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66"/>
  </p:notesMasterIdLst>
  <p:handoutMasterIdLst>
    <p:handoutMasterId r:id="rId67"/>
  </p:handoutMasterIdLst>
  <p:sldIdLst>
    <p:sldId id="259" r:id="rId2"/>
    <p:sldId id="859" r:id="rId3"/>
    <p:sldId id="858" r:id="rId4"/>
    <p:sldId id="852" r:id="rId5"/>
    <p:sldId id="853" r:id="rId6"/>
    <p:sldId id="854" r:id="rId7"/>
    <p:sldId id="855" r:id="rId8"/>
    <p:sldId id="856" r:id="rId9"/>
    <p:sldId id="857" r:id="rId10"/>
    <p:sldId id="860" r:id="rId11"/>
    <p:sldId id="861" r:id="rId12"/>
    <p:sldId id="862" r:id="rId13"/>
    <p:sldId id="863" r:id="rId14"/>
    <p:sldId id="838" r:id="rId15"/>
    <p:sldId id="864" r:id="rId16"/>
    <p:sldId id="865" r:id="rId17"/>
    <p:sldId id="866" r:id="rId18"/>
    <p:sldId id="867" r:id="rId19"/>
    <p:sldId id="868" r:id="rId20"/>
    <p:sldId id="869" r:id="rId21"/>
    <p:sldId id="870" r:id="rId22"/>
    <p:sldId id="871" r:id="rId23"/>
    <p:sldId id="872" r:id="rId24"/>
    <p:sldId id="873" r:id="rId25"/>
    <p:sldId id="874" r:id="rId26"/>
    <p:sldId id="875" r:id="rId27"/>
    <p:sldId id="876" r:id="rId28"/>
    <p:sldId id="877" r:id="rId29"/>
    <p:sldId id="878" r:id="rId30"/>
    <p:sldId id="879" r:id="rId31"/>
    <p:sldId id="880" r:id="rId32"/>
    <p:sldId id="881" r:id="rId33"/>
    <p:sldId id="882" r:id="rId34"/>
    <p:sldId id="883" r:id="rId35"/>
    <p:sldId id="884" r:id="rId36"/>
    <p:sldId id="885" r:id="rId37"/>
    <p:sldId id="887" r:id="rId38"/>
    <p:sldId id="888" r:id="rId39"/>
    <p:sldId id="889" r:id="rId40"/>
    <p:sldId id="890" r:id="rId41"/>
    <p:sldId id="891" r:id="rId42"/>
    <p:sldId id="892" r:id="rId43"/>
    <p:sldId id="814" r:id="rId44"/>
    <p:sldId id="813" r:id="rId45"/>
    <p:sldId id="893" r:id="rId46"/>
    <p:sldId id="894" r:id="rId47"/>
    <p:sldId id="895" r:id="rId48"/>
    <p:sldId id="896" r:id="rId49"/>
    <p:sldId id="897" r:id="rId50"/>
    <p:sldId id="899" r:id="rId51"/>
    <p:sldId id="898" r:id="rId52"/>
    <p:sldId id="900" r:id="rId53"/>
    <p:sldId id="901" r:id="rId54"/>
    <p:sldId id="902" r:id="rId55"/>
    <p:sldId id="903" r:id="rId56"/>
    <p:sldId id="904" r:id="rId57"/>
    <p:sldId id="905" r:id="rId58"/>
    <p:sldId id="906" r:id="rId59"/>
    <p:sldId id="907" r:id="rId60"/>
    <p:sldId id="847" r:id="rId61"/>
    <p:sldId id="849" r:id="rId62"/>
    <p:sldId id="851" r:id="rId63"/>
    <p:sldId id="850" r:id="rId64"/>
    <p:sldId id="848" r:id="rId6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B9FA"/>
    <a:srgbClr val="FC6204"/>
    <a:srgbClr val="F9ED07"/>
    <a:srgbClr val="CE32B0"/>
    <a:srgbClr val="FFFFFF"/>
    <a:srgbClr val="7030A0"/>
    <a:srgbClr val="132683"/>
    <a:srgbClr val="FFC000"/>
    <a:srgbClr val="9966FF"/>
    <a:srgbClr val="396F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32" autoAdjust="0"/>
    <p:restoredTop sz="94667" autoAdjust="0"/>
  </p:normalViewPr>
  <p:slideViewPr>
    <p:cSldViewPr snapToGrid="0">
      <p:cViewPr>
        <p:scale>
          <a:sx n="75" d="100"/>
          <a:sy n="75" d="100"/>
        </p:scale>
        <p:origin x="-1816" y="-360"/>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snapToGrid="0">
      <p:cViewPr varScale="1">
        <p:scale>
          <a:sx n="144" d="100"/>
          <a:sy n="144" d="100"/>
        </p:scale>
        <p:origin x="-360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624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6246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6246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977B0348-5216-4CA2-9808-19BD383F0EA4}" type="slidenum">
              <a:rPr lang="en-US"/>
              <a:pPr>
                <a:defRPr/>
              </a:pPr>
              <a:t>‹Nr.›</a:t>
            </a:fld>
            <a:endParaRPr lang="en-US"/>
          </a:p>
        </p:txBody>
      </p:sp>
    </p:spTree>
    <p:extLst>
      <p:ext uri="{BB962C8B-B14F-4D97-AF65-F5344CB8AC3E}">
        <p14:creationId xmlns:p14="http://schemas.microsoft.com/office/powerpoint/2010/main" val="479695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552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880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3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553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B953E72-4EE6-499B-9125-A3E491C481D8}" type="slidenum">
              <a:rPr lang="en-US"/>
              <a:pPr>
                <a:defRPr/>
              </a:pPr>
              <a:t>‹Nr.›</a:t>
            </a:fld>
            <a:endParaRPr lang="en-US"/>
          </a:p>
        </p:txBody>
      </p:sp>
    </p:spTree>
    <p:extLst>
      <p:ext uri="{BB962C8B-B14F-4D97-AF65-F5344CB8AC3E}">
        <p14:creationId xmlns:p14="http://schemas.microsoft.com/office/powerpoint/2010/main" val="2878836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2CFAD5F5-CCCE-4A95-A968-366D070F59CD}" type="slidenum">
              <a:rPr lang="en-US" smtClean="0">
                <a:cs typeface="Arial" charset="0"/>
              </a:rPr>
              <a:pPr/>
              <a:t>1</a:t>
            </a:fld>
            <a:endParaRPr lang="en-US" smtClean="0">
              <a:cs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956171-B791-4A91-B174-D08882556CA0}" type="slidenum">
              <a:rPr lang="en-US" smtClean="0"/>
              <a:pPr/>
              <a:t>61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956171-B791-4A91-B174-D08882556CA0}" type="slidenum">
              <a:rPr lang="en-US" smtClean="0"/>
              <a:pPr/>
              <a:t>62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956171-B791-4A91-B174-D08882556CA0}" type="slidenum">
              <a:rPr lang="en-US" smtClean="0"/>
              <a:pPr/>
              <a:t>63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296E11C-9136-4DE7-ACB6-DE4EFC3D2862}" type="slidenum">
              <a:rPr lang="en-US" smtClean="0">
                <a:cs typeface="Arial" charset="0"/>
              </a:rPr>
              <a:pPr/>
              <a:t>64</a:t>
            </a:fld>
            <a:endParaRPr lang="en-US" smtClean="0">
              <a:cs typeface="Arial" charset="0"/>
            </a:endParaRPr>
          </a:p>
        </p:txBody>
      </p:sp>
      <p:sp>
        <p:nvSpPr>
          <p:cNvPr id="88067" name="Rectangle 2"/>
          <p:cNvSpPr>
            <a:spLocks noGrp="1" noRot="1" noChangeAspect="1" noChangeArrowheads="1" noTextEdit="1"/>
          </p:cNvSpPr>
          <p:nvPr>
            <p:ph type="sldImg"/>
          </p:nvPr>
        </p:nvSpPr>
        <p:spPr>
          <a:xfrm>
            <a:off x="839788" y="241300"/>
            <a:ext cx="5233987" cy="3925888"/>
          </a:xfrm>
          <a:ln/>
        </p:spPr>
      </p:sp>
      <p:sp>
        <p:nvSpPr>
          <p:cNvPr id="88068" name="Rectangle 3"/>
          <p:cNvSpPr>
            <a:spLocks noGrp="1" noChangeArrowheads="1"/>
          </p:cNvSpPr>
          <p:nvPr>
            <p:ph type="body" idx="1"/>
          </p:nvPr>
        </p:nvSpPr>
        <p:spPr>
          <a:xfrm>
            <a:off x="395288" y="4303713"/>
            <a:ext cx="5986462" cy="4186237"/>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endParaRPr lang="en-US" smtClean="0"/>
          </a:p>
        </p:txBody>
      </p:sp>
      <p:sp>
        <p:nvSpPr>
          <p:cNvPr id="100356" name="Slide Number Placeholder 3"/>
          <p:cNvSpPr>
            <a:spLocks noGrp="1"/>
          </p:cNvSpPr>
          <p:nvPr>
            <p:ph type="sldNum" sz="quarter" idx="5"/>
          </p:nvPr>
        </p:nvSpPr>
        <p:spPr>
          <a:noFill/>
        </p:spPr>
        <p:txBody>
          <a:bodyPr/>
          <a:lstStyle/>
          <a:p>
            <a:fld id="{D1315142-5F04-48BB-AC36-E33962224544}" type="slidenum">
              <a:rPr lang="en-US" smtClean="0">
                <a:cs typeface="Arial" charset="0"/>
              </a:rPr>
              <a:pPr/>
              <a:t>32</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eaLnBrk="1" hangingPunct="1"/>
            <a:endParaRPr lang="en-US" smtClean="0"/>
          </a:p>
        </p:txBody>
      </p:sp>
      <p:sp>
        <p:nvSpPr>
          <p:cNvPr id="101380" name="Slide Number Placeholder 3"/>
          <p:cNvSpPr>
            <a:spLocks noGrp="1"/>
          </p:cNvSpPr>
          <p:nvPr>
            <p:ph type="sldNum" sz="quarter" idx="5"/>
          </p:nvPr>
        </p:nvSpPr>
        <p:spPr>
          <a:noFill/>
        </p:spPr>
        <p:txBody>
          <a:bodyPr/>
          <a:lstStyle/>
          <a:p>
            <a:fld id="{E869AF42-17F2-4C61-825F-703C37350177}" type="slidenum">
              <a:rPr lang="en-US" smtClean="0">
                <a:cs typeface="Arial" charset="0"/>
              </a:rPr>
              <a:pPr/>
              <a:t>33</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48D3FB-4BE7-4AEC-BDEF-9DA9DE34217D}" type="slidenum">
              <a:rPr lang="en-US" smtClean="0"/>
              <a:pPr>
                <a:defRPr/>
              </a:pPr>
              <a:t>34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pPr eaLnBrk="1" hangingPunct="1"/>
            <a:endParaRPr lang="en-US" smtClean="0"/>
          </a:p>
        </p:txBody>
      </p:sp>
      <p:sp>
        <p:nvSpPr>
          <p:cNvPr id="139268" name="Slide Number Placeholder 3"/>
          <p:cNvSpPr>
            <a:spLocks noGrp="1"/>
          </p:cNvSpPr>
          <p:nvPr>
            <p:ph type="sldNum" sz="quarter" idx="5"/>
          </p:nvPr>
        </p:nvSpPr>
        <p:spPr>
          <a:noFill/>
        </p:spPr>
        <p:txBody>
          <a:bodyPr/>
          <a:lstStyle/>
          <a:p>
            <a:fld id="{D5F38E6A-6523-42CA-A3B9-307BD7FDA96F}" type="slidenum">
              <a:rPr lang="en-US" smtClean="0">
                <a:solidFill>
                  <a:prstClr val="black"/>
                </a:solidFill>
              </a:rPr>
              <a:pPr/>
              <a:t>37</a:t>
            </a:fld>
            <a:endParaRPr lang="en-US"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48D3FB-4BE7-4AEC-BDEF-9DA9DE34217D}" type="slidenum">
              <a:rPr lang="en-US" smtClean="0"/>
              <a:pPr>
                <a:defRPr/>
              </a:pPr>
              <a:t>44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Slide Image Placeholder 1"/>
          <p:cNvSpPr>
            <a:spLocks noGrp="1" noRot="1" noChangeAspect="1" noTextEdit="1"/>
          </p:cNvSpPr>
          <p:nvPr>
            <p:ph type="sldImg"/>
          </p:nvPr>
        </p:nvSpPr>
        <p:spPr bwMode="auto">
          <a:noFill/>
          <a:ln>
            <a:solidFill>
              <a:srgbClr val="000000"/>
            </a:solidFill>
            <a:miter lim="800000"/>
            <a:headEnd/>
            <a:tailEnd/>
          </a:ln>
        </p:spPr>
      </p:sp>
      <p:sp>
        <p:nvSpPr>
          <p:cNvPr id="67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7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FA8F59-7F27-4A10-88F5-3A91961BE6B7}" type="slidenum">
              <a:rPr lang="en-US" smtClean="0"/>
              <a:pPr fontAlgn="base">
                <a:spcBef>
                  <a:spcPct val="0"/>
                </a:spcBef>
                <a:spcAft>
                  <a:spcPct val="0"/>
                </a:spcAft>
                <a:defRPr/>
              </a:pPr>
              <a:t>47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48D3FB-4BE7-4AEC-BDEF-9DA9DE34217D}" type="slidenum">
              <a:rPr lang="en-US" smtClean="0"/>
              <a:pPr>
                <a:defRPr/>
              </a:pPr>
              <a:t>48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4842779F-F979-4A10-9FB8-008121A0AEFB}" type="slidenum">
              <a:rPr lang="en-US" smtClean="0">
                <a:cs typeface="Arial" charset="0"/>
              </a:rPr>
              <a:pPr/>
              <a:t>60</a:t>
            </a:fld>
            <a:endParaRPr lang="en-US" smtClean="0">
              <a:cs typeface="Arial" charset="0"/>
            </a:endParaRPr>
          </a:p>
        </p:txBody>
      </p:sp>
      <p:sp>
        <p:nvSpPr>
          <p:cNvPr id="164867" name="Rectangle 2"/>
          <p:cNvSpPr>
            <a:spLocks noGrp="1" noRot="1" noChangeAspect="1" noChangeArrowheads="1" noTextEdit="1"/>
          </p:cNvSpPr>
          <p:nvPr>
            <p:ph type="sldImg"/>
          </p:nvPr>
        </p:nvSpPr>
        <p:spPr>
          <a:xfrm>
            <a:off x="839788" y="241300"/>
            <a:ext cx="5233987" cy="3925888"/>
          </a:xfrm>
          <a:ln/>
        </p:spPr>
      </p:sp>
      <p:sp>
        <p:nvSpPr>
          <p:cNvPr id="164868" name="Rectangle 3"/>
          <p:cNvSpPr>
            <a:spLocks noGrp="1" noChangeArrowheads="1"/>
          </p:cNvSpPr>
          <p:nvPr>
            <p:ph type="body" idx="1"/>
          </p:nvPr>
        </p:nvSpPr>
        <p:spPr>
          <a:xfrm>
            <a:off x="395288" y="4303713"/>
            <a:ext cx="5986462" cy="4186237"/>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6" name="Line 4"/>
          <p:cNvSpPr>
            <a:spLocks noChangeShapeType="1"/>
          </p:cNvSpPr>
          <p:nvPr userDrawn="1"/>
        </p:nvSpPr>
        <p:spPr bwMode="auto">
          <a:xfrm flipV="1">
            <a:off x="3005198" y="5558296"/>
            <a:ext cx="5895975" cy="28575"/>
          </a:xfrm>
          <a:prstGeom prst="line">
            <a:avLst/>
          </a:prstGeom>
          <a:noFill/>
          <a:ln w="9525">
            <a:solidFill>
              <a:srgbClr val="FF0000"/>
            </a:solidFill>
            <a:round/>
            <a:headEnd/>
            <a:tailEnd/>
          </a:ln>
          <a:effectLst/>
        </p:spPr>
        <p:txBody>
          <a:bodyPr wrap="none" anchor="ctr"/>
          <a:lstStyle/>
          <a:p>
            <a:pPr>
              <a:defRPr/>
            </a:pPr>
            <a:endParaRPr lang="en-US">
              <a:cs typeface="+mn-cs"/>
            </a:endParaRPr>
          </a:p>
        </p:txBody>
      </p:sp>
      <p:sp>
        <p:nvSpPr>
          <p:cNvPr id="174085" name="Rectangle 5"/>
          <p:cNvSpPr>
            <a:spLocks noGrp="1" noChangeArrowheads="1"/>
          </p:cNvSpPr>
          <p:nvPr>
            <p:ph type="ctrTitle"/>
          </p:nvPr>
        </p:nvSpPr>
        <p:spPr>
          <a:xfrm>
            <a:off x="2948048" y="3521533"/>
            <a:ext cx="6019800" cy="1890713"/>
          </a:xfrm>
        </p:spPr>
        <p:txBody>
          <a:bodyPr anchor="b" anchorCtr="1"/>
          <a:lstStyle>
            <a:lvl1pPr>
              <a:defRPr sz="3600">
                <a:effectLst>
                  <a:outerShdw blurRad="38100" dist="38100" dir="2700000" algn="tl">
                    <a:srgbClr val="666633"/>
                  </a:outerShdw>
                </a:effectLst>
              </a:defRPr>
            </a:lvl1pPr>
          </a:lstStyle>
          <a:p>
            <a:r>
              <a:rPr lang="en-US" dirty="0"/>
              <a:t>Click to edit Master title style</a:t>
            </a:r>
          </a:p>
        </p:txBody>
      </p:sp>
      <p:sp>
        <p:nvSpPr>
          <p:cNvPr id="174086" name="Rectangle 6"/>
          <p:cNvSpPr>
            <a:spLocks noGrp="1" noChangeArrowheads="1"/>
          </p:cNvSpPr>
          <p:nvPr>
            <p:ph type="subTitle" idx="1"/>
          </p:nvPr>
        </p:nvSpPr>
        <p:spPr>
          <a:xfrm>
            <a:off x="2995673" y="5748796"/>
            <a:ext cx="5972175" cy="941387"/>
          </a:xfrm>
        </p:spPr>
        <p:txBody>
          <a:bodyPr/>
          <a:lstStyle>
            <a:lvl1pPr marL="0" indent="0">
              <a:buFont typeface="Wingdings" pitchFamily="16" charset="2"/>
              <a:buNone/>
              <a:defRPr sz="1800">
                <a:solidFill>
                  <a:srgbClr val="CC99FF"/>
                </a:solidFill>
                <a:effectLst>
                  <a:outerShdw blurRad="38100" dist="38100" dir="2700000" algn="tl">
                    <a:srgbClr val="FFFFFF"/>
                  </a:outerShdw>
                </a:effectLst>
              </a:defRPr>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9700"/>
            <a:ext cx="2019300" cy="6718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3350" y="139700"/>
            <a:ext cx="5905500" cy="6718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350" y="139700"/>
            <a:ext cx="8077200" cy="4333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90650" y="1219200"/>
            <a:ext cx="33020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5050" y="1219200"/>
            <a:ext cx="33020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63976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473075" y="6477000"/>
            <a:ext cx="4968875" cy="244475"/>
          </a:xfrm>
          <a:prstGeom prst="rect">
            <a:avLst/>
          </a:prstGeom>
        </p:spPr>
        <p:txBody>
          <a:bodyPr/>
          <a:lstStyle>
            <a:lvl1pPr>
              <a:defRPr/>
            </a:lvl1pPr>
          </a:lstStyle>
          <a:p>
            <a:r>
              <a:rPr lang="en-US"/>
              <a:t>David J. Anderson, david.anderson@microsoft.com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90650" y="1219200"/>
            <a:ext cx="33020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5050" y="1219200"/>
            <a:ext cx="33020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8236777" y="0"/>
            <a:ext cx="90722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3" name="Rectangle 4"/>
          <p:cNvSpPr>
            <a:spLocks noGrp="1" noChangeArrowheads="1"/>
          </p:cNvSpPr>
          <p:nvPr>
            <p:ph type="title"/>
          </p:nvPr>
        </p:nvSpPr>
        <p:spPr bwMode="auto">
          <a:xfrm>
            <a:off x="133350" y="139700"/>
            <a:ext cx="8077200" cy="433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44" name="Rectangle 5"/>
          <p:cNvSpPr>
            <a:spLocks noGrp="1" noChangeArrowheads="1"/>
          </p:cNvSpPr>
          <p:nvPr>
            <p:ph type="body" idx="1"/>
          </p:nvPr>
        </p:nvSpPr>
        <p:spPr bwMode="auto">
          <a:xfrm>
            <a:off x="1390650" y="1219200"/>
            <a:ext cx="67564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3" name="Picture 2"/>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l="23684"/>
          <a:stretch/>
        </p:blipFill>
        <p:spPr bwMode="auto">
          <a:xfrm rot="5400000">
            <a:off x="7228705" y="1915294"/>
            <a:ext cx="2923366" cy="90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r="77627"/>
          <a:stretch/>
        </p:blipFill>
        <p:spPr bwMode="auto">
          <a:xfrm>
            <a:off x="8275122" y="0"/>
            <a:ext cx="857003" cy="90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userDrawn="1"/>
        </p:nvSpPr>
        <p:spPr>
          <a:xfrm>
            <a:off x="8166847" y="6612691"/>
            <a:ext cx="1047082" cy="246221"/>
          </a:xfrm>
          <a:prstGeom prst="rect">
            <a:avLst/>
          </a:prstGeom>
          <a:noFill/>
        </p:spPr>
        <p:txBody>
          <a:bodyPr wrap="none" rtlCol="0">
            <a:spAutoFit/>
          </a:bodyPr>
          <a:lstStyle/>
          <a:p>
            <a:r>
              <a:rPr lang="en-US" sz="1000" b="1" dirty="0" smtClean="0">
                <a:solidFill>
                  <a:schemeClr val="bg1"/>
                </a:solidFill>
              </a:rPr>
              <a:t>dja@djaa.com</a:t>
            </a:r>
            <a:endParaRPr lang="en-US" sz="1000" b="1" dirty="0">
              <a:solidFill>
                <a:schemeClr val="bg1"/>
              </a:solidFill>
            </a:endParaRPr>
          </a:p>
        </p:txBody>
      </p:sp>
      <p:sp>
        <p:nvSpPr>
          <p:cNvPr id="8" name="TextBox 7"/>
          <p:cNvSpPr txBox="1"/>
          <p:nvPr userDrawn="1"/>
        </p:nvSpPr>
        <p:spPr>
          <a:xfrm>
            <a:off x="8166847" y="6434891"/>
            <a:ext cx="1040670" cy="230832"/>
          </a:xfrm>
          <a:prstGeom prst="rect">
            <a:avLst/>
          </a:prstGeom>
          <a:noFill/>
        </p:spPr>
        <p:txBody>
          <a:bodyPr wrap="none" rtlCol="0">
            <a:spAutoFit/>
          </a:bodyPr>
          <a:lstStyle/>
          <a:p>
            <a:r>
              <a:rPr lang="en-US" sz="900" b="1" dirty="0" smtClean="0">
                <a:solidFill>
                  <a:schemeClr val="bg1"/>
                </a:solidFill>
              </a:rPr>
              <a:t>@</a:t>
            </a:r>
            <a:r>
              <a:rPr lang="en-US" sz="900" b="1" dirty="0" err="1" smtClean="0">
                <a:solidFill>
                  <a:schemeClr val="bg1"/>
                </a:solidFill>
              </a:rPr>
              <a:t>agilemanager</a:t>
            </a:r>
            <a:endParaRPr lang="en-US" sz="900" b="1" dirty="0">
              <a:solidFill>
                <a:schemeClr val="bg1"/>
              </a:solidFill>
            </a:endParaRPr>
          </a:p>
        </p:txBody>
      </p:sp>
    </p:spTree>
  </p:cSld>
  <p:clrMap bg1="dk2" tx1="lt1" bg2="dk1" tx2="lt2" accent1="accent1" accent2="accent2" accent3="accent3" accent4="accent4" accent5="accent5" accent6="accent6" hlink="hlink" folHlink="folHlink"/>
  <p:sldLayoutIdLst>
    <p:sldLayoutId id="2147483744"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xStyles>
    <p:titleStyle>
      <a:lvl1pPr algn="r" rtl="0" eaLnBrk="0" fontAlgn="base" hangingPunct="0">
        <a:lnSpc>
          <a:spcPct val="80000"/>
        </a:lnSpc>
        <a:spcBef>
          <a:spcPct val="0"/>
        </a:spcBef>
        <a:spcAft>
          <a:spcPct val="0"/>
        </a:spcAft>
        <a:defRPr sz="2800">
          <a:solidFill>
            <a:schemeClr val="tx1"/>
          </a:solidFill>
          <a:latin typeface="+mj-lt"/>
          <a:ea typeface="+mj-ea"/>
          <a:cs typeface="+mj-cs"/>
        </a:defRPr>
      </a:lvl1pPr>
      <a:lvl2pPr algn="r" rtl="0" eaLnBrk="0" fontAlgn="base" hangingPunct="0">
        <a:lnSpc>
          <a:spcPct val="80000"/>
        </a:lnSpc>
        <a:spcBef>
          <a:spcPct val="0"/>
        </a:spcBef>
        <a:spcAft>
          <a:spcPct val="0"/>
        </a:spcAft>
        <a:defRPr sz="2800">
          <a:solidFill>
            <a:schemeClr val="tx1"/>
          </a:solidFill>
          <a:latin typeface="Arial" charset="0"/>
          <a:cs typeface="Arial" charset="0"/>
        </a:defRPr>
      </a:lvl2pPr>
      <a:lvl3pPr algn="r" rtl="0" eaLnBrk="0" fontAlgn="base" hangingPunct="0">
        <a:lnSpc>
          <a:spcPct val="80000"/>
        </a:lnSpc>
        <a:spcBef>
          <a:spcPct val="0"/>
        </a:spcBef>
        <a:spcAft>
          <a:spcPct val="0"/>
        </a:spcAft>
        <a:defRPr sz="2800">
          <a:solidFill>
            <a:schemeClr val="tx1"/>
          </a:solidFill>
          <a:latin typeface="Arial" charset="0"/>
          <a:cs typeface="Arial" charset="0"/>
        </a:defRPr>
      </a:lvl3pPr>
      <a:lvl4pPr algn="r" rtl="0" eaLnBrk="0" fontAlgn="base" hangingPunct="0">
        <a:lnSpc>
          <a:spcPct val="80000"/>
        </a:lnSpc>
        <a:spcBef>
          <a:spcPct val="0"/>
        </a:spcBef>
        <a:spcAft>
          <a:spcPct val="0"/>
        </a:spcAft>
        <a:defRPr sz="2800">
          <a:solidFill>
            <a:schemeClr val="tx1"/>
          </a:solidFill>
          <a:latin typeface="Arial" charset="0"/>
          <a:cs typeface="Arial" charset="0"/>
        </a:defRPr>
      </a:lvl4pPr>
      <a:lvl5pPr algn="r" rtl="0" eaLnBrk="0" fontAlgn="base" hangingPunct="0">
        <a:lnSpc>
          <a:spcPct val="80000"/>
        </a:lnSpc>
        <a:spcBef>
          <a:spcPct val="0"/>
        </a:spcBef>
        <a:spcAft>
          <a:spcPct val="0"/>
        </a:spcAft>
        <a:defRPr sz="2800">
          <a:solidFill>
            <a:schemeClr val="tx1"/>
          </a:solidFill>
          <a:latin typeface="Arial" charset="0"/>
          <a:cs typeface="Arial" charset="0"/>
        </a:defRPr>
      </a:lvl5pPr>
      <a:lvl6pPr marL="457200" algn="r" rtl="0" fontAlgn="base">
        <a:lnSpc>
          <a:spcPct val="80000"/>
        </a:lnSpc>
        <a:spcBef>
          <a:spcPct val="0"/>
        </a:spcBef>
        <a:spcAft>
          <a:spcPct val="0"/>
        </a:spcAft>
        <a:defRPr sz="2800">
          <a:solidFill>
            <a:schemeClr val="tx1"/>
          </a:solidFill>
          <a:latin typeface="Arial" charset="0"/>
          <a:cs typeface="Arial" charset="0"/>
        </a:defRPr>
      </a:lvl6pPr>
      <a:lvl7pPr marL="914400" algn="r" rtl="0" fontAlgn="base">
        <a:lnSpc>
          <a:spcPct val="80000"/>
        </a:lnSpc>
        <a:spcBef>
          <a:spcPct val="0"/>
        </a:spcBef>
        <a:spcAft>
          <a:spcPct val="0"/>
        </a:spcAft>
        <a:defRPr sz="2800">
          <a:solidFill>
            <a:schemeClr val="tx1"/>
          </a:solidFill>
          <a:latin typeface="Arial" charset="0"/>
          <a:cs typeface="Arial" charset="0"/>
        </a:defRPr>
      </a:lvl7pPr>
      <a:lvl8pPr marL="1371600" algn="r" rtl="0" fontAlgn="base">
        <a:lnSpc>
          <a:spcPct val="80000"/>
        </a:lnSpc>
        <a:spcBef>
          <a:spcPct val="0"/>
        </a:spcBef>
        <a:spcAft>
          <a:spcPct val="0"/>
        </a:spcAft>
        <a:defRPr sz="2800">
          <a:solidFill>
            <a:schemeClr val="tx1"/>
          </a:solidFill>
          <a:latin typeface="Arial" charset="0"/>
          <a:cs typeface="Arial" charset="0"/>
        </a:defRPr>
      </a:lvl8pPr>
      <a:lvl9pPr marL="1828800" algn="r" rtl="0" fontAlgn="base">
        <a:lnSpc>
          <a:spcPct val="80000"/>
        </a:lnSpc>
        <a:spcBef>
          <a:spcPct val="0"/>
        </a:spcBef>
        <a:spcAft>
          <a:spcPct val="0"/>
        </a:spcAft>
        <a:defRPr sz="28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rgbClr val="FFC000"/>
        </a:buClr>
        <a:buSzPct val="60000"/>
        <a:buFont typeface="Wingdings" pitchFamily="16"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16" charset="2"/>
        <a:buChar char="n"/>
        <a:defRPr sz="2000">
          <a:solidFill>
            <a:schemeClr val="tx1"/>
          </a:solidFill>
          <a:latin typeface="+mn-lt"/>
          <a:cs typeface="+mn-cs"/>
        </a:defRPr>
      </a:lvl2pPr>
      <a:lvl3pPr marL="1143000" indent="-228600" algn="l" rtl="0" eaLnBrk="0" fontAlgn="base" hangingPunct="0">
        <a:spcBef>
          <a:spcPct val="20000"/>
        </a:spcBef>
        <a:spcAft>
          <a:spcPct val="0"/>
        </a:spcAft>
        <a:buClr>
          <a:schemeClr val="hlink"/>
        </a:buClr>
        <a:buSzPct val="55000"/>
        <a:buFont typeface="Wingdings" pitchFamily="16" charset="2"/>
        <a:buChar char="n"/>
        <a:defRPr>
          <a:solidFill>
            <a:schemeClr val="tx1"/>
          </a:solidFill>
          <a:latin typeface="+mn-lt"/>
          <a:cs typeface="+mn-cs"/>
        </a:defRPr>
      </a:lvl3pPr>
      <a:lvl4pPr marL="1600200" indent="-228600" algn="l" rtl="0" eaLnBrk="0" fontAlgn="base" hangingPunct="0">
        <a:spcBef>
          <a:spcPct val="20000"/>
        </a:spcBef>
        <a:spcAft>
          <a:spcPct val="0"/>
        </a:spcAft>
        <a:buClr>
          <a:schemeClr val="accent2"/>
        </a:buClr>
        <a:buFont typeface="Wingdings" pitchFamily="16"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85000"/>
        <a:buFont typeface="Wingdings" pitchFamily="16" charset="2"/>
        <a:buChar char="§"/>
        <a:defRPr sz="1400">
          <a:solidFill>
            <a:schemeClr val="tx1"/>
          </a:solidFill>
          <a:latin typeface="+mn-lt"/>
          <a:cs typeface="+mn-cs"/>
        </a:defRPr>
      </a:lvl5pPr>
      <a:lvl6pPr marL="2514600" indent="-228600" algn="l" rtl="0" fontAlgn="base">
        <a:spcBef>
          <a:spcPct val="20000"/>
        </a:spcBef>
        <a:spcAft>
          <a:spcPct val="0"/>
        </a:spcAft>
        <a:buClr>
          <a:schemeClr val="tx1"/>
        </a:buClr>
        <a:buSzPct val="85000"/>
        <a:buFont typeface="Wingdings" pitchFamily="16" charset="2"/>
        <a:buChar char="§"/>
        <a:defRPr sz="1400">
          <a:solidFill>
            <a:schemeClr val="tx1"/>
          </a:solidFill>
          <a:latin typeface="+mn-lt"/>
          <a:cs typeface="+mn-cs"/>
        </a:defRPr>
      </a:lvl6pPr>
      <a:lvl7pPr marL="2971800" indent="-228600" algn="l" rtl="0" fontAlgn="base">
        <a:spcBef>
          <a:spcPct val="20000"/>
        </a:spcBef>
        <a:spcAft>
          <a:spcPct val="0"/>
        </a:spcAft>
        <a:buClr>
          <a:schemeClr val="tx1"/>
        </a:buClr>
        <a:buSzPct val="85000"/>
        <a:buFont typeface="Wingdings" pitchFamily="16" charset="2"/>
        <a:buChar char="§"/>
        <a:defRPr sz="1400">
          <a:solidFill>
            <a:schemeClr val="tx1"/>
          </a:solidFill>
          <a:latin typeface="+mn-lt"/>
          <a:cs typeface="+mn-cs"/>
        </a:defRPr>
      </a:lvl7pPr>
      <a:lvl8pPr marL="3429000" indent="-228600" algn="l" rtl="0" fontAlgn="base">
        <a:spcBef>
          <a:spcPct val="20000"/>
        </a:spcBef>
        <a:spcAft>
          <a:spcPct val="0"/>
        </a:spcAft>
        <a:buClr>
          <a:schemeClr val="tx1"/>
        </a:buClr>
        <a:buSzPct val="85000"/>
        <a:buFont typeface="Wingdings" pitchFamily="16" charset="2"/>
        <a:buChar char="§"/>
        <a:defRPr sz="1400">
          <a:solidFill>
            <a:schemeClr val="tx1"/>
          </a:solidFill>
          <a:latin typeface="+mn-lt"/>
          <a:cs typeface="+mn-cs"/>
        </a:defRPr>
      </a:lvl8pPr>
      <a:lvl9pPr marL="3886200" indent="-228600" algn="l" rtl="0" fontAlgn="base">
        <a:spcBef>
          <a:spcPct val="20000"/>
        </a:spcBef>
        <a:spcAft>
          <a:spcPct val="0"/>
        </a:spcAft>
        <a:buClr>
          <a:schemeClr val="tx1"/>
        </a:buClr>
        <a:buSzPct val="85000"/>
        <a:buFont typeface="Wingdings" pitchFamily="16" charset="2"/>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Excel_97_-_2004-Arbeitsblatt1.xls"/><Relationship Id="rId5"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1.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hyperlink" Target="http://www.agilemanagement.net/" TargetMode="External"/><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62.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63.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650"/>
          <a:stretch/>
        </p:blipFill>
        <p:spPr bwMode="auto">
          <a:xfrm>
            <a:off x="-1" y="0"/>
            <a:ext cx="9144001"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txBox="1">
            <a:spLocks noChangeArrowheads="1"/>
          </p:cNvSpPr>
          <p:nvPr/>
        </p:nvSpPr>
        <p:spPr bwMode="auto">
          <a:xfrm>
            <a:off x="-1" y="5404513"/>
            <a:ext cx="2429301" cy="126241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
                <a:schemeClr val="accent2"/>
              </a:buClr>
              <a:buSzPct val="60000"/>
              <a:buFont typeface="Wingdings" pitchFamily="16" charset="2"/>
              <a:buNone/>
              <a:tabLst/>
              <a:defRPr/>
            </a:pPr>
            <a:r>
              <a:rPr lang="en-US" sz="2000" kern="0" dirty="0" smtClean="0">
                <a:solidFill>
                  <a:schemeClr val="bg1">
                    <a:lumMod val="50000"/>
                  </a:schemeClr>
                </a:solidFill>
                <a:effectLst>
                  <a:outerShdw blurRad="38100" dist="38100" dir="2700000" algn="tl">
                    <a:srgbClr val="FFFFFF"/>
                  </a:outerShdw>
                </a:effectLst>
                <a:latin typeface="+mn-lt"/>
                <a:cs typeface="+mn-cs"/>
              </a:rPr>
              <a:t>TNG </a:t>
            </a:r>
            <a:r>
              <a:rPr kumimoji="0" lang="en-US" sz="2000" b="0" i="0" u="none" strike="noStrike" kern="0" cap="none" spc="0" normalizeH="0" baseline="0" noProof="0" dirty="0" smtClean="0">
                <a:ln>
                  <a:noFill/>
                </a:ln>
                <a:solidFill>
                  <a:schemeClr val="bg1">
                    <a:lumMod val="50000"/>
                  </a:schemeClr>
                </a:solidFill>
                <a:effectLst>
                  <a:outerShdw blurRad="38100" dist="38100" dir="2700000" algn="tl">
                    <a:srgbClr val="FFFFFF"/>
                  </a:outerShdw>
                </a:effectLst>
                <a:uLnTx/>
                <a:uFillTx/>
                <a:latin typeface="+mn-lt"/>
                <a:ea typeface="+mn-ea"/>
                <a:cs typeface="+mn-cs"/>
              </a:rPr>
              <a:t>Tech Days</a:t>
            </a:r>
          </a:p>
          <a:p>
            <a:pPr marL="0" marR="0" lvl="0" indent="0" defTabSz="914400" rtl="0" eaLnBrk="1" fontAlgn="base" latinLnBrk="0" hangingPunct="1">
              <a:lnSpc>
                <a:spcPct val="100000"/>
              </a:lnSpc>
              <a:spcBef>
                <a:spcPct val="20000"/>
              </a:spcBef>
              <a:spcAft>
                <a:spcPct val="0"/>
              </a:spcAft>
              <a:buClr>
                <a:schemeClr val="accent2"/>
              </a:buClr>
              <a:buSzPct val="60000"/>
              <a:buFont typeface="Wingdings" pitchFamily="16" charset="2"/>
              <a:buNone/>
              <a:tabLst/>
              <a:defRPr/>
            </a:pPr>
            <a:r>
              <a:rPr lang="en-US" sz="2000" kern="0" dirty="0" smtClean="0">
                <a:solidFill>
                  <a:schemeClr val="bg1">
                    <a:lumMod val="50000"/>
                  </a:schemeClr>
                </a:solidFill>
                <a:effectLst>
                  <a:outerShdw blurRad="38100" dist="38100" dir="2700000" algn="tl">
                    <a:srgbClr val="FFFFFF"/>
                  </a:outerShdw>
                </a:effectLst>
                <a:latin typeface="+mn-lt"/>
                <a:cs typeface="+mn-cs"/>
              </a:rPr>
              <a:t>Munich</a:t>
            </a:r>
          </a:p>
          <a:p>
            <a:pPr marL="0" marR="0" lvl="0" indent="0" defTabSz="914400" rtl="0" eaLnBrk="1" fontAlgn="base" latinLnBrk="0" hangingPunct="1">
              <a:lnSpc>
                <a:spcPct val="100000"/>
              </a:lnSpc>
              <a:spcBef>
                <a:spcPct val="20000"/>
              </a:spcBef>
              <a:spcAft>
                <a:spcPct val="0"/>
              </a:spcAft>
              <a:buClr>
                <a:schemeClr val="accent2"/>
              </a:buClr>
              <a:buSzPct val="60000"/>
              <a:buFont typeface="Wingdings" pitchFamily="16" charset="2"/>
              <a:buNone/>
              <a:tabLst/>
              <a:defRPr/>
            </a:pPr>
            <a:r>
              <a:rPr lang="en-US" sz="2000" kern="0" dirty="0" smtClean="0">
                <a:solidFill>
                  <a:schemeClr val="bg1">
                    <a:lumMod val="50000"/>
                  </a:schemeClr>
                </a:solidFill>
                <a:effectLst>
                  <a:outerShdw blurRad="38100" dist="38100" dir="2700000" algn="tl">
                    <a:srgbClr val="FFFFFF"/>
                  </a:outerShdw>
                </a:effectLst>
                <a:latin typeface="+mn-lt"/>
                <a:cs typeface="+mn-cs"/>
              </a:rPr>
              <a:t>June 2012</a:t>
            </a:r>
            <a:endParaRPr kumimoji="0" lang="en-US" sz="2000" b="0" i="0" u="none" strike="noStrike" kern="0" cap="none" spc="0" normalizeH="0" baseline="0" noProof="0" dirty="0" smtClean="0">
              <a:ln>
                <a:noFill/>
              </a:ln>
              <a:solidFill>
                <a:schemeClr val="bg1">
                  <a:lumMod val="50000"/>
                </a:schemeClr>
              </a:solidFill>
              <a:effectLst>
                <a:outerShdw blurRad="38100" dist="38100" dir="2700000" algn="tl">
                  <a:srgbClr val="FFFFFF"/>
                </a:outerShdw>
              </a:effectLst>
              <a:uLnTx/>
              <a:uFillTx/>
              <a:latin typeface="+mn-lt"/>
              <a:ea typeface="+mn-ea"/>
              <a:cs typeface="+mn-cs"/>
            </a:endParaRPr>
          </a:p>
        </p:txBody>
      </p:sp>
      <p:sp>
        <p:nvSpPr>
          <p:cNvPr id="59405" name="Rectangle 13"/>
          <p:cNvSpPr>
            <a:spLocks noGrp="1" noChangeArrowheads="1"/>
          </p:cNvSpPr>
          <p:nvPr>
            <p:ph type="ctrTitle"/>
          </p:nvPr>
        </p:nvSpPr>
        <p:spPr>
          <a:xfrm>
            <a:off x="3143250" y="3952800"/>
            <a:ext cx="5810250" cy="1323439"/>
          </a:xfrm>
          <a:solidFill>
            <a:srgbClr val="9966FF">
              <a:alpha val="60000"/>
            </a:srgbClr>
          </a:solidFill>
        </p:spPr>
        <p:txBody>
          <a:bodyPr anchor="ctr" anchorCtr="0">
            <a:normAutofit fontScale="90000"/>
          </a:bodyPr>
          <a:lstStyle/>
          <a:p>
            <a:pPr eaLnBrk="1" hangingPunct="1">
              <a:defRPr/>
            </a:pPr>
            <a:r>
              <a:rPr lang="en-US" dirty="0" smtClean="0">
                <a:latin typeface="+mn-lt"/>
              </a:rPr>
              <a:t>How Qualitative Beats Quantitative!</a:t>
            </a:r>
            <a:br>
              <a:rPr lang="en-US" dirty="0" smtClean="0">
                <a:latin typeface="+mn-lt"/>
              </a:rPr>
            </a:br>
            <a:r>
              <a:rPr lang="en-US" sz="2700" dirty="0" smtClean="0">
                <a:latin typeface="+mn-lt"/>
              </a:rPr>
              <a:t>Better Risk Management with </a:t>
            </a:r>
            <a:r>
              <a:rPr lang="en-US" sz="2700" dirty="0" err="1" smtClean="0">
                <a:latin typeface="+mn-lt"/>
              </a:rPr>
              <a:t>Kanban</a:t>
            </a:r>
            <a:endParaRPr lang="en-US" sz="2700" dirty="0" smtClean="0">
              <a:latin typeface="+mn-lt"/>
            </a:endParaRPr>
          </a:p>
        </p:txBody>
      </p:sp>
      <p:sp>
        <p:nvSpPr>
          <p:cNvPr id="59406" name="Rectangle 14"/>
          <p:cNvSpPr>
            <a:spLocks noGrp="1" noChangeArrowheads="1"/>
          </p:cNvSpPr>
          <p:nvPr>
            <p:ph type="subTitle" idx="1"/>
          </p:nvPr>
        </p:nvSpPr>
        <p:spPr>
          <a:xfrm>
            <a:off x="3138985" y="5391398"/>
            <a:ext cx="5828863" cy="1298786"/>
          </a:xfrm>
          <a:solidFill>
            <a:srgbClr val="FFC000">
              <a:alpha val="69804"/>
            </a:srgbClr>
          </a:solidFill>
        </p:spPr>
        <p:txBody>
          <a:bodyPr>
            <a:normAutofit/>
          </a:bodyPr>
          <a:lstStyle/>
          <a:p>
            <a:pPr algn="r" eaLnBrk="1" hangingPunct="1">
              <a:spcBef>
                <a:spcPct val="0"/>
              </a:spcBef>
              <a:defRPr/>
            </a:pPr>
            <a:r>
              <a:rPr lang="en-US" dirty="0" smtClean="0">
                <a:solidFill>
                  <a:srgbClr val="C00000"/>
                </a:solidFill>
              </a:rPr>
              <a:t>David J. Anderson</a:t>
            </a:r>
          </a:p>
          <a:p>
            <a:pPr algn="r" eaLnBrk="1" hangingPunct="1">
              <a:spcBef>
                <a:spcPct val="0"/>
              </a:spcBef>
              <a:defRPr/>
            </a:pPr>
            <a:r>
              <a:rPr lang="en-US" i="1" dirty="0" smtClean="0">
                <a:solidFill>
                  <a:srgbClr val="C00000"/>
                </a:solidFill>
              </a:rPr>
              <a:t>David J. Anderson &amp; Associates, Inc.</a:t>
            </a:r>
            <a:r>
              <a:rPr lang="en-US" dirty="0" smtClean="0">
                <a:solidFill>
                  <a:srgbClr val="C00000"/>
                </a:solidFill>
              </a:rPr>
              <a:t/>
            </a:r>
            <a:br>
              <a:rPr lang="en-US" dirty="0" smtClean="0">
                <a:solidFill>
                  <a:srgbClr val="C00000"/>
                </a:solidFill>
              </a:rPr>
            </a:br>
            <a:r>
              <a:rPr lang="en-US" dirty="0" smtClean="0">
                <a:solidFill>
                  <a:schemeClr val="tx1"/>
                </a:solidFill>
                <a:effectLst/>
              </a:rPr>
              <a:t>dja@djaa.com</a:t>
            </a:r>
          </a:p>
          <a:p>
            <a:pPr algn="r" eaLnBrk="1" hangingPunct="1">
              <a:spcBef>
                <a:spcPct val="0"/>
              </a:spcBef>
              <a:defRPr/>
            </a:pPr>
            <a:r>
              <a:rPr lang="en-US" dirty="0" smtClean="0">
                <a:solidFill>
                  <a:schemeClr val="tx1"/>
                </a:solidFill>
                <a:effectLst/>
              </a:rPr>
              <a:t>Twitter @</a:t>
            </a:r>
            <a:r>
              <a:rPr lang="en-US" dirty="0" err="1" smtClean="0">
                <a:solidFill>
                  <a:schemeClr val="tx1"/>
                </a:solidFill>
                <a:effectLst/>
              </a:rPr>
              <a:t>agilemanager</a:t>
            </a:r>
            <a:endParaRPr lang="en-US" dirty="0" smtClean="0">
              <a:solidFill>
                <a:schemeClr val="tx1"/>
              </a:solidFill>
              <a:effectLs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6204"/>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9850" y="3073400"/>
            <a:ext cx="8077200" cy="433388"/>
          </a:xfrm>
        </p:spPr>
        <p:txBody>
          <a:bodyPr/>
          <a:lstStyle/>
          <a:p>
            <a:pPr algn="ctr"/>
            <a:r>
              <a:rPr lang="en-US" dirty="0" smtClean="0"/>
              <a:t>How do we typically build a business case?</a:t>
            </a:r>
            <a:endParaRPr lang="en-US" dirty="0"/>
          </a:p>
        </p:txBody>
      </p:sp>
    </p:spTree>
    <p:extLst>
      <p:ext uri="{BB962C8B-B14F-4D97-AF65-F5344CB8AC3E}">
        <p14:creationId xmlns:p14="http://schemas.microsoft.com/office/powerpoint/2010/main" val="2812722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consider a fictitious web development example…</a:t>
            </a:r>
            <a:endParaRPr lang="en-US" dirty="0"/>
          </a:p>
        </p:txBody>
      </p:sp>
      <p:sp>
        <p:nvSpPr>
          <p:cNvPr id="3" name="Content Placeholder 2"/>
          <p:cNvSpPr>
            <a:spLocks noGrp="1"/>
          </p:cNvSpPr>
          <p:nvPr>
            <p:ph idx="1"/>
          </p:nvPr>
        </p:nvSpPr>
        <p:spPr/>
        <p:txBody>
          <a:bodyPr/>
          <a:lstStyle/>
          <a:p>
            <a:r>
              <a:rPr lang="en-US" dirty="0" smtClean="0"/>
              <a:t>Imagine an ad revenue model</a:t>
            </a:r>
          </a:p>
          <a:p>
            <a:pPr lvl="1"/>
            <a:r>
              <a:rPr lang="en-US" dirty="0" smtClean="0"/>
              <a:t>New features/pages drive traffic that provides revenue via ad impressions</a:t>
            </a:r>
          </a:p>
          <a:p>
            <a:r>
              <a:rPr lang="en-US" dirty="0" smtClean="0"/>
              <a:t>Our governance model says new features should be prioritized by Return on Investment</a:t>
            </a:r>
          </a:p>
          <a:p>
            <a:r>
              <a:rPr lang="en-US" dirty="0" smtClean="0"/>
              <a:t>ROI = Ad Impressions / Cost</a:t>
            </a:r>
          </a:p>
          <a:p>
            <a:endParaRPr lang="en-US" dirty="0"/>
          </a:p>
          <a:p>
            <a:r>
              <a:rPr lang="en-US" dirty="0" smtClean="0"/>
              <a:t>Let’s make spreadsheet to show our business case!</a:t>
            </a:r>
            <a:endParaRPr lang="en-US" dirty="0"/>
          </a:p>
        </p:txBody>
      </p:sp>
    </p:spTree>
    <p:extLst>
      <p:ext uri="{BB962C8B-B14F-4D97-AF65-F5344CB8AC3E}">
        <p14:creationId xmlns:p14="http://schemas.microsoft.com/office/powerpoint/2010/main" val="14899978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forecast for a single feature</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074" b="47316"/>
          <a:stretch/>
        </p:blipFill>
        <p:spPr bwMode="auto">
          <a:xfrm>
            <a:off x="238125" y="1778960"/>
            <a:ext cx="7725468" cy="2044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505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wait…</a:t>
            </a:r>
            <a:endParaRPr lang="en-US" dirty="0"/>
          </a:p>
        </p:txBody>
      </p:sp>
      <p:sp>
        <p:nvSpPr>
          <p:cNvPr id="3" name="Content Placeholder 2"/>
          <p:cNvSpPr>
            <a:spLocks noGrp="1"/>
          </p:cNvSpPr>
          <p:nvPr>
            <p:ph idx="1"/>
          </p:nvPr>
        </p:nvSpPr>
        <p:spPr/>
        <p:txBody>
          <a:bodyPr/>
          <a:lstStyle/>
          <a:p>
            <a:r>
              <a:rPr lang="en-US" dirty="0" smtClean="0"/>
              <a:t>Can we be certain about those numbers?</a:t>
            </a:r>
          </a:p>
          <a:p>
            <a:r>
              <a:rPr lang="en-US" dirty="0" smtClean="0"/>
              <a:t>How confident are we?</a:t>
            </a:r>
          </a:p>
          <a:p>
            <a:r>
              <a:rPr lang="en-US" dirty="0" smtClean="0"/>
              <a:t>What range of possibilities exist?</a:t>
            </a:r>
          </a:p>
          <a:p>
            <a:endParaRPr lang="en-US" dirty="0"/>
          </a:p>
          <a:p>
            <a:endParaRPr lang="en-US" dirty="0" smtClean="0"/>
          </a:p>
          <a:p>
            <a:endParaRPr lang="en-US" dirty="0"/>
          </a:p>
          <a:p>
            <a:r>
              <a:rPr lang="en-US" dirty="0" smtClean="0"/>
              <a:t>To consider this let’s look at a distribution curve example (admittedly from a different activity)</a:t>
            </a:r>
            <a:endParaRPr lang="en-US" dirty="0"/>
          </a:p>
        </p:txBody>
      </p:sp>
    </p:spTree>
    <p:extLst>
      <p:ext uri="{BB962C8B-B14F-4D97-AF65-F5344CB8AC3E}">
        <p14:creationId xmlns:p14="http://schemas.microsoft.com/office/powerpoint/2010/main" val="14875282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0" y="5911395"/>
            <a:ext cx="8216900" cy="978729"/>
          </a:xfrm>
          <a:prstGeom prst="rect">
            <a:avLst/>
          </a:prstGeom>
          <a:solidFill>
            <a:schemeClr val="bg2">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sz="2400" dirty="0" smtClean="0">
                <a:solidFill>
                  <a:schemeClr val="tx1"/>
                </a:solidFill>
              </a:rPr>
              <a:t>Distribution of lead time to complete features (in calendar days)</a:t>
            </a:r>
            <a:endParaRPr lang="en-US" sz="2400" dirty="0">
              <a:solidFill>
                <a:schemeClr val="tx1"/>
              </a:solidFill>
            </a:endParaRPr>
          </a:p>
        </p:txBody>
      </p:sp>
      <p:sp>
        <p:nvSpPr>
          <p:cNvPr id="12" name="Title 1"/>
          <p:cNvSpPr>
            <a:spLocks noGrp="1"/>
          </p:cNvSpPr>
          <p:nvPr>
            <p:ph type="title"/>
          </p:nvPr>
        </p:nvSpPr>
        <p:spPr>
          <a:xfrm>
            <a:off x="4685552" y="3370617"/>
            <a:ext cx="3370627" cy="909283"/>
          </a:xfrm>
          <a:solidFill>
            <a:srgbClr val="7030A0">
              <a:alpha val="69804"/>
            </a:srgbClr>
          </a:solidFill>
        </p:spPr>
        <p:txBody>
          <a:bodyPr>
            <a:normAutofit fontScale="90000"/>
          </a:bodyPr>
          <a:lstStyle/>
          <a:p>
            <a:pPr algn="l"/>
            <a:r>
              <a:rPr lang="en-US" sz="3600" dirty="0" smtClean="0"/>
              <a:t>2</a:t>
            </a:r>
            <a:r>
              <a:rPr lang="en-US" sz="3600" baseline="30000" dirty="0" smtClean="0"/>
              <a:t>nd</a:t>
            </a:r>
            <a:r>
              <a:rPr lang="en-US" sz="3600" dirty="0" smtClean="0"/>
              <a:t> confidence interval 98</a:t>
            </a:r>
            <a:r>
              <a:rPr lang="en-US" sz="3600" baseline="30000" dirty="0" smtClean="0"/>
              <a:t>th</a:t>
            </a:r>
            <a:r>
              <a:rPr lang="en-US" sz="3600" dirty="0" smtClean="0"/>
              <a:t> %-</a:t>
            </a:r>
            <a:r>
              <a:rPr lang="en-US" sz="3600" dirty="0" err="1" smtClean="0"/>
              <a:t>ile</a:t>
            </a:r>
            <a:endParaRPr lang="en-US" sz="3600" dirty="0"/>
          </a:p>
        </p:txBody>
      </p:sp>
      <p:graphicFrame>
        <p:nvGraphicFramePr>
          <p:cNvPr id="13" name="Object 7"/>
          <p:cNvGraphicFramePr>
            <a:graphicFrameLocks noChangeAspect="1"/>
          </p:cNvGraphicFramePr>
          <p:nvPr>
            <p:extLst>
              <p:ext uri="{D42A27DB-BD31-4B8C-83A1-F6EECF244321}">
                <p14:modId xmlns:p14="http://schemas.microsoft.com/office/powerpoint/2010/main" val="482078408"/>
              </p:ext>
            </p:extLst>
          </p:nvPr>
        </p:nvGraphicFramePr>
        <p:xfrm>
          <a:off x="539185" y="506476"/>
          <a:ext cx="5710237" cy="2317750"/>
        </p:xfrm>
        <a:graphic>
          <a:graphicData uri="http://schemas.openxmlformats.org/presentationml/2006/ole">
            <mc:AlternateContent xmlns:mc="http://schemas.openxmlformats.org/markup-compatibility/2006">
              <mc:Choice xmlns:v="urn:schemas-microsoft-com:vml" Requires="v">
                <p:oleObj spid="_x0000_s4158" name="Chart" r:id="rId4" imgW="6324483" imgH="3762548" progId="Excel.Sheet.8">
                  <p:embed/>
                </p:oleObj>
              </mc:Choice>
              <mc:Fallback>
                <p:oleObj name="Chart" r:id="rId4" imgW="6324483" imgH="3762548"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185" y="506476"/>
                        <a:ext cx="5710237" cy="231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Line 8"/>
          <p:cNvSpPr>
            <a:spLocks noChangeShapeType="1"/>
          </p:cNvSpPr>
          <p:nvPr/>
        </p:nvSpPr>
        <p:spPr bwMode="auto">
          <a:xfrm>
            <a:off x="4685552" y="912793"/>
            <a:ext cx="13447" cy="3359524"/>
          </a:xfrm>
          <a:prstGeom prst="line">
            <a:avLst/>
          </a:prstGeom>
          <a:noFill/>
          <a:ln w="28575">
            <a:solidFill>
              <a:srgbClr val="FF0000"/>
            </a:solidFill>
            <a:round/>
            <a:headEnd/>
            <a:tailEnd/>
          </a:ln>
        </p:spPr>
        <p:txBody>
          <a:bodyPr/>
          <a:lstStyle/>
          <a:p>
            <a:endParaRPr lang="en-US"/>
          </a:p>
        </p:txBody>
      </p:sp>
      <p:sp>
        <p:nvSpPr>
          <p:cNvPr id="15" name="Line 8"/>
          <p:cNvSpPr>
            <a:spLocks noChangeShapeType="1"/>
          </p:cNvSpPr>
          <p:nvPr/>
        </p:nvSpPr>
        <p:spPr bwMode="auto">
          <a:xfrm>
            <a:off x="2420471" y="894864"/>
            <a:ext cx="17928" cy="4689578"/>
          </a:xfrm>
          <a:prstGeom prst="line">
            <a:avLst/>
          </a:prstGeom>
          <a:noFill/>
          <a:ln w="28575">
            <a:solidFill>
              <a:srgbClr val="FF6600"/>
            </a:solidFill>
            <a:round/>
            <a:headEnd/>
            <a:tailEnd/>
          </a:ln>
        </p:spPr>
        <p:txBody>
          <a:bodyPr/>
          <a:lstStyle/>
          <a:p>
            <a:endParaRPr lang="en-US"/>
          </a:p>
        </p:txBody>
      </p:sp>
      <p:sp>
        <p:nvSpPr>
          <p:cNvPr id="16" name="Title 1"/>
          <p:cNvSpPr txBox="1">
            <a:spLocks/>
          </p:cNvSpPr>
          <p:nvPr/>
        </p:nvSpPr>
        <p:spPr>
          <a:xfrm>
            <a:off x="2447803" y="4622800"/>
            <a:ext cx="3364315" cy="961642"/>
          </a:xfrm>
          <a:prstGeom prst="rect">
            <a:avLst/>
          </a:prstGeom>
          <a:solidFill>
            <a:srgbClr val="7030A0">
              <a:alpha val="69804"/>
            </a:srgbClr>
          </a:solidFill>
        </p:spPr>
        <p:txBody>
          <a:bodyPr vert="horz" lIns="91440" tIns="45720" rIns="91440" bIns="45720" rtlCol="0" anchor="ctr">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effectLst/>
                <a:uLnTx/>
                <a:uFillTx/>
                <a:latin typeface="+mj-lt"/>
                <a:ea typeface="+mj-ea"/>
                <a:cs typeface="+mj-cs"/>
              </a:rPr>
              <a:t>1</a:t>
            </a:r>
            <a:r>
              <a:rPr kumimoji="0" lang="en-US" sz="3600" b="0" i="0" u="none" strike="noStrike" kern="1200" cap="none" spc="0" normalizeH="0" baseline="30000" noProof="0" dirty="0" smtClean="0">
                <a:ln>
                  <a:noFill/>
                </a:ln>
                <a:effectLst/>
                <a:uLnTx/>
                <a:uFillTx/>
                <a:latin typeface="+mj-lt"/>
                <a:ea typeface="+mj-ea"/>
                <a:cs typeface="+mj-cs"/>
              </a:rPr>
              <a:t>st</a:t>
            </a:r>
            <a:r>
              <a:rPr kumimoji="0" lang="en-US" sz="3600" b="0" i="0" u="none" strike="noStrike" kern="1200" cap="none" spc="0" normalizeH="0" baseline="0" noProof="0" dirty="0" smtClean="0">
                <a:ln>
                  <a:noFill/>
                </a:ln>
                <a:effectLst/>
                <a:uLnTx/>
                <a:uFillTx/>
                <a:latin typeface="+mj-lt"/>
                <a:ea typeface="+mj-ea"/>
                <a:cs typeface="+mj-cs"/>
              </a:rPr>
              <a:t> confidence interval 85</a:t>
            </a:r>
            <a:r>
              <a:rPr kumimoji="0" lang="en-US" sz="3600" b="0" i="0" u="none" strike="noStrike" kern="1200" cap="none" spc="0" normalizeH="0" baseline="30000" noProof="0" dirty="0" smtClean="0">
                <a:ln>
                  <a:noFill/>
                </a:ln>
                <a:effectLst/>
                <a:uLnTx/>
                <a:uFillTx/>
                <a:latin typeface="+mj-lt"/>
                <a:ea typeface="+mj-ea"/>
                <a:cs typeface="+mj-cs"/>
              </a:rPr>
              <a:t>th</a:t>
            </a:r>
            <a:r>
              <a:rPr kumimoji="0" lang="en-US" sz="3600" b="0" i="0" u="none" strike="noStrike" kern="1200" cap="none" spc="0" normalizeH="0" baseline="0" noProof="0" dirty="0" smtClean="0">
                <a:ln>
                  <a:noFill/>
                </a:ln>
                <a:effectLst/>
                <a:uLnTx/>
                <a:uFillTx/>
                <a:latin typeface="+mj-lt"/>
                <a:ea typeface="+mj-ea"/>
                <a:cs typeface="+mj-cs"/>
              </a:rPr>
              <a:t> %-</a:t>
            </a:r>
            <a:r>
              <a:rPr kumimoji="0" lang="en-US" sz="3600" b="0" i="0" u="none" strike="noStrike" kern="1200" cap="none" spc="0" normalizeH="0" baseline="0" noProof="0" dirty="0" err="1" smtClean="0">
                <a:ln>
                  <a:noFill/>
                </a:ln>
                <a:effectLst/>
                <a:uLnTx/>
                <a:uFillTx/>
                <a:latin typeface="+mj-lt"/>
                <a:ea typeface="+mj-ea"/>
                <a:cs typeface="+mj-cs"/>
              </a:rPr>
              <a:t>ile</a:t>
            </a:r>
            <a:endParaRPr kumimoji="0" lang="en-US" sz="3600" b="0" i="0" u="none" strike="noStrike" kern="1200" cap="none" spc="0" normalizeH="0" baseline="0" noProof="0" dirty="0">
              <a:ln>
                <a:noFill/>
              </a:ln>
              <a:effectLst/>
              <a:uLnTx/>
              <a:uFillTx/>
              <a:latin typeface="+mj-lt"/>
              <a:ea typeface="+mj-ea"/>
              <a:cs typeface="+mj-cs"/>
            </a:endParaRPr>
          </a:p>
        </p:txBody>
      </p:sp>
      <p:sp>
        <p:nvSpPr>
          <p:cNvPr id="17" name="Line 8"/>
          <p:cNvSpPr>
            <a:spLocks noChangeShapeType="1"/>
          </p:cNvSpPr>
          <p:nvPr/>
        </p:nvSpPr>
        <p:spPr bwMode="auto">
          <a:xfrm>
            <a:off x="1979072" y="919273"/>
            <a:ext cx="13447" cy="4425550"/>
          </a:xfrm>
          <a:prstGeom prst="line">
            <a:avLst/>
          </a:prstGeom>
          <a:noFill/>
          <a:ln w="28575">
            <a:solidFill>
              <a:srgbClr val="00B0F0"/>
            </a:solidFill>
            <a:round/>
            <a:headEnd/>
            <a:tailEnd/>
          </a:ln>
        </p:spPr>
        <p:txBody>
          <a:bodyPr/>
          <a:lstStyle/>
          <a:p>
            <a:endParaRPr lang="en-US"/>
          </a:p>
        </p:txBody>
      </p:sp>
      <p:sp>
        <p:nvSpPr>
          <p:cNvPr id="18" name="Title 1"/>
          <p:cNvSpPr txBox="1">
            <a:spLocks/>
          </p:cNvSpPr>
          <p:nvPr/>
        </p:nvSpPr>
        <p:spPr bwMode="auto">
          <a:xfrm>
            <a:off x="40341" y="4595793"/>
            <a:ext cx="1934238" cy="749030"/>
          </a:xfrm>
          <a:prstGeom prst="rect">
            <a:avLst/>
          </a:prstGeom>
          <a:solidFill>
            <a:srgbClr val="7030A0">
              <a:alpha val="69804"/>
            </a:srgbClr>
          </a:solid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r" defTabSz="914400" rtl="0" eaLnBrk="0" fontAlgn="base" latinLnBrk="0" hangingPunct="0">
              <a:lnSpc>
                <a:spcPct val="8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1"/>
                </a:solidFill>
                <a:effectLst/>
                <a:uLnTx/>
                <a:uFillTx/>
                <a:latin typeface="+mj-lt"/>
                <a:ea typeface="+mj-ea"/>
                <a:cs typeface="+mj-cs"/>
              </a:rPr>
              <a:t>Mean of 31 days</a:t>
            </a:r>
            <a:endParaRPr kumimoji="0" lang="en-US" sz="2800" b="0" i="0" u="none" strike="noStrike" kern="0" cap="none" spc="0" normalizeH="0" baseline="0" noProof="0" dirty="0">
              <a:ln>
                <a:noFill/>
              </a:ln>
              <a:solidFill>
                <a:schemeClr val="tx1"/>
              </a:solidFill>
              <a:effectLst/>
              <a:uLnTx/>
              <a:uFillTx/>
              <a:latin typeface="+mj-lt"/>
              <a:ea typeface="+mj-ea"/>
              <a:cs typeface="+mj-cs"/>
            </a:endParaRPr>
          </a:p>
        </p:txBody>
      </p:sp>
      <p:sp>
        <p:nvSpPr>
          <p:cNvPr id="19" name="Line 8"/>
          <p:cNvSpPr>
            <a:spLocks noChangeShapeType="1"/>
          </p:cNvSpPr>
          <p:nvPr/>
        </p:nvSpPr>
        <p:spPr bwMode="auto">
          <a:xfrm>
            <a:off x="1201277" y="926241"/>
            <a:ext cx="8964" cy="3346076"/>
          </a:xfrm>
          <a:prstGeom prst="line">
            <a:avLst/>
          </a:prstGeom>
          <a:noFill/>
          <a:ln w="28575">
            <a:solidFill>
              <a:srgbClr val="FF6600"/>
            </a:solidFill>
            <a:round/>
            <a:headEnd/>
            <a:tailEnd/>
          </a:ln>
        </p:spPr>
        <p:txBody>
          <a:bodyPr/>
          <a:lstStyle/>
          <a:p>
            <a:endParaRPr lang="en-US"/>
          </a:p>
        </p:txBody>
      </p:sp>
      <p:sp>
        <p:nvSpPr>
          <p:cNvPr id="20" name="Title 1"/>
          <p:cNvSpPr txBox="1">
            <a:spLocks/>
          </p:cNvSpPr>
          <p:nvPr/>
        </p:nvSpPr>
        <p:spPr bwMode="auto">
          <a:xfrm>
            <a:off x="-1" y="3239653"/>
            <a:ext cx="1201277" cy="1032664"/>
          </a:xfrm>
          <a:prstGeom prst="rect">
            <a:avLst/>
          </a:prstGeom>
          <a:solidFill>
            <a:srgbClr val="7030A0">
              <a:alpha val="69804"/>
            </a:srgbClr>
          </a:solid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r" defTabSz="914400" rtl="0" eaLnBrk="0" fontAlgn="base" latinLnBrk="0" hangingPunct="0">
              <a:lnSpc>
                <a:spcPct val="8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chemeClr val="tx1"/>
                </a:solidFill>
                <a:effectLst/>
                <a:uLnTx/>
                <a:uFillTx/>
                <a:latin typeface="+mj-lt"/>
                <a:ea typeface="+mj-ea"/>
                <a:cs typeface="+mj-cs"/>
              </a:rPr>
              <a:t>1</a:t>
            </a:r>
            <a:r>
              <a:rPr kumimoji="0" lang="en-US" sz="1600" b="0" i="0" u="none" strike="noStrike" kern="0" cap="none" spc="0" normalizeH="0" baseline="30000" noProof="0" dirty="0" smtClean="0">
                <a:ln>
                  <a:noFill/>
                </a:ln>
                <a:solidFill>
                  <a:schemeClr val="tx1"/>
                </a:solidFill>
                <a:effectLst/>
                <a:uLnTx/>
                <a:uFillTx/>
                <a:latin typeface="+mj-lt"/>
                <a:ea typeface="+mj-ea"/>
                <a:cs typeface="+mj-cs"/>
              </a:rPr>
              <a:t>st</a:t>
            </a:r>
            <a:r>
              <a:rPr kumimoji="0" lang="en-US" sz="1600" b="0" i="0" u="none" strike="noStrike" kern="0" cap="none" spc="0" normalizeH="0" baseline="0" noProof="0" dirty="0" smtClean="0">
                <a:ln>
                  <a:noFill/>
                </a:ln>
                <a:solidFill>
                  <a:schemeClr val="tx1"/>
                </a:solidFill>
                <a:effectLst/>
                <a:uLnTx/>
                <a:uFillTx/>
                <a:latin typeface="+mj-lt"/>
                <a:ea typeface="+mj-ea"/>
                <a:cs typeface="+mj-cs"/>
              </a:rPr>
              <a:t> confidence interval</a:t>
            </a:r>
            <a:br>
              <a:rPr kumimoji="0" lang="en-US" sz="1600" b="0" i="0" u="none" strike="noStrike" kern="0" cap="none" spc="0" normalizeH="0" baseline="0" noProof="0" dirty="0" smtClean="0">
                <a:ln>
                  <a:noFill/>
                </a:ln>
                <a:solidFill>
                  <a:schemeClr val="tx1"/>
                </a:solidFill>
                <a:effectLst/>
                <a:uLnTx/>
                <a:uFillTx/>
                <a:latin typeface="+mj-lt"/>
                <a:ea typeface="+mj-ea"/>
                <a:cs typeface="+mj-cs"/>
              </a:rPr>
            </a:br>
            <a:r>
              <a:rPr kumimoji="0" lang="en-US" sz="1600" b="0" i="0" u="none" strike="noStrike" kern="0" cap="none" spc="0" normalizeH="0" baseline="0" noProof="0" dirty="0" smtClean="0">
                <a:ln>
                  <a:noFill/>
                </a:ln>
                <a:solidFill>
                  <a:schemeClr val="tx1"/>
                </a:solidFill>
                <a:effectLst/>
                <a:uLnTx/>
                <a:uFillTx/>
                <a:latin typeface="+mj-lt"/>
                <a:ea typeface="+mj-ea"/>
                <a:cs typeface="+mj-cs"/>
              </a:rPr>
              <a:t>15</a:t>
            </a:r>
            <a:r>
              <a:rPr kumimoji="0" lang="en-US" sz="1600" b="0" i="0" u="none" strike="noStrike" kern="0" cap="none" spc="0" normalizeH="0" baseline="30000" noProof="0" dirty="0" smtClean="0">
                <a:ln>
                  <a:noFill/>
                </a:ln>
                <a:solidFill>
                  <a:schemeClr val="tx1"/>
                </a:solidFill>
                <a:effectLst/>
                <a:uLnTx/>
                <a:uFillTx/>
                <a:latin typeface="+mj-lt"/>
                <a:ea typeface="+mj-ea"/>
                <a:cs typeface="+mj-cs"/>
              </a:rPr>
              <a:t>th</a:t>
            </a:r>
            <a:r>
              <a:rPr kumimoji="0" lang="en-US" sz="1600" b="0" i="0" u="none" strike="noStrike" kern="0" cap="none" spc="0" normalizeH="0" baseline="0" noProof="0" dirty="0" smtClean="0">
                <a:ln>
                  <a:noFill/>
                </a:ln>
                <a:solidFill>
                  <a:schemeClr val="tx1"/>
                </a:solidFill>
                <a:effectLst/>
                <a:uLnTx/>
                <a:uFillTx/>
                <a:latin typeface="+mj-lt"/>
                <a:ea typeface="+mj-ea"/>
                <a:cs typeface="+mj-cs"/>
              </a:rPr>
              <a:t> -</a:t>
            </a:r>
            <a:r>
              <a:rPr kumimoji="0" lang="en-US" sz="1600" b="0" i="0" u="none" strike="noStrike" kern="0" cap="none" spc="0" normalizeH="0" baseline="0" noProof="0" dirty="0" err="1" smtClean="0">
                <a:ln>
                  <a:noFill/>
                </a:ln>
                <a:solidFill>
                  <a:schemeClr val="tx1"/>
                </a:solidFill>
                <a:effectLst/>
                <a:uLnTx/>
                <a:uFillTx/>
                <a:latin typeface="+mj-lt"/>
                <a:ea typeface="+mj-ea"/>
                <a:cs typeface="+mj-cs"/>
              </a:rPr>
              <a:t>ile</a:t>
            </a:r>
            <a:endParaRPr kumimoji="0" lang="en-US" sz="1600" b="0" i="0" u="none" strike="noStrike" kern="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98249888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139700"/>
            <a:ext cx="8077200" cy="781752"/>
          </a:xfrm>
        </p:spPr>
        <p:txBody>
          <a:bodyPr/>
          <a:lstStyle/>
          <a:p>
            <a:r>
              <a:rPr lang="en-US" dirty="0" smtClean="0"/>
              <a:t>Quantitative Assessment of Historical Data shows… </a:t>
            </a:r>
            <a:endParaRPr lang="en-US" dirty="0"/>
          </a:p>
        </p:txBody>
      </p:sp>
      <p:sp>
        <p:nvSpPr>
          <p:cNvPr id="3" name="Content Placeholder 2"/>
          <p:cNvSpPr>
            <a:spLocks noGrp="1"/>
          </p:cNvSpPr>
          <p:nvPr>
            <p:ph idx="1"/>
          </p:nvPr>
        </p:nvSpPr>
        <p:spPr/>
        <p:txBody>
          <a:bodyPr/>
          <a:lstStyle/>
          <a:p>
            <a:r>
              <a:rPr lang="en-US" dirty="0" smtClean="0"/>
              <a:t>There is a 70% probability that new features will take between 5 days and 45 days to complete with a mean of 31 days</a:t>
            </a:r>
          </a:p>
          <a:p>
            <a:endParaRPr lang="en-US" dirty="0"/>
          </a:p>
          <a:p>
            <a:r>
              <a:rPr lang="en-US" dirty="0" smtClean="0"/>
              <a:t>We could make a similar assessment of historical ad impressions and use this to provide low, medium and high estimates</a:t>
            </a:r>
          </a:p>
          <a:p>
            <a:endParaRPr lang="en-US" dirty="0"/>
          </a:p>
          <a:p>
            <a:r>
              <a:rPr lang="en-US" dirty="0" smtClean="0"/>
              <a:t>Let’s update our spreadsheet to show this additional detail</a:t>
            </a:r>
            <a:endParaRPr lang="en-US" dirty="0"/>
          </a:p>
        </p:txBody>
      </p:sp>
    </p:spTree>
    <p:extLst>
      <p:ext uri="{BB962C8B-B14F-4D97-AF65-F5344CB8AC3E}">
        <p14:creationId xmlns:p14="http://schemas.microsoft.com/office/powerpoint/2010/main" val="14379844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estimates showing range of possibilities</a:t>
            </a: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379" b="44262"/>
          <a:stretch/>
        </p:blipFill>
        <p:spPr bwMode="auto">
          <a:xfrm>
            <a:off x="0" y="2331716"/>
            <a:ext cx="8201891" cy="1713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8471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139700"/>
            <a:ext cx="8077200" cy="781752"/>
          </a:xfrm>
        </p:spPr>
        <p:txBody>
          <a:bodyPr/>
          <a:lstStyle/>
          <a:p>
            <a:r>
              <a:rPr lang="en-US" dirty="0" smtClean="0"/>
              <a:t>Let’s add some more features and make similar estimates</a:t>
            </a:r>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348" b="30358"/>
          <a:stretch/>
        </p:blipFill>
        <p:spPr bwMode="auto">
          <a:xfrm>
            <a:off x="1" y="1336966"/>
            <a:ext cx="8204200" cy="240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1176" b="30578"/>
          <a:stretch/>
        </p:blipFill>
        <p:spPr bwMode="auto">
          <a:xfrm>
            <a:off x="-1" y="4069848"/>
            <a:ext cx="8204201" cy="240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39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139700"/>
            <a:ext cx="8077200" cy="781752"/>
          </a:xfrm>
        </p:spPr>
        <p:txBody>
          <a:bodyPr/>
          <a:lstStyle/>
          <a:p>
            <a:r>
              <a:rPr lang="en-US" dirty="0" smtClean="0"/>
              <a:t>Now we need some cost estimates</a:t>
            </a:r>
            <a:br>
              <a:rPr lang="en-US" dirty="0" smtClean="0"/>
            </a:br>
            <a:r>
              <a:rPr lang="en-US" dirty="0" smtClean="0"/>
              <a:t>(from our web development team)</a:t>
            </a:r>
            <a:endParaRPr lang="en-US" dirty="0"/>
          </a:p>
        </p:txBody>
      </p:sp>
      <p:sp>
        <p:nvSpPr>
          <p:cNvPr id="3" name="Content Placeholder 2"/>
          <p:cNvSpPr>
            <a:spLocks noGrp="1"/>
          </p:cNvSpPr>
          <p:nvPr>
            <p:ph idx="1"/>
          </p:nvPr>
        </p:nvSpPr>
        <p:spPr/>
        <p:txBody>
          <a:bodyPr/>
          <a:lstStyle/>
          <a:p>
            <a:r>
              <a:rPr lang="en-US" dirty="0" smtClean="0"/>
              <a:t>How long will this feature take to develop?</a:t>
            </a:r>
          </a:p>
          <a:p>
            <a:pPr lvl="1"/>
            <a:r>
              <a:rPr lang="en-US" dirty="0" smtClean="0"/>
              <a:t>Industry data shows typical spread of 2x above and below the mean estimate</a:t>
            </a:r>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172" r="23384" b="27034"/>
          <a:stretch/>
        </p:blipFill>
        <p:spPr bwMode="auto">
          <a:xfrm>
            <a:off x="38101" y="2726126"/>
            <a:ext cx="8166099" cy="3357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9881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139700"/>
            <a:ext cx="8077200" cy="781752"/>
          </a:xfrm>
        </p:spPr>
        <p:txBody>
          <a:bodyPr/>
          <a:lstStyle/>
          <a:p>
            <a:r>
              <a:rPr lang="en-US" dirty="0" smtClean="0"/>
              <a:t>And together these figures allow us to calculate a range of ROI for each feature </a:t>
            </a:r>
            <a:endParaRPr lang="en-US" dirty="0"/>
          </a:p>
        </p:txBody>
      </p:sp>
      <p:sp>
        <p:nvSpPr>
          <p:cNvPr id="3" name="Content Placeholder 2"/>
          <p:cNvSpPr>
            <a:spLocks noGrp="1"/>
          </p:cNvSpPr>
          <p:nvPr>
            <p:ph idx="1"/>
          </p:nvPr>
        </p:nvSpPr>
        <p:spPr/>
        <p:txBody>
          <a:bodyPr/>
          <a:lstStyle/>
          <a:p>
            <a:r>
              <a:rPr lang="en-US" dirty="0" smtClean="0"/>
              <a:t>Shows worst case to best case with mean</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Now stack rank highest to lowest!!!</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304" t="21173" b="26684"/>
          <a:stretch/>
        </p:blipFill>
        <p:spPr bwMode="auto">
          <a:xfrm>
            <a:off x="38101" y="2222500"/>
            <a:ext cx="8170596"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7735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6204"/>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9850" y="3073400"/>
            <a:ext cx="8077200" cy="433388"/>
          </a:xfrm>
        </p:spPr>
        <p:txBody>
          <a:bodyPr/>
          <a:lstStyle/>
          <a:p>
            <a:pPr algn="ctr"/>
            <a:r>
              <a:rPr lang="en-US" dirty="0" smtClean="0"/>
              <a:t>Let’s consider a story of quantitative assessment</a:t>
            </a:r>
            <a:endParaRPr lang="en-US" dirty="0"/>
          </a:p>
        </p:txBody>
      </p:sp>
    </p:spTree>
    <p:extLst>
      <p:ext uri="{BB962C8B-B14F-4D97-AF65-F5344CB8AC3E}">
        <p14:creationId xmlns:p14="http://schemas.microsoft.com/office/powerpoint/2010/main" val="25906012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Oh dear! Stack ranking isn’t so easy!</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7100" y="2109787"/>
            <a:ext cx="4095750" cy="3071813"/>
          </a:xfrm>
        </p:spPr>
      </p:pic>
    </p:spTree>
    <p:extLst>
      <p:ext uri="{BB962C8B-B14F-4D97-AF65-F5344CB8AC3E}">
        <p14:creationId xmlns:p14="http://schemas.microsoft.com/office/powerpoint/2010/main" val="72321970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to do now?</a:t>
            </a:r>
            <a:endParaRPr lang="en-US" dirty="0"/>
          </a:p>
        </p:txBody>
      </p:sp>
      <p:sp>
        <p:nvSpPr>
          <p:cNvPr id="3" name="Content Placeholder 2"/>
          <p:cNvSpPr>
            <a:spLocks noGrp="1"/>
          </p:cNvSpPr>
          <p:nvPr>
            <p:ph idx="1"/>
          </p:nvPr>
        </p:nvSpPr>
        <p:spPr/>
        <p:txBody>
          <a:bodyPr/>
          <a:lstStyle/>
          <a:p>
            <a:r>
              <a:rPr lang="en-US" dirty="0" smtClean="0"/>
              <a:t>Perhaps we can find some ways to be more precise and narrow down the spread of variation?</a:t>
            </a:r>
          </a:p>
          <a:p>
            <a:endParaRPr lang="en-US" dirty="0"/>
          </a:p>
          <a:p>
            <a:r>
              <a:rPr lang="en-US" dirty="0" smtClean="0"/>
              <a:t>Let’s add some more details to our spreadsheet! These will indicate our confidence in our numbers and allow us to narrow our range! [Honestly, we do believe this!!!]</a:t>
            </a:r>
            <a:endParaRPr lang="en-US" dirty="0"/>
          </a:p>
        </p:txBody>
      </p:sp>
    </p:spTree>
    <p:extLst>
      <p:ext uri="{BB962C8B-B14F-4D97-AF65-F5344CB8AC3E}">
        <p14:creationId xmlns:p14="http://schemas.microsoft.com/office/powerpoint/2010/main" val="364291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be answered…</a:t>
            </a:r>
            <a:endParaRPr lang="en-US" dirty="0"/>
          </a:p>
        </p:txBody>
      </p:sp>
      <p:sp>
        <p:nvSpPr>
          <p:cNvPr id="3" name="Content Placeholder 2"/>
          <p:cNvSpPr>
            <a:spLocks noGrp="1"/>
          </p:cNvSpPr>
          <p:nvPr>
            <p:ph idx="1"/>
          </p:nvPr>
        </p:nvSpPr>
        <p:spPr/>
        <p:txBody>
          <a:bodyPr/>
          <a:lstStyle/>
          <a:p>
            <a:r>
              <a:rPr lang="en-US" dirty="0" smtClean="0"/>
              <a:t>How well known is the celebrity, sport, team or business? 1 thru 5</a:t>
            </a:r>
          </a:p>
          <a:p>
            <a:r>
              <a:rPr lang="en-US" dirty="0" smtClean="0"/>
              <a:t>How controversial/salacious is the content? 1 thru 5</a:t>
            </a:r>
          </a:p>
          <a:p>
            <a:r>
              <a:rPr lang="en-US" dirty="0" smtClean="0"/>
              <a:t>How “hot” are the pictures? 1 thru 5</a:t>
            </a:r>
          </a:p>
          <a:p>
            <a:endParaRPr lang="en-US" dirty="0"/>
          </a:p>
          <a:p>
            <a:r>
              <a:rPr lang="en-US" dirty="0" smtClean="0"/>
              <a:t>1 = not very 3 = reasonably 5 = very</a:t>
            </a:r>
            <a:endParaRPr lang="en-US" dirty="0"/>
          </a:p>
        </p:txBody>
      </p:sp>
    </p:spTree>
    <p:extLst>
      <p:ext uri="{BB962C8B-B14F-4D97-AF65-F5344CB8AC3E}">
        <p14:creationId xmlns:p14="http://schemas.microsoft.com/office/powerpoint/2010/main" val="42110709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Updating our Spreadsheet we see…</a:t>
            </a:r>
            <a:endParaRPr lang="en-U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347" r="59031" b="1"/>
          <a:stretch/>
        </p:blipFill>
        <p:spPr bwMode="auto">
          <a:xfrm>
            <a:off x="127001" y="787400"/>
            <a:ext cx="4889500" cy="570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1303" r="50000"/>
          <a:stretch/>
        </p:blipFill>
        <p:spPr bwMode="auto">
          <a:xfrm>
            <a:off x="3341687" y="1068100"/>
            <a:ext cx="4811713" cy="460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20175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can sort the answers</a:t>
            </a:r>
            <a:endParaRPr lang="en-US" dirty="0"/>
          </a:p>
        </p:txBody>
      </p:sp>
      <p:sp>
        <p:nvSpPr>
          <p:cNvPr id="3" name="Content Placeholder 2"/>
          <p:cNvSpPr>
            <a:spLocks noGrp="1"/>
          </p:cNvSpPr>
          <p:nvPr>
            <p:ph idx="1"/>
          </p:nvPr>
        </p:nvSpPr>
        <p:spPr>
          <a:xfrm>
            <a:off x="1403350" y="876300"/>
            <a:ext cx="6756400" cy="5638800"/>
          </a:xfrm>
        </p:spPr>
        <p:txBody>
          <a:bodyPr/>
          <a:lstStyle/>
          <a:p>
            <a:r>
              <a:rPr lang="en-US" dirty="0" smtClean="0"/>
              <a:t>Our questions were used in a formula to indicate a specific confidence within the range and derive a “precise” value for ROI</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Is this the result we like? Does it feel right?</a:t>
            </a:r>
          </a:p>
          <a:p>
            <a:r>
              <a:rPr lang="en-US" dirty="0" smtClean="0"/>
              <a:t>If not keep iterating or adding detail…</a:t>
            </a:r>
            <a:endParaRPr 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571" t="20997" r="13169" b="36483"/>
          <a:stretch/>
        </p:blipFill>
        <p:spPr bwMode="auto">
          <a:xfrm>
            <a:off x="3517901" y="2349500"/>
            <a:ext cx="22987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99504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Maybe we need more precision?</a:t>
            </a:r>
            <a:endParaRPr lang="en-US" dirty="0"/>
          </a:p>
        </p:txBody>
      </p:sp>
      <p:sp>
        <p:nvSpPr>
          <p:cNvPr id="3" name="Content Placeholder 2"/>
          <p:cNvSpPr>
            <a:spLocks noGrp="1"/>
          </p:cNvSpPr>
          <p:nvPr>
            <p:ph idx="1"/>
          </p:nvPr>
        </p:nvSpPr>
        <p:spPr/>
        <p:txBody>
          <a:bodyPr/>
          <a:lstStyle/>
          <a:p>
            <a:r>
              <a:rPr lang="en-US" dirty="0" smtClean="0"/>
              <a:t>Let’s do the same for the cost side of the equation…</a:t>
            </a:r>
          </a:p>
          <a:p>
            <a:endParaRPr lang="en-US" dirty="0"/>
          </a:p>
          <a:p>
            <a:r>
              <a:rPr lang="en-US" dirty="0" smtClean="0"/>
              <a:t>Needs Flash? – </a:t>
            </a:r>
            <a:r>
              <a:rPr lang="en-US" dirty="0" err="1" smtClean="0"/>
              <a:t>yes|no</a:t>
            </a:r>
            <a:endParaRPr lang="en-US" dirty="0" smtClean="0"/>
          </a:p>
          <a:p>
            <a:r>
              <a:rPr lang="en-US" dirty="0" smtClean="0"/>
              <a:t>Needs </a:t>
            </a:r>
            <a:r>
              <a:rPr lang="en-US" dirty="0" err="1" smtClean="0"/>
              <a:t>Javascript</a:t>
            </a:r>
            <a:r>
              <a:rPr lang="en-US" dirty="0" smtClean="0"/>
              <a:t>? – </a:t>
            </a:r>
            <a:r>
              <a:rPr lang="en-US" dirty="0" err="1" smtClean="0"/>
              <a:t>yes|no</a:t>
            </a:r>
            <a:endParaRPr lang="en-US" dirty="0"/>
          </a:p>
          <a:p>
            <a:r>
              <a:rPr lang="en-US" dirty="0" smtClean="0"/>
              <a:t>How challenging is the programming? 1..5</a:t>
            </a:r>
          </a:p>
          <a:p>
            <a:r>
              <a:rPr lang="en-US" dirty="0" smtClean="0"/>
              <a:t>Custom artwork? – </a:t>
            </a:r>
            <a:r>
              <a:rPr lang="en-US" dirty="0" err="1" smtClean="0"/>
              <a:t>yes|no</a:t>
            </a:r>
            <a:endParaRPr lang="en-US" dirty="0" smtClean="0"/>
          </a:p>
          <a:p>
            <a:r>
              <a:rPr lang="en-US" dirty="0" smtClean="0"/>
              <a:t>New template? – </a:t>
            </a:r>
            <a:r>
              <a:rPr lang="en-US" dirty="0" err="1" smtClean="0"/>
              <a:t>yes|no</a:t>
            </a:r>
            <a:endParaRPr lang="en-US" dirty="0" smtClean="0"/>
          </a:p>
          <a:p>
            <a:endParaRPr lang="en-US" dirty="0"/>
          </a:p>
          <a:p>
            <a:r>
              <a:rPr lang="en-US" dirty="0" smtClean="0"/>
              <a:t>Now make a formula to make sense of all this and update the spreadsheet again</a:t>
            </a:r>
            <a:endParaRPr lang="en-US" dirty="0"/>
          </a:p>
        </p:txBody>
      </p:sp>
    </p:spTree>
    <p:extLst>
      <p:ext uri="{BB962C8B-B14F-4D97-AF65-F5344CB8AC3E}">
        <p14:creationId xmlns:p14="http://schemas.microsoft.com/office/powerpoint/2010/main" val="247417727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If you still have the energy…</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This quantitative product management stuff is hard work! </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r>
              <a:rPr lang="en-US" dirty="0" smtClean="0">
                <a:solidFill>
                  <a:schemeClr val="bg1"/>
                </a:solidFill>
              </a:rPr>
              <a:t>Product Managers should be paid a lot! ;-)</a:t>
            </a:r>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236787"/>
            <a:ext cx="3060700" cy="3431206"/>
          </a:xfrm>
          <a:prstGeom prst="rect">
            <a:avLst/>
          </a:prstGeom>
        </p:spPr>
      </p:pic>
    </p:spTree>
    <p:extLst>
      <p:ext uri="{BB962C8B-B14F-4D97-AF65-F5344CB8AC3E}">
        <p14:creationId xmlns:p14="http://schemas.microsoft.com/office/powerpoint/2010/main" val="7718920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6204"/>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9850" y="3073400"/>
            <a:ext cx="8077200" cy="433388"/>
          </a:xfrm>
        </p:spPr>
        <p:txBody>
          <a:bodyPr/>
          <a:lstStyle/>
          <a:p>
            <a:pPr algn="ctr"/>
            <a:r>
              <a:rPr lang="en-US" dirty="0" smtClean="0"/>
              <a:t>Let’s try an experiment!</a:t>
            </a:r>
            <a:endParaRPr lang="en-US" dirty="0"/>
          </a:p>
        </p:txBody>
      </p:sp>
    </p:spTree>
    <p:extLst>
      <p:ext uri="{BB962C8B-B14F-4D97-AF65-F5344CB8AC3E}">
        <p14:creationId xmlns:p14="http://schemas.microsoft.com/office/powerpoint/2010/main" val="8937476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will it take to assess the level of </a:t>
            </a:r>
            <a:r>
              <a:rPr lang="en-US" dirty="0" err="1" smtClean="0"/>
              <a:t>Kanban</a:t>
            </a:r>
            <a:r>
              <a:rPr lang="en-US" dirty="0" smtClean="0"/>
              <a:t> knowledge in this audience?</a:t>
            </a:r>
            <a:endParaRPr lang="en-US" dirty="0"/>
          </a:p>
        </p:txBody>
      </p:sp>
    </p:spTree>
    <p:extLst>
      <p:ext uri="{BB962C8B-B14F-4D97-AF65-F5344CB8AC3E}">
        <p14:creationId xmlns:p14="http://schemas.microsoft.com/office/powerpoint/2010/main" val="53537289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500" y="139700"/>
            <a:ext cx="7004050" cy="1126462"/>
          </a:xfrm>
        </p:spPr>
        <p:txBody>
          <a:bodyPr/>
          <a:lstStyle/>
          <a:p>
            <a:r>
              <a:rPr lang="en-US" dirty="0" smtClean="0"/>
              <a:t>Who thinks it can be done with sufficient accuracy and detail to be useful and completed within 5 minutes?</a:t>
            </a:r>
            <a:endParaRPr lang="en-US" dirty="0"/>
          </a:p>
        </p:txBody>
      </p:sp>
    </p:spTree>
    <p:extLst>
      <p:ext uri="{BB962C8B-B14F-4D97-AF65-F5344CB8AC3E}">
        <p14:creationId xmlns:p14="http://schemas.microsoft.com/office/powerpoint/2010/main" val="3181739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08900" cy="781752"/>
          </a:xfrm>
        </p:spPr>
        <p:txBody>
          <a:bodyPr/>
          <a:lstStyle/>
          <a:p>
            <a:r>
              <a:rPr lang="en-US" dirty="0" smtClean="0"/>
              <a:t>Dan </a:t>
            </a:r>
            <a:r>
              <a:rPr lang="en-US" dirty="0" err="1" smtClean="0"/>
              <a:t>Ariely</a:t>
            </a:r>
            <a:r>
              <a:rPr lang="en-US" dirty="0" smtClean="0"/>
              <a:t/>
            </a:r>
            <a:br>
              <a:rPr lang="en-US" dirty="0" smtClean="0"/>
            </a:br>
            <a:r>
              <a:rPr lang="en-US" dirty="0" smtClean="0"/>
              <a:t>Behavioral Economist (age 30 at the time)</a:t>
            </a:r>
            <a:endParaRPr lang="en-US" dirty="0"/>
          </a:p>
        </p:txBody>
      </p:sp>
      <p:sp>
        <p:nvSpPr>
          <p:cNvPr id="4" name="Text Placeholder 3"/>
          <p:cNvSpPr>
            <a:spLocks noGrp="1"/>
          </p:cNvSpPr>
          <p:nvPr>
            <p:ph type="body" idx="1"/>
          </p:nvPr>
        </p:nvSpPr>
        <p:spPr/>
        <p:txBody>
          <a:bodyPr/>
          <a:lstStyle/>
          <a:p>
            <a:endParaRPr lang="en-US"/>
          </a:p>
        </p:txBody>
      </p:sp>
      <p:sp>
        <p:nvSpPr>
          <p:cNvPr id="5" name="Content Placeholder 4"/>
          <p:cNvSpPr>
            <a:spLocks noGrp="1"/>
          </p:cNvSpPr>
          <p:nvPr>
            <p:ph sz="half" idx="2"/>
          </p:nvPr>
        </p:nvSpPr>
        <p:spPr/>
        <p:txBody>
          <a:bodyPr/>
          <a:lstStyle/>
          <a:p>
            <a:r>
              <a:rPr lang="en-US" dirty="0" smtClean="0"/>
              <a:t>Time to grow up and buy a car</a:t>
            </a:r>
          </a:p>
          <a:p>
            <a:r>
              <a:rPr lang="en-US" dirty="0" smtClean="0"/>
              <a:t>Lifetime of riding a motor cycle has to end</a:t>
            </a:r>
          </a:p>
          <a:p>
            <a:r>
              <a:rPr lang="en-US" dirty="0" smtClean="0"/>
              <a:t>Time to drive a girlfriend around</a:t>
            </a:r>
          </a:p>
          <a:p>
            <a:r>
              <a:rPr lang="en-US" dirty="0" smtClean="0"/>
              <a:t>Think about marriage – maybe kids</a:t>
            </a:r>
            <a:endParaRPr lang="en-US" dirty="0"/>
          </a:p>
        </p:txBody>
      </p:sp>
      <p:sp>
        <p:nvSpPr>
          <p:cNvPr id="6" name="Text Placeholder 5"/>
          <p:cNvSpPr>
            <a:spLocks noGrp="1"/>
          </p:cNvSpPr>
          <p:nvPr>
            <p:ph type="body" sz="quarter" idx="3"/>
          </p:nvPr>
        </p:nvSpPr>
        <p:spPr/>
        <p:txBody>
          <a:bodyPr/>
          <a:lstStyle/>
          <a:p>
            <a:endParaRPr lang="en-US"/>
          </a:p>
        </p:txBody>
      </p:sp>
      <p:pic>
        <p:nvPicPr>
          <p:cNvPr id="9" name="Content Placeholder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084762" y="2280444"/>
            <a:ext cx="2476500" cy="3333750"/>
          </a:xfrm>
        </p:spPr>
      </p:pic>
    </p:spTree>
    <p:extLst>
      <p:ext uri="{BB962C8B-B14F-4D97-AF65-F5344CB8AC3E}">
        <p14:creationId xmlns:p14="http://schemas.microsoft.com/office/powerpoint/2010/main" val="342548557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Kanban</a:t>
            </a:r>
            <a:r>
              <a:rPr lang="en-US" dirty="0" smtClean="0"/>
              <a:t> Knowledge Self-Assessment</a:t>
            </a:r>
            <a:endParaRPr lang="en-US" dirty="0"/>
          </a:p>
        </p:txBody>
      </p:sp>
      <p:sp>
        <p:nvSpPr>
          <p:cNvPr id="4" name="Content Placeholder 3"/>
          <p:cNvSpPr>
            <a:spLocks noGrp="1"/>
          </p:cNvSpPr>
          <p:nvPr>
            <p:ph idx="1"/>
          </p:nvPr>
        </p:nvSpPr>
        <p:spPr>
          <a:xfrm>
            <a:off x="1390650" y="812800"/>
            <a:ext cx="6756400" cy="5638800"/>
          </a:xfrm>
        </p:spPr>
        <p:txBody>
          <a:bodyPr/>
          <a:lstStyle/>
          <a:p>
            <a:pPr marL="0" indent="0">
              <a:buNone/>
            </a:pPr>
            <a:r>
              <a:rPr lang="en-US" dirty="0" smtClean="0"/>
              <a:t>0. No Knowledge</a:t>
            </a:r>
          </a:p>
          <a:p>
            <a:pPr marL="0" indent="0">
              <a:buNone/>
            </a:pPr>
            <a:r>
              <a:rPr lang="en-US" dirty="0" smtClean="0"/>
              <a:t>1. Below Novice – heard the name</a:t>
            </a:r>
          </a:p>
          <a:p>
            <a:pPr marL="0" indent="0">
              <a:buNone/>
            </a:pPr>
            <a:r>
              <a:rPr lang="en-US" dirty="0" smtClean="0"/>
              <a:t>2. Novice – watched videos, or read articles or attended a conference</a:t>
            </a:r>
          </a:p>
          <a:p>
            <a:pPr marL="0" indent="0">
              <a:buNone/>
            </a:pPr>
            <a:r>
              <a:rPr lang="en-US" dirty="0" smtClean="0"/>
              <a:t>3. Practicing – one small team, small workflow, &lt; 6 months</a:t>
            </a:r>
          </a:p>
          <a:p>
            <a:pPr marL="0" indent="0">
              <a:buNone/>
            </a:pPr>
            <a:r>
              <a:rPr lang="en-US" dirty="0" smtClean="0"/>
              <a:t>4. Experienced Practitioner – deeper implementation, longer workflow, several departments, &gt; 6 months</a:t>
            </a:r>
          </a:p>
          <a:p>
            <a:pPr marL="0" indent="0">
              <a:buNone/>
            </a:pPr>
            <a:r>
              <a:rPr lang="en-US" dirty="0" smtClean="0"/>
              <a:t>5. Master – large scale implementation, business unit wide, 10+ </a:t>
            </a:r>
            <a:r>
              <a:rPr lang="en-US" dirty="0" err="1" smtClean="0"/>
              <a:t>kanban</a:t>
            </a:r>
            <a:r>
              <a:rPr lang="en-US" dirty="0" smtClean="0"/>
              <a:t> systems, &gt; 18 months</a:t>
            </a:r>
          </a:p>
          <a:p>
            <a:pPr marL="0" indent="0">
              <a:buNone/>
            </a:pPr>
            <a:endParaRPr lang="en-US" dirty="0"/>
          </a:p>
          <a:p>
            <a:pPr marL="0" indent="0">
              <a:buNone/>
            </a:pPr>
            <a:r>
              <a:rPr lang="en-US" dirty="0" smtClean="0"/>
              <a:t>+1 if you have read the </a:t>
            </a:r>
            <a:r>
              <a:rPr lang="en-US" dirty="0" err="1" smtClean="0"/>
              <a:t>Kanban</a:t>
            </a:r>
            <a:r>
              <a:rPr lang="en-US" dirty="0" smtClean="0"/>
              <a:t> book</a:t>
            </a:r>
            <a:endParaRPr lang="en-US" dirty="0"/>
          </a:p>
        </p:txBody>
      </p:sp>
    </p:spTree>
    <p:extLst>
      <p:ext uri="{BB962C8B-B14F-4D97-AF65-F5344CB8AC3E}">
        <p14:creationId xmlns:p14="http://schemas.microsoft.com/office/powerpoint/2010/main" val="107322877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C6204"/>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72955" y="2787366"/>
            <a:ext cx="7804245" cy="1384995"/>
          </a:xfrm>
        </p:spPr>
        <p:txBody>
          <a:bodyPr/>
          <a:lstStyle/>
          <a:p>
            <a:pPr algn="ctr"/>
            <a:r>
              <a:rPr lang="en-US" sz="3500" dirty="0" smtClean="0"/>
              <a:t>What is a </a:t>
            </a:r>
            <a:r>
              <a:rPr lang="en-US" sz="3500" dirty="0" err="1" smtClean="0"/>
              <a:t>Kanban</a:t>
            </a:r>
            <a:r>
              <a:rPr lang="en-US" sz="3500" dirty="0" smtClean="0"/>
              <a:t> System?</a:t>
            </a:r>
            <a:br>
              <a:rPr lang="en-US" sz="3500" dirty="0" smtClean="0"/>
            </a:br>
            <a:r>
              <a:rPr lang="en-US" sz="3500" dirty="0" smtClean="0"/>
              <a:t>&amp;</a:t>
            </a:r>
            <a:br>
              <a:rPr lang="en-US" sz="3500" dirty="0" smtClean="0"/>
            </a:br>
            <a:r>
              <a:rPr lang="en-US" sz="3500" dirty="0" smtClean="0"/>
              <a:t>Which risks are we managing?</a:t>
            </a:r>
            <a:endParaRPr lang="en-US" sz="3500" dirty="0"/>
          </a:p>
        </p:txBody>
      </p:sp>
    </p:spTree>
    <p:extLst>
      <p:ext uri="{BB962C8B-B14F-4D97-AF65-F5344CB8AC3E}">
        <p14:creationId xmlns:p14="http://schemas.microsoft.com/office/powerpoint/2010/main" val="151839980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kanbanstandup1"/>
          <p:cNvPicPr>
            <a:picLocks noChangeAspect="1" noChangeArrowheads="1"/>
          </p:cNvPicPr>
          <p:nvPr/>
        </p:nvPicPr>
        <p:blipFill>
          <a:blip r:embed="rId3" cstate="print"/>
          <a:srcRect/>
          <a:stretch>
            <a:fillRect/>
          </a:stretch>
        </p:blipFill>
        <p:spPr bwMode="auto">
          <a:xfrm>
            <a:off x="344488" y="1819275"/>
            <a:ext cx="3889375" cy="2916238"/>
          </a:xfrm>
          <a:prstGeom prst="rect">
            <a:avLst/>
          </a:prstGeom>
          <a:noFill/>
          <a:ln w="9525">
            <a:noFill/>
            <a:miter lim="800000"/>
            <a:headEnd/>
            <a:tailEnd/>
          </a:ln>
        </p:spPr>
      </p:pic>
      <p:pic>
        <p:nvPicPr>
          <p:cNvPr id="21507" name="Picture 3" descr="kanbanstandup2"/>
          <p:cNvPicPr>
            <a:picLocks noChangeAspect="1" noChangeArrowheads="1"/>
          </p:cNvPicPr>
          <p:nvPr/>
        </p:nvPicPr>
        <p:blipFill>
          <a:blip r:embed="rId4" cstate="print"/>
          <a:srcRect/>
          <a:stretch>
            <a:fillRect/>
          </a:stretch>
        </p:blipFill>
        <p:spPr bwMode="auto">
          <a:xfrm>
            <a:off x="4383088" y="1819275"/>
            <a:ext cx="3810000" cy="2919413"/>
          </a:xfrm>
          <a:prstGeom prst="rect">
            <a:avLst/>
          </a:prstGeom>
          <a:noFill/>
          <a:ln w="9525">
            <a:noFill/>
            <a:miter lim="800000"/>
            <a:headEnd/>
            <a:tailEnd/>
          </a:ln>
        </p:spPr>
      </p:pic>
      <p:sp>
        <p:nvSpPr>
          <p:cNvPr id="21508" name="Rectangle 4"/>
          <p:cNvSpPr>
            <a:spLocks noGrp="1" noChangeArrowheads="1"/>
          </p:cNvSpPr>
          <p:nvPr>
            <p:ph type="title"/>
          </p:nvPr>
        </p:nvSpPr>
        <p:spPr>
          <a:xfrm>
            <a:off x="0" y="139700"/>
            <a:ext cx="8210550" cy="978729"/>
          </a:xfrm>
        </p:spPr>
        <p:txBody>
          <a:bodyPr>
            <a:normAutofit/>
          </a:bodyPr>
          <a:lstStyle/>
          <a:p>
            <a:pPr algn="ctr" eaLnBrk="1" hangingPunct="1"/>
            <a:r>
              <a:rPr lang="en-US" sz="2400" dirty="0" smtClean="0"/>
              <a:t>A </a:t>
            </a:r>
            <a:r>
              <a:rPr lang="en-US" sz="2400" dirty="0" err="1" smtClean="0"/>
              <a:t>Kanban</a:t>
            </a:r>
            <a:r>
              <a:rPr lang="en-US" sz="2400" dirty="0" smtClean="0"/>
              <a:t> System models a workflow and limits WIP at each step, signaling available capacity, effectively creating a pull system for work orders</a:t>
            </a:r>
          </a:p>
        </p:txBody>
      </p:sp>
      <p:sp>
        <p:nvSpPr>
          <p:cNvPr id="5" name="Rectangle 4"/>
          <p:cNvSpPr txBox="1">
            <a:spLocks noChangeArrowheads="1"/>
          </p:cNvSpPr>
          <p:nvPr/>
        </p:nvSpPr>
        <p:spPr bwMode="auto">
          <a:xfrm>
            <a:off x="0" y="5321300"/>
            <a:ext cx="8210550" cy="9787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lgn="r" rtl="0" eaLnBrk="0" fontAlgn="base" hangingPunct="0">
              <a:lnSpc>
                <a:spcPct val="80000"/>
              </a:lnSpc>
              <a:spcBef>
                <a:spcPct val="0"/>
              </a:spcBef>
              <a:spcAft>
                <a:spcPct val="0"/>
              </a:spcAft>
              <a:defRPr sz="2800">
                <a:solidFill>
                  <a:schemeClr val="tx1"/>
                </a:solidFill>
                <a:latin typeface="+mj-lt"/>
                <a:ea typeface="+mj-ea"/>
                <a:cs typeface="+mj-cs"/>
              </a:defRPr>
            </a:lvl1pPr>
            <a:lvl2pPr algn="r" rtl="0" eaLnBrk="0" fontAlgn="base" hangingPunct="0">
              <a:lnSpc>
                <a:spcPct val="80000"/>
              </a:lnSpc>
              <a:spcBef>
                <a:spcPct val="0"/>
              </a:spcBef>
              <a:spcAft>
                <a:spcPct val="0"/>
              </a:spcAft>
              <a:defRPr sz="2800">
                <a:solidFill>
                  <a:schemeClr val="tx1"/>
                </a:solidFill>
                <a:latin typeface="Arial" charset="0"/>
                <a:cs typeface="Arial" charset="0"/>
              </a:defRPr>
            </a:lvl2pPr>
            <a:lvl3pPr algn="r" rtl="0" eaLnBrk="0" fontAlgn="base" hangingPunct="0">
              <a:lnSpc>
                <a:spcPct val="80000"/>
              </a:lnSpc>
              <a:spcBef>
                <a:spcPct val="0"/>
              </a:spcBef>
              <a:spcAft>
                <a:spcPct val="0"/>
              </a:spcAft>
              <a:defRPr sz="2800">
                <a:solidFill>
                  <a:schemeClr val="tx1"/>
                </a:solidFill>
                <a:latin typeface="Arial" charset="0"/>
                <a:cs typeface="Arial" charset="0"/>
              </a:defRPr>
            </a:lvl3pPr>
            <a:lvl4pPr algn="r" rtl="0" eaLnBrk="0" fontAlgn="base" hangingPunct="0">
              <a:lnSpc>
                <a:spcPct val="80000"/>
              </a:lnSpc>
              <a:spcBef>
                <a:spcPct val="0"/>
              </a:spcBef>
              <a:spcAft>
                <a:spcPct val="0"/>
              </a:spcAft>
              <a:defRPr sz="2800">
                <a:solidFill>
                  <a:schemeClr val="tx1"/>
                </a:solidFill>
                <a:latin typeface="Arial" charset="0"/>
                <a:cs typeface="Arial" charset="0"/>
              </a:defRPr>
            </a:lvl4pPr>
            <a:lvl5pPr algn="r" rtl="0" eaLnBrk="0" fontAlgn="base" hangingPunct="0">
              <a:lnSpc>
                <a:spcPct val="80000"/>
              </a:lnSpc>
              <a:spcBef>
                <a:spcPct val="0"/>
              </a:spcBef>
              <a:spcAft>
                <a:spcPct val="0"/>
              </a:spcAft>
              <a:defRPr sz="2800">
                <a:solidFill>
                  <a:schemeClr val="tx1"/>
                </a:solidFill>
                <a:latin typeface="Arial" charset="0"/>
                <a:cs typeface="Arial" charset="0"/>
              </a:defRPr>
            </a:lvl5pPr>
            <a:lvl6pPr marL="457200" algn="r" rtl="0" fontAlgn="base">
              <a:lnSpc>
                <a:spcPct val="80000"/>
              </a:lnSpc>
              <a:spcBef>
                <a:spcPct val="0"/>
              </a:spcBef>
              <a:spcAft>
                <a:spcPct val="0"/>
              </a:spcAft>
              <a:defRPr sz="2800">
                <a:solidFill>
                  <a:schemeClr val="tx1"/>
                </a:solidFill>
                <a:latin typeface="Arial" charset="0"/>
                <a:cs typeface="Arial" charset="0"/>
              </a:defRPr>
            </a:lvl6pPr>
            <a:lvl7pPr marL="914400" algn="r" rtl="0" fontAlgn="base">
              <a:lnSpc>
                <a:spcPct val="80000"/>
              </a:lnSpc>
              <a:spcBef>
                <a:spcPct val="0"/>
              </a:spcBef>
              <a:spcAft>
                <a:spcPct val="0"/>
              </a:spcAft>
              <a:defRPr sz="2800">
                <a:solidFill>
                  <a:schemeClr val="tx1"/>
                </a:solidFill>
                <a:latin typeface="Arial" charset="0"/>
                <a:cs typeface="Arial" charset="0"/>
              </a:defRPr>
            </a:lvl7pPr>
            <a:lvl8pPr marL="1371600" algn="r" rtl="0" fontAlgn="base">
              <a:lnSpc>
                <a:spcPct val="80000"/>
              </a:lnSpc>
              <a:spcBef>
                <a:spcPct val="0"/>
              </a:spcBef>
              <a:spcAft>
                <a:spcPct val="0"/>
              </a:spcAft>
              <a:defRPr sz="2800">
                <a:solidFill>
                  <a:schemeClr val="tx1"/>
                </a:solidFill>
                <a:latin typeface="Arial" charset="0"/>
                <a:cs typeface="Arial" charset="0"/>
              </a:defRPr>
            </a:lvl8pPr>
            <a:lvl9pPr marL="1828800" algn="r" rtl="0" fontAlgn="base">
              <a:lnSpc>
                <a:spcPct val="80000"/>
              </a:lnSpc>
              <a:spcBef>
                <a:spcPct val="0"/>
              </a:spcBef>
              <a:spcAft>
                <a:spcPct val="0"/>
              </a:spcAft>
              <a:defRPr sz="2800">
                <a:solidFill>
                  <a:schemeClr val="tx1"/>
                </a:solidFill>
                <a:latin typeface="Arial" charset="0"/>
                <a:cs typeface="Arial" charset="0"/>
              </a:defRPr>
            </a:lvl9pPr>
          </a:lstStyle>
          <a:p>
            <a:pPr algn="ctr" eaLnBrk="1" hangingPunct="1"/>
            <a:r>
              <a:rPr lang="en-US" sz="2400" dirty="0" smtClean="0"/>
              <a:t>White boards were introduced in 2007 to visualize workflow, signal capacity and show work orders flowing through the system</a:t>
            </a:r>
          </a:p>
        </p:txBody>
      </p:sp>
    </p:spTree>
    <p:extLst>
      <p:ext uri="{BB962C8B-B14F-4D97-AF65-F5344CB8AC3E}">
        <p14:creationId xmlns:p14="http://schemas.microsoft.com/office/powerpoint/2010/main" val="357385351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7" descr="kanbanstandup1"/>
          <p:cNvPicPr>
            <a:picLocks noChangeAspect="1" noChangeArrowheads="1"/>
          </p:cNvPicPr>
          <p:nvPr/>
        </p:nvPicPr>
        <p:blipFill>
          <a:blip r:embed="rId3" cstate="print"/>
          <a:srcRect t="1897"/>
          <a:stretch>
            <a:fillRect/>
          </a:stretch>
        </p:blipFill>
        <p:spPr bwMode="auto">
          <a:xfrm>
            <a:off x="0" y="781050"/>
            <a:ext cx="8261351" cy="6076950"/>
          </a:xfrm>
          <a:prstGeom prst="rect">
            <a:avLst/>
          </a:prstGeom>
          <a:noFill/>
          <a:ln w="9525">
            <a:noFill/>
            <a:miter lim="800000"/>
            <a:headEnd/>
            <a:tailEnd/>
          </a:ln>
        </p:spPr>
      </p:pic>
      <p:sp>
        <p:nvSpPr>
          <p:cNvPr id="22531" name="Rectangle 2"/>
          <p:cNvSpPr>
            <a:spLocks noGrp="1" noChangeArrowheads="1"/>
          </p:cNvSpPr>
          <p:nvPr>
            <p:ph type="title"/>
          </p:nvPr>
        </p:nvSpPr>
        <p:spPr>
          <a:xfrm>
            <a:off x="0" y="80325"/>
            <a:ext cx="8210550" cy="683264"/>
          </a:xfrm>
        </p:spPr>
        <p:txBody>
          <a:bodyPr>
            <a:normAutofit/>
          </a:bodyPr>
          <a:lstStyle/>
          <a:p>
            <a:pPr eaLnBrk="1" hangingPunct="1"/>
            <a:r>
              <a:rPr lang="en-US" sz="2400" dirty="0" smtClean="0"/>
              <a:t>Boards typically visualize a workflow as columns (input) left to (output) right</a:t>
            </a:r>
          </a:p>
        </p:txBody>
      </p:sp>
      <p:pic>
        <p:nvPicPr>
          <p:cNvPr id="124931" name="Picture 3" descr="Daily_Stand_Up 001"/>
          <p:cNvPicPr>
            <a:picLocks noChangeAspect="1" noChangeArrowheads="1"/>
          </p:cNvPicPr>
          <p:nvPr/>
        </p:nvPicPr>
        <p:blipFill>
          <a:blip r:embed="rId4" cstate="print"/>
          <a:srcRect t="3180"/>
          <a:stretch>
            <a:fillRect/>
          </a:stretch>
        </p:blipFill>
        <p:spPr bwMode="auto">
          <a:xfrm>
            <a:off x="903288" y="1357313"/>
            <a:ext cx="6657975" cy="4833937"/>
          </a:xfrm>
          <a:prstGeom prst="rect">
            <a:avLst/>
          </a:prstGeom>
          <a:noFill/>
          <a:ln w="28575">
            <a:solidFill>
              <a:schemeClr val="tx1"/>
            </a:solidFill>
            <a:miter lim="800000"/>
            <a:headEnd/>
            <a:tailEnd/>
          </a:ln>
          <a:effectLst>
            <a:outerShdw dist="107763" dir="2700000" algn="ctr" rotWithShape="0">
              <a:srgbClr val="808080">
                <a:alpha val="50000"/>
              </a:srgbClr>
            </a:outerShdw>
          </a:effectLst>
        </p:spPr>
      </p:pic>
      <p:sp>
        <p:nvSpPr>
          <p:cNvPr id="22533" name="Freeform 4"/>
          <p:cNvSpPr>
            <a:spLocks/>
          </p:cNvSpPr>
          <p:nvPr/>
        </p:nvSpPr>
        <p:spPr bwMode="auto">
          <a:xfrm>
            <a:off x="4865688" y="2667000"/>
            <a:ext cx="468312" cy="134938"/>
          </a:xfrm>
          <a:custGeom>
            <a:avLst/>
            <a:gdLst>
              <a:gd name="T0" fmla="*/ 2147483647 w 295"/>
              <a:gd name="T1" fmla="*/ 0 h 85"/>
              <a:gd name="T2" fmla="*/ 2147483647 w 295"/>
              <a:gd name="T3" fmla="*/ 2147483647 h 85"/>
              <a:gd name="T4" fmla="*/ 0 w 295"/>
              <a:gd name="T5" fmla="*/ 2147483647 h 85"/>
              <a:gd name="T6" fmla="*/ 0 60000 65536"/>
              <a:gd name="T7" fmla="*/ 0 60000 65536"/>
              <a:gd name="T8" fmla="*/ 0 60000 65536"/>
              <a:gd name="T9" fmla="*/ 0 w 295"/>
              <a:gd name="T10" fmla="*/ 0 h 85"/>
              <a:gd name="T11" fmla="*/ 295 w 295"/>
              <a:gd name="T12" fmla="*/ 85 h 85"/>
            </a:gdLst>
            <a:ahLst/>
            <a:cxnLst>
              <a:cxn ang="T6">
                <a:pos x="T0" y="T1"/>
              </a:cxn>
              <a:cxn ang="T7">
                <a:pos x="T2" y="T3"/>
              </a:cxn>
              <a:cxn ang="T8">
                <a:pos x="T4" y="T5"/>
              </a:cxn>
            </a:cxnLst>
            <a:rect l="T9" t="T10" r="T11" b="T12"/>
            <a:pathLst>
              <a:path w="295" h="85">
                <a:moveTo>
                  <a:pt x="295" y="0"/>
                </a:moveTo>
                <a:cubicBezTo>
                  <a:pt x="244" y="41"/>
                  <a:pt x="193" y="83"/>
                  <a:pt x="144" y="84"/>
                </a:cubicBezTo>
                <a:cubicBezTo>
                  <a:pt x="95" y="85"/>
                  <a:pt x="47" y="46"/>
                  <a:pt x="0" y="8"/>
                </a:cubicBezTo>
              </a:path>
            </a:pathLst>
          </a:custGeom>
          <a:noFill/>
          <a:ln w="28575">
            <a:solidFill>
              <a:schemeClr val="tx1"/>
            </a:solidFill>
            <a:round/>
            <a:headEnd/>
            <a:tailEnd type="triangle" w="med" len="med"/>
          </a:ln>
        </p:spPr>
        <p:txBody>
          <a:bodyPr/>
          <a:lstStyle/>
          <a:p>
            <a:endParaRPr lang="en-US"/>
          </a:p>
        </p:txBody>
      </p:sp>
      <p:sp>
        <p:nvSpPr>
          <p:cNvPr id="22534" name="Freeform 5"/>
          <p:cNvSpPr>
            <a:spLocks/>
          </p:cNvSpPr>
          <p:nvPr/>
        </p:nvSpPr>
        <p:spPr bwMode="auto">
          <a:xfrm>
            <a:off x="4429125" y="2709863"/>
            <a:ext cx="468313" cy="134937"/>
          </a:xfrm>
          <a:custGeom>
            <a:avLst/>
            <a:gdLst>
              <a:gd name="T0" fmla="*/ 2147483647 w 295"/>
              <a:gd name="T1" fmla="*/ 0 h 85"/>
              <a:gd name="T2" fmla="*/ 2147483647 w 295"/>
              <a:gd name="T3" fmla="*/ 2147483647 h 85"/>
              <a:gd name="T4" fmla="*/ 0 w 295"/>
              <a:gd name="T5" fmla="*/ 2147483647 h 85"/>
              <a:gd name="T6" fmla="*/ 0 60000 65536"/>
              <a:gd name="T7" fmla="*/ 0 60000 65536"/>
              <a:gd name="T8" fmla="*/ 0 60000 65536"/>
              <a:gd name="T9" fmla="*/ 0 w 295"/>
              <a:gd name="T10" fmla="*/ 0 h 85"/>
              <a:gd name="T11" fmla="*/ 295 w 295"/>
              <a:gd name="T12" fmla="*/ 85 h 85"/>
            </a:gdLst>
            <a:ahLst/>
            <a:cxnLst>
              <a:cxn ang="T6">
                <a:pos x="T0" y="T1"/>
              </a:cxn>
              <a:cxn ang="T7">
                <a:pos x="T2" y="T3"/>
              </a:cxn>
              <a:cxn ang="T8">
                <a:pos x="T4" y="T5"/>
              </a:cxn>
            </a:cxnLst>
            <a:rect l="T9" t="T10" r="T11" b="T12"/>
            <a:pathLst>
              <a:path w="295" h="85">
                <a:moveTo>
                  <a:pt x="295" y="0"/>
                </a:moveTo>
                <a:cubicBezTo>
                  <a:pt x="244" y="41"/>
                  <a:pt x="193" y="83"/>
                  <a:pt x="144" y="84"/>
                </a:cubicBezTo>
                <a:cubicBezTo>
                  <a:pt x="95" y="85"/>
                  <a:pt x="47" y="46"/>
                  <a:pt x="0" y="8"/>
                </a:cubicBezTo>
              </a:path>
            </a:pathLst>
          </a:custGeom>
          <a:noFill/>
          <a:ln w="28575">
            <a:solidFill>
              <a:schemeClr val="tx1"/>
            </a:solidFill>
            <a:round/>
            <a:headEnd/>
            <a:tailEnd type="triangle" w="med" len="med"/>
          </a:ln>
        </p:spPr>
        <p:txBody>
          <a:bodyPr/>
          <a:lstStyle/>
          <a:p>
            <a:endParaRPr lang="en-US"/>
          </a:p>
        </p:txBody>
      </p:sp>
      <p:sp>
        <p:nvSpPr>
          <p:cNvPr id="22535" name="Freeform 6"/>
          <p:cNvSpPr>
            <a:spLocks/>
          </p:cNvSpPr>
          <p:nvPr/>
        </p:nvSpPr>
        <p:spPr bwMode="auto">
          <a:xfrm>
            <a:off x="3922713" y="2720975"/>
            <a:ext cx="468312" cy="134938"/>
          </a:xfrm>
          <a:custGeom>
            <a:avLst/>
            <a:gdLst>
              <a:gd name="T0" fmla="*/ 2147483647 w 295"/>
              <a:gd name="T1" fmla="*/ 0 h 85"/>
              <a:gd name="T2" fmla="*/ 2147483647 w 295"/>
              <a:gd name="T3" fmla="*/ 2147483647 h 85"/>
              <a:gd name="T4" fmla="*/ 0 w 295"/>
              <a:gd name="T5" fmla="*/ 2147483647 h 85"/>
              <a:gd name="T6" fmla="*/ 0 60000 65536"/>
              <a:gd name="T7" fmla="*/ 0 60000 65536"/>
              <a:gd name="T8" fmla="*/ 0 60000 65536"/>
              <a:gd name="T9" fmla="*/ 0 w 295"/>
              <a:gd name="T10" fmla="*/ 0 h 85"/>
              <a:gd name="T11" fmla="*/ 295 w 295"/>
              <a:gd name="T12" fmla="*/ 85 h 85"/>
            </a:gdLst>
            <a:ahLst/>
            <a:cxnLst>
              <a:cxn ang="T6">
                <a:pos x="T0" y="T1"/>
              </a:cxn>
              <a:cxn ang="T7">
                <a:pos x="T2" y="T3"/>
              </a:cxn>
              <a:cxn ang="T8">
                <a:pos x="T4" y="T5"/>
              </a:cxn>
            </a:cxnLst>
            <a:rect l="T9" t="T10" r="T11" b="T12"/>
            <a:pathLst>
              <a:path w="295" h="85">
                <a:moveTo>
                  <a:pt x="295" y="0"/>
                </a:moveTo>
                <a:cubicBezTo>
                  <a:pt x="244" y="41"/>
                  <a:pt x="193" y="83"/>
                  <a:pt x="144" y="84"/>
                </a:cubicBezTo>
                <a:cubicBezTo>
                  <a:pt x="95" y="85"/>
                  <a:pt x="47" y="46"/>
                  <a:pt x="0" y="8"/>
                </a:cubicBezTo>
              </a:path>
            </a:pathLst>
          </a:custGeom>
          <a:noFill/>
          <a:ln w="28575">
            <a:solidFill>
              <a:schemeClr val="tx1"/>
            </a:solidFill>
            <a:round/>
            <a:headEnd/>
            <a:tailEnd type="triangle" w="med" len="med"/>
          </a:ln>
        </p:spPr>
        <p:txBody>
          <a:bodyPr/>
          <a:lstStyle/>
          <a:p>
            <a:endParaRPr lang="en-US"/>
          </a:p>
        </p:txBody>
      </p:sp>
      <p:sp>
        <p:nvSpPr>
          <p:cNvPr id="22536" name="Freeform 7"/>
          <p:cNvSpPr>
            <a:spLocks/>
          </p:cNvSpPr>
          <p:nvPr/>
        </p:nvSpPr>
        <p:spPr bwMode="auto">
          <a:xfrm>
            <a:off x="3490913" y="2722563"/>
            <a:ext cx="468312" cy="134937"/>
          </a:xfrm>
          <a:custGeom>
            <a:avLst/>
            <a:gdLst>
              <a:gd name="T0" fmla="*/ 2147483647 w 295"/>
              <a:gd name="T1" fmla="*/ 0 h 85"/>
              <a:gd name="T2" fmla="*/ 2147483647 w 295"/>
              <a:gd name="T3" fmla="*/ 2147483647 h 85"/>
              <a:gd name="T4" fmla="*/ 0 w 295"/>
              <a:gd name="T5" fmla="*/ 2147483647 h 85"/>
              <a:gd name="T6" fmla="*/ 0 60000 65536"/>
              <a:gd name="T7" fmla="*/ 0 60000 65536"/>
              <a:gd name="T8" fmla="*/ 0 60000 65536"/>
              <a:gd name="T9" fmla="*/ 0 w 295"/>
              <a:gd name="T10" fmla="*/ 0 h 85"/>
              <a:gd name="T11" fmla="*/ 295 w 295"/>
              <a:gd name="T12" fmla="*/ 85 h 85"/>
            </a:gdLst>
            <a:ahLst/>
            <a:cxnLst>
              <a:cxn ang="T6">
                <a:pos x="T0" y="T1"/>
              </a:cxn>
              <a:cxn ang="T7">
                <a:pos x="T2" y="T3"/>
              </a:cxn>
              <a:cxn ang="T8">
                <a:pos x="T4" y="T5"/>
              </a:cxn>
            </a:cxnLst>
            <a:rect l="T9" t="T10" r="T11" b="T12"/>
            <a:pathLst>
              <a:path w="295" h="85">
                <a:moveTo>
                  <a:pt x="295" y="0"/>
                </a:moveTo>
                <a:cubicBezTo>
                  <a:pt x="244" y="41"/>
                  <a:pt x="193" y="83"/>
                  <a:pt x="144" y="84"/>
                </a:cubicBezTo>
                <a:cubicBezTo>
                  <a:pt x="95" y="85"/>
                  <a:pt x="47" y="46"/>
                  <a:pt x="0" y="8"/>
                </a:cubicBezTo>
              </a:path>
            </a:pathLst>
          </a:custGeom>
          <a:noFill/>
          <a:ln w="28575">
            <a:solidFill>
              <a:schemeClr val="tx1"/>
            </a:solidFill>
            <a:round/>
            <a:headEnd/>
            <a:tailEnd type="triangle" w="med" len="med"/>
          </a:ln>
        </p:spPr>
        <p:txBody>
          <a:bodyPr/>
          <a:lstStyle/>
          <a:p>
            <a:endParaRPr lang="en-US"/>
          </a:p>
        </p:txBody>
      </p:sp>
      <p:sp>
        <p:nvSpPr>
          <p:cNvPr id="22537" name="Freeform 8"/>
          <p:cNvSpPr>
            <a:spLocks/>
          </p:cNvSpPr>
          <p:nvPr/>
        </p:nvSpPr>
        <p:spPr bwMode="auto">
          <a:xfrm>
            <a:off x="3214688" y="2722563"/>
            <a:ext cx="468312" cy="134937"/>
          </a:xfrm>
          <a:custGeom>
            <a:avLst/>
            <a:gdLst>
              <a:gd name="T0" fmla="*/ 2147483647 w 295"/>
              <a:gd name="T1" fmla="*/ 0 h 85"/>
              <a:gd name="T2" fmla="*/ 2147483647 w 295"/>
              <a:gd name="T3" fmla="*/ 2147483647 h 85"/>
              <a:gd name="T4" fmla="*/ 0 w 295"/>
              <a:gd name="T5" fmla="*/ 2147483647 h 85"/>
              <a:gd name="T6" fmla="*/ 0 60000 65536"/>
              <a:gd name="T7" fmla="*/ 0 60000 65536"/>
              <a:gd name="T8" fmla="*/ 0 60000 65536"/>
              <a:gd name="T9" fmla="*/ 0 w 295"/>
              <a:gd name="T10" fmla="*/ 0 h 85"/>
              <a:gd name="T11" fmla="*/ 295 w 295"/>
              <a:gd name="T12" fmla="*/ 85 h 85"/>
            </a:gdLst>
            <a:ahLst/>
            <a:cxnLst>
              <a:cxn ang="T6">
                <a:pos x="T0" y="T1"/>
              </a:cxn>
              <a:cxn ang="T7">
                <a:pos x="T2" y="T3"/>
              </a:cxn>
              <a:cxn ang="T8">
                <a:pos x="T4" y="T5"/>
              </a:cxn>
            </a:cxnLst>
            <a:rect l="T9" t="T10" r="T11" b="T12"/>
            <a:pathLst>
              <a:path w="295" h="85">
                <a:moveTo>
                  <a:pt x="295" y="0"/>
                </a:moveTo>
                <a:cubicBezTo>
                  <a:pt x="244" y="41"/>
                  <a:pt x="193" y="83"/>
                  <a:pt x="144" y="84"/>
                </a:cubicBezTo>
                <a:cubicBezTo>
                  <a:pt x="95" y="85"/>
                  <a:pt x="47" y="46"/>
                  <a:pt x="0" y="8"/>
                </a:cubicBezTo>
              </a:path>
            </a:pathLst>
          </a:custGeom>
          <a:noFill/>
          <a:ln w="28575">
            <a:solidFill>
              <a:schemeClr val="tx1"/>
            </a:solidFill>
            <a:round/>
            <a:headEnd/>
            <a:tailEnd type="triangle" w="med" len="med"/>
          </a:ln>
        </p:spPr>
        <p:txBody>
          <a:bodyPr/>
          <a:lstStyle/>
          <a:p>
            <a:endParaRPr lang="en-US"/>
          </a:p>
        </p:txBody>
      </p:sp>
      <p:sp>
        <p:nvSpPr>
          <p:cNvPr id="22538" name="Freeform 9"/>
          <p:cNvSpPr>
            <a:spLocks/>
          </p:cNvSpPr>
          <p:nvPr/>
        </p:nvSpPr>
        <p:spPr bwMode="auto">
          <a:xfrm>
            <a:off x="2757488" y="2711450"/>
            <a:ext cx="468312" cy="134938"/>
          </a:xfrm>
          <a:custGeom>
            <a:avLst/>
            <a:gdLst>
              <a:gd name="T0" fmla="*/ 2147483647 w 295"/>
              <a:gd name="T1" fmla="*/ 0 h 85"/>
              <a:gd name="T2" fmla="*/ 2147483647 w 295"/>
              <a:gd name="T3" fmla="*/ 2147483647 h 85"/>
              <a:gd name="T4" fmla="*/ 0 w 295"/>
              <a:gd name="T5" fmla="*/ 2147483647 h 85"/>
              <a:gd name="T6" fmla="*/ 0 60000 65536"/>
              <a:gd name="T7" fmla="*/ 0 60000 65536"/>
              <a:gd name="T8" fmla="*/ 0 60000 65536"/>
              <a:gd name="T9" fmla="*/ 0 w 295"/>
              <a:gd name="T10" fmla="*/ 0 h 85"/>
              <a:gd name="T11" fmla="*/ 295 w 295"/>
              <a:gd name="T12" fmla="*/ 85 h 85"/>
            </a:gdLst>
            <a:ahLst/>
            <a:cxnLst>
              <a:cxn ang="T6">
                <a:pos x="T0" y="T1"/>
              </a:cxn>
              <a:cxn ang="T7">
                <a:pos x="T2" y="T3"/>
              </a:cxn>
              <a:cxn ang="T8">
                <a:pos x="T4" y="T5"/>
              </a:cxn>
            </a:cxnLst>
            <a:rect l="T9" t="T10" r="T11" b="T12"/>
            <a:pathLst>
              <a:path w="295" h="85">
                <a:moveTo>
                  <a:pt x="295" y="0"/>
                </a:moveTo>
                <a:cubicBezTo>
                  <a:pt x="244" y="41"/>
                  <a:pt x="193" y="83"/>
                  <a:pt x="144" y="84"/>
                </a:cubicBezTo>
                <a:cubicBezTo>
                  <a:pt x="95" y="85"/>
                  <a:pt x="47" y="46"/>
                  <a:pt x="0" y="8"/>
                </a:cubicBezTo>
              </a:path>
            </a:pathLst>
          </a:custGeom>
          <a:noFill/>
          <a:ln w="28575">
            <a:solidFill>
              <a:schemeClr val="tx1"/>
            </a:solidFill>
            <a:round/>
            <a:headEnd/>
            <a:tailEnd type="triangle" w="med" len="med"/>
          </a:ln>
        </p:spPr>
        <p:txBody>
          <a:bodyPr/>
          <a:lstStyle/>
          <a:p>
            <a:endParaRPr lang="en-US"/>
          </a:p>
        </p:txBody>
      </p:sp>
      <p:sp>
        <p:nvSpPr>
          <p:cNvPr id="22539" name="Freeform 10"/>
          <p:cNvSpPr>
            <a:spLocks/>
          </p:cNvSpPr>
          <p:nvPr/>
        </p:nvSpPr>
        <p:spPr bwMode="auto">
          <a:xfrm>
            <a:off x="2251075" y="2736850"/>
            <a:ext cx="468313" cy="134938"/>
          </a:xfrm>
          <a:custGeom>
            <a:avLst/>
            <a:gdLst>
              <a:gd name="T0" fmla="*/ 2147483647 w 295"/>
              <a:gd name="T1" fmla="*/ 0 h 85"/>
              <a:gd name="T2" fmla="*/ 2147483647 w 295"/>
              <a:gd name="T3" fmla="*/ 2147483647 h 85"/>
              <a:gd name="T4" fmla="*/ 0 w 295"/>
              <a:gd name="T5" fmla="*/ 2147483647 h 85"/>
              <a:gd name="T6" fmla="*/ 0 60000 65536"/>
              <a:gd name="T7" fmla="*/ 0 60000 65536"/>
              <a:gd name="T8" fmla="*/ 0 60000 65536"/>
              <a:gd name="T9" fmla="*/ 0 w 295"/>
              <a:gd name="T10" fmla="*/ 0 h 85"/>
              <a:gd name="T11" fmla="*/ 295 w 295"/>
              <a:gd name="T12" fmla="*/ 85 h 85"/>
            </a:gdLst>
            <a:ahLst/>
            <a:cxnLst>
              <a:cxn ang="T6">
                <a:pos x="T0" y="T1"/>
              </a:cxn>
              <a:cxn ang="T7">
                <a:pos x="T2" y="T3"/>
              </a:cxn>
              <a:cxn ang="T8">
                <a:pos x="T4" y="T5"/>
              </a:cxn>
            </a:cxnLst>
            <a:rect l="T9" t="T10" r="T11" b="T12"/>
            <a:pathLst>
              <a:path w="295" h="85">
                <a:moveTo>
                  <a:pt x="295" y="0"/>
                </a:moveTo>
                <a:cubicBezTo>
                  <a:pt x="244" y="41"/>
                  <a:pt x="193" y="83"/>
                  <a:pt x="144" y="84"/>
                </a:cubicBezTo>
                <a:cubicBezTo>
                  <a:pt x="95" y="85"/>
                  <a:pt x="47" y="46"/>
                  <a:pt x="0" y="8"/>
                </a:cubicBezTo>
              </a:path>
            </a:pathLst>
          </a:custGeom>
          <a:noFill/>
          <a:ln w="28575">
            <a:solidFill>
              <a:schemeClr val="tx1"/>
            </a:solidFill>
            <a:round/>
            <a:headEnd/>
            <a:tailEnd type="triangle" w="med" len="med"/>
          </a:ln>
        </p:spPr>
        <p:txBody>
          <a:bodyPr/>
          <a:lstStyle/>
          <a:p>
            <a:endParaRPr lang="en-US"/>
          </a:p>
        </p:txBody>
      </p:sp>
      <p:sp>
        <p:nvSpPr>
          <p:cNvPr id="22540" name="Freeform 11"/>
          <p:cNvSpPr>
            <a:spLocks/>
          </p:cNvSpPr>
          <p:nvPr/>
        </p:nvSpPr>
        <p:spPr bwMode="auto">
          <a:xfrm>
            <a:off x="1744663" y="2746375"/>
            <a:ext cx="468312" cy="134938"/>
          </a:xfrm>
          <a:custGeom>
            <a:avLst/>
            <a:gdLst>
              <a:gd name="T0" fmla="*/ 2147483647 w 295"/>
              <a:gd name="T1" fmla="*/ 0 h 85"/>
              <a:gd name="T2" fmla="*/ 2147483647 w 295"/>
              <a:gd name="T3" fmla="*/ 2147483647 h 85"/>
              <a:gd name="T4" fmla="*/ 0 w 295"/>
              <a:gd name="T5" fmla="*/ 2147483647 h 85"/>
              <a:gd name="T6" fmla="*/ 0 60000 65536"/>
              <a:gd name="T7" fmla="*/ 0 60000 65536"/>
              <a:gd name="T8" fmla="*/ 0 60000 65536"/>
              <a:gd name="T9" fmla="*/ 0 w 295"/>
              <a:gd name="T10" fmla="*/ 0 h 85"/>
              <a:gd name="T11" fmla="*/ 295 w 295"/>
              <a:gd name="T12" fmla="*/ 85 h 85"/>
            </a:gdLst>
            <a:ahLst/>
            <a:cxnLst>
              <a:cxn ang="T6">
                <a:pos x="T0" y="T1"/>
              </a:cxn>
              <a:cxn ang="T7">
                <a:pos x="T2" y="T3"/>
              </a:cxn>
              <a:cxn ang="T8">
                <a:pos x="T4" y="T5"/>
              </a:cxn>
            </a:cxnLst>
            <a:rect l="T9" t="T10" r="T11" b="T12"/>
            <a:pathLst>
              <a:path w="295" h="85">
                <a:moveTo>
                  <a:pt x="295" y="0"/>
                </a:moveTo>
                <a:cubicBezTo>
                  <a:pt x="244" y="41"/>
                  <a:pt x="193" y="83"/>
                  <a:pt x="144" y="84"/>
                </a:cubicBezTo>
                <a:cubicBezTo>
                  <a:pt x="95" y="85"/>
                  <a:pt x="47" y="46"/>
                  <a:pt x="0" y="8"/>
                </a:cubicBezTo>
              </a:path>
            </a:pathLst>
          </a:custGeom>
          <a:noFill/>
          <a:ln w="28575">
            <a:solidFill>
              <a:schemeClr val="tx1"/>
            </a:solidFill>
            <a:round/>
            <a:headEnd/>
            <a:tailEnd type="triangle" w="med" len="med"/>
          </a:ln>
        </p:spPr>
        <p:txBody>
          <a:bodyPr/>
          <a:lstStyle/>
          <a:p>
            <a:endParaRPr lang="en-US"/>
          </a:p>
        </p:txBody>
      </p:sp>
      <p:sp>
        <p:nvSpPr>
          <p:cNvPr id="124940" name="Text Box 12"/>
          <p:cNvSpPr txBox="1">
            <a:spLocks noChangeArrowheads="1"/>
          </p:cNvSpPr>
          <p:nvPr/>
        </p:nvSpPr>
        <p:spPr bwMode="auto">
          <a:xfrm>
            <a:off x="5332413" y="2581275"/>
            <a:ext cx="538162" cy="304800"/>
          </a:xfrm>
          <a:prstGeom prst="rect">
            <a:avLst/>
          </a:prstGeom>
          <a:solidFill>
            <a:srgbClr val="FFFFFF">
              <a:alpha val="70195"/>
            </a:srgbClr>
          </a:solidFill>
          <a:ln w="9525">
            <a:noFill/>
            <a:miter lim="800000"/>
            <a:headEnd/>
            <a:tailEnd/>
          </a:ln>
        </p:spPr>
        <p:txBody>
          <a:bodyPr>
            <a:spAutoFit/>
          </a:bodyPr>
          <a:lstStyle/>
          <a:p>
            <a:pPr eaLnBrk="1" hangingPunct="1"/>
            <a:r>
              <a:rPr lang="en-US" sz="1400" b="1">
                <a:solidFill>
                  <a:srgbClr val="FF0000"/>
                </a:solidFill>
              </a:rPr>
              <a:t>Pull</a:t>
            </a:r>
            <a:endParaRPr lang="en-US" sz="1400">
              <a:solidFill>
                <a:srgbClr val="FF0000"/>
              </a:solidFill>
            </a:endParaRPr>
          </a:p>
        </p:txBody>
      </p:sp>
      <p:sp>
        <p:nvSpPr>
          <p:cNvPr id="124941" name="Text Box 13"/>
          <p:cNvSpPr txBox="1">
            <a:spLocks noChangeArrowheads="1"/>
          </p:cNvSpPr>
          <p:nvPr/>
        </p:nvSpPr>
        <p:spPr bwMode="auto">
          <a:xfrm>
            <a:off x="1598613" y="4202113"/>
            <a:ext cx="2425700" cy="517525"/>
          </a:xfrm>
          <a:prstGeom prst="rect">
            <a:avLst/>
          </a:prstGeom>
          <a:solidFill>
            <a:srgbClr val="FFFFFF">
              <a:alpha val="70195"/>
            </a:srgbClr>
          </a:solidFill>
          <a:ln w="9525">
            <a:noFill/>
            <a:miter lim="800000"/>
            <a:headEnd/>
            <a:tailEnd/>
          </a:ln>
        </p:spPr>
        <p:txBody>
          <a:bodyPr>
            <a:spAutoFit/>
          </a:bodyPr>
          <a:lstStyle/>
          <a:p>
            <a:pPr eaLnBrk="1" hangingPunct="1"/>
            <a:r>
              <a:rPr lang="en-US" sz="1400" b="1">
                <a:solidFill>
                  <a:srgbClr val="FF0000"/>
                </a:solidFill>
              </a:rPr>
              <a:t>Flow</a:t>
            </a:r>
            <a:r>
              <a:rPr lang="en-US" sz="1400">
                <a:solidFill>
                  <a:srgbClr val="FF0000"/>
                </a:solidFill>
              </a:rPr>
              <a:t> – from Engineering Ready to Release Ready</a:t>
            </a:r>
          </a:p>
        </p:txBody>
      </p:sp>
      <p:sp>
        <p:nvSpPr>
          <p:cNvPr id="22543" name="AutoShape 14"/>
          <p:cNvSpPr>
            <a:spLocks noChangeArrowheads="1"/>
          </p:cNvSpPr>
          <p:nvPr/>
        </p:nvSpPr>
        <p:spPr bwMode="auto">
          <a:xfrm>
            <a:off x="1701800" y="3702050"/>
            <a:ext cx="3573463" cy="336550"/>
          </a:xfrm>
          <a:prstGeom prst="rightArrow">
            <a:avLst>
              <a:gd name="adj1" fmla="val 50000"/>
              <a:gd name="adj2" fmla="val 265448"/>
            </a:avLst>
          </a:prstGeom>
          <a:solidFill>
            <a:srgbClr val="FF9900">
              <a:alpha val="70195"/>
            </a:srgbClr>
          </a:solidFill>
          <a:ln w="9525">
            <a:solidFill>
              <a:schemeClr val="bg1"/>
            </a:solidFill>
            <a:miter lim="800000"/>
            <a:headEnd/>
            <a:tailEnd/>
          </a:ln>
        </p:spPr>
        <p:txBody>
          <a:bodyPr wrap="none" anchor="ctr"/>
          <a:lstStyle/>
          <a:p>
            <a:endParaRPr lang="en-US"/>
          </a:p>
        </p:txBody>
      </p:sp>
      <p:sp>
        <p:nvSpPr>
          <p:cNvPr id="124943" name="Text Box 15"/>
          <p:cNvSpPr txBox="1">
            <a:spLocks noChangeArrowheads="1"/>
          </p:cNvSpPr>
          <p:nvPr/>
        </p:nvSpPr>
        <p:spPr bwMode="auto">
          <a:xfrm>
            <a:off x="715963" y="779463"/>
            <a:ext cx="2019300" cy="738664"/>
          </a:xfrm>
          <a:prstGeom prst="rect">
            <a:avLst/>
          </a:prstGeom>
          <a:solidFill>
            <a:srgbClr val="FFFFFF"/>
          </a:solidFill>
          <a:ln w="9525">
            <a:noFill/>
            <a:miter lim="800000"/>
            <a:headEnd/>
            <a:tailEnd/>
          </a:ln>
        </p:spPr>
        <p:txBody>
          <a:bodyPr>
            <a:spAutoFit/>
          </a:bodyPr>
          <a:lstStyle/>
          <a:p>
            <a:pPr eaLnBrk="1" hangingPunct="1"/>
            <a:r>
              <a:rPr lang="en-US" sz="1400" b="1" dirty="0" smtClean="0">
                <a:solidFill>
                  <a:srgbClr val="FF0000"/>
                </a:solidFill>
              </a:rPr>
              <a:t>WIP </a:t>
            </a:r>
            <a:r>
              <a:rPr lang="en-US" sz="1400" b="1" dirty="0">
                <a:solidFill>
                  <a:srgbClr val="FF0000"/>
                </a:solidFill>
              </a:rPr>
              <a:t>Limit</a:t>
            </a:r>
            <a:r>
              <a:rPr lang="en-US" sz="1400" dirty="0">
                <a:solidFill>
                  <a:srgbClr val="FF0000"/>
                </a:solidFill>
              </a:rPr>
              <a:t> – regulates </a:t>
            </a:r>
            <a:r>
              <a:rPr lang="en-US" sz="1400" dirty="0" smtClean="0">
                <a:solidFill>
                  <a:srgbClr val="FF0000"/>
                </a:solidFill>
              </a:rPr>
              <a:t>work </a:t>
            </a:r>
            <a:r>
              <a:rPr lang="en-US" sz="1400" dirty="0">
                <a:solidFill>
                  <a:srgbClr val="FF0000"/>
                </a:solidFill>
              </a:rPr>
              <a:t>at each stage in the process</a:t>
            </a:r>
          </a:p>
        </p:txBody>
      </p:sp>
      <p:sp>
        <p:nvSpPr>
          <p:cNvPr id="124944" name="Line 16"/>
          <p:cNvSpPr>
            <a:spLocks noChangeShapeType="1"/>
          </p:cNvSpPr>
          <p:nvPr/>
        </p:nvSpPr>
        <p:spPr bwMode="auto">
          <a:xfrm>
            <a:off x="2268538" y="1485900"/>
            <a:ext cx="857250" cy="684213"/>
          </a:xfrm>
          <a:prstGeom prst="line">
            <a:avLst/>
          </a:prstGeom>
          <a:noFill/>
          <a:ln w="28575">
            <a:solidFill>
              <a:srgbClr val="FF0000"/>
            </a:solidFill>
            <a:round/>
            <a:headEnd/>
            <a:tailEnd type="triangle" w="med" len="med"/>
          </a:ln>
        </p:spPr>
        <p:txBody>
          <a:bodyPr/>
          <a:lstStyle/>
          <a:p>
            <a:endParaRPr lang="en-US"/>
          </a:p>
        </p:txBody>
      </p:sp>
    </p:spTree>
    <p:extLst>
      <p:ext uri="{BB962C8B-B14F-4D97-AF65-F5344CB8AC3E}">
        <p14:creationId xmlns:p14="http://schemas.microsoft.com/office/powerpoint/2010/main" val="3813795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4940"/>
                                        </p:tgtEl>
                                        <p:attrNameLst>
                                          <p:attrName>style.visibility</p:attrName>
                                        </p:attrNameLst>
                                      </p:cBhvr>
                                      <p:to>
                                        <p:strVal val="visible"/>
                                      </p:to>
                                    </p:set>
                                    <p:anim calcmode="lin" valueType="num">
                                      <p:cBhvr>
                                        <p:cTn id="7" dur="500" fill="hold"/>
                                        <p:tgtEl>
                                          <p:spTgt spid="124940"/>
                                        </p:tgtEl>
                                        <p:attrNameLst>
                                          <p:attrName>ppt_w</p:attrName>
                                        </p:attrNameLst>
                                      </p:cBhvr>
                                      <p:tavLst>
                                        <p:tav tm="0">
                                          <p:val>
                                            <p:fltVal val="0"/>
                                          </p:val>
                                        </p:tav>
                                        <p:tav tm="100000">
                                          <p:val>
                                            <p:strVal val="#ppt_w"/>
                                          </p:val>
                                        </p:tav>
                                      </p:tavLst>
                                    </p:anim>
                                    <p:anim calcmode="lin" valueType="num">
                                      <p:cBhvr>
                                        <p:cTn id="8" dur="500" fill="hold"/>
                                        <p:tgtEl>
                                          <p:spTgt spid="124940"/>
                                        </p:tgtEl>
                                        <p:attrNameLst>
                                          <p:attrName>ppt_h</p:attrName>
                                        </p:attrNameLst>
                                      </p:cBhvr>
                                      <p:tavLst>
                                        <p:tav tm="0">
                                          <p:val>
                                            <p:fltVal val="0"/>
                                          </p:val>
                                        </p:tav>
                                        <p:tav tm="100000">
                                          <p:val>
                                            <p:strVal val="#ppt_h"/>
                                          </p:val>
                                        </p:tav>
                                      </p:tavLst>
                                    </p:anim>
                                    <p:animEffect transition="in" filter="fade">
                                      <p:cBhvr>
                                        <p:cTn id="9" dur="500"/>
                                        <p:tgtEl>
                                          <p:spTgt spid="12494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24941"/>
                                        </p:tgtEl>
                                        <p:attrNameLst>
                                          <p:attrName>style.visibility</p:attrName>
                                        </p:attrNameLst>
                                      </p:cBhvr>
                                      <p:to>
                                        <p:strVal val="visible"/>
                                      </p:to>
                                    </p:set>
                                    <p:anim calcmode="lin" valueType="num">
                                      <p:cBhvr>
                                        <p:cTn id="12" dur="500" fill="hold"/>
                                        <p:tgtEl>
                                          <p:spTgt spid="124941"/>
                                        </p:tgtEl>
                                        <p:attrNameLst>
                                          <p:attrName>ppt_w</p:attrName>
                                        </p:attrNameLst>
                                      </p:cBhvr>
                                      <p:tavLst>
                                        <p:tav tm="0">
                                          <p:val>
                                            <p:fltVal val="0"/>
                                          </p:val>
                                        </p:tav>
                                        <p:tav tm="100000">
                                          <p:val>
                                            <p:strVal val="#ppt_w"/>
                                          </p:val>
                                        </p:tav>
                                      </p:tavLst>
                                    </p:anim>
                                    <p:anim calcmode="lin" valueType="num">
                                      <p:cBhvr>
                                        <p:cTn id="13" dur="500" fill="hold"/>
                                        <p:tgtEl>
                                          <p:spTgt spid="124941"/>
                                        </p:tgtEl>
                                        <p:attrNameLst>
                                          <p:attrName>ppt_h</p:attrName>
                                        </p:attrNameLst>
                                      </p:cBhvr>
                                      <p:tavLst>
                                        <p:tav tm="0">
                                          <p:val>
                                            <p:fltVal val="0"/>
                                          </p:val>
                                        </p:tav>
                                        <p:tav tm="100000">
                                          <p:val>
                                            <p:strVal val="#ppt_h"/>
                                          </p:val>
                                        </p:tav>
                                      </p:tavLst>
                                    </p:anim>
                                    <p:animEffect transition="in" filter="fade">
                                      <p:cBhvr>
                                        <p:cTn id="14" dur="500"/>
                                        <p:tgtEl>
                                          <p:spTgt spid="124941"/>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24944"/>
                                        </p:tgtEl>
                                        <p:attrNameLst>
                                          <p:attrName>style.visibility</p:attrName>
                                        </p:attrNameLst>
                                      </p:cBhvr>
                                      <p:to>
                                        <p:strVal val="visible"/>
                                      </p:to>
                                    </p:set>
                                    <p:anim calcmode="lin" valueType="num">
                                      <p:cBhvr>
                                        <p:cTn id="17" dur="500" fill="hold"/>
                                        <p:tgtEl>
                                          <p:spTgt spid="124944"/>
                                        </p:tgtEl>
                                        <p:attrNameLst>
                                          <p:attrName>ppt_w</p:attrName>
                                        </p:attrNameLst>
                                      </p:cBhvr>
                                      <p:tavLst>
                                        <p:tav tm="0">
                                          <p:val>
                                            <p:fltVal val="0"/>
                                          </p:val>
                                        </p:tav>
                                        <p:tav tm="100000">
                                          <p:val>
                                            <p:strVal val="#ppt_w"/>
                                          </p:val>
                                        </p:tav>
                                      </p:tavLst>
                                    </p:anim>
                                    <p:anim calcmode="lin" valueType="num">
                                      <p:cBhvr>
                                        <p:cTn id="18" dur="500" fill="hold"/>
                                        <p:tgtEl>
                                          <p:spTgt spid="124944"/>
                                        </p:tgtEl>
                                        <p:attrNameLst>
                                          <p:attrName>ppt_h</p:attrName>
                                        </p:attrNameLst>
                                      </p:cBhvr>
                                      <p:tavLst>
                                        <p:tav tm="0">
                                          <p:val>
                                            <p:fltVal val="0"/>
                                          </p:val>
                                        </p:tav>
                                        <p:tav tm="100000">
                                          <p:val>
                                            <p:strVal val="#ppt_h"/>
                                          </p:val>
                                        </p:tav>
                                      </p:tavLst>
                                    </p:anim>
                                    <p:animEffect transition="in" filter="fade">
                                      <p:cBhvr>
                                        <p:cTn id="19" dur="500"/>
                                        <p:tgtEl>
                                          <p:spTgt spid="124944"/>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24943"/>
                                        </p:tgtEl>
                                        <p:attrNameLst>
                                          <p:attrName>style.visibility</p:attrName>
                                        </p:attrNameLst>
                                      </p:cBhvr>
                                      <p:to>
                                        <p:strVal val="visible"/>
                                      </p:to>
                                    </p:set>
                                    <p:anim calcmode="lin" valueType="num">
                                      <p:cBhvr>
                                        <p:cTn id="22" dur="500" fill="hold"/>
                                        <p:tgtEl>
                                          <p:spTgt spid="124943"/>
                                        </p:tgtEl>
                                        <p:attrNameLst>
                                          <p:attrName>ppt_w</p:attrName>
                                        </p:attrNameLst>
                                      </p:cBhvr>
                                      <p:tavLst>
                                        <p:tav tm="0">
                                          <p:val>
                                            <p:fltVal val="0"/>
                                          </p:val>
                                        </p:tav>
                                        <p:tav tm="100000">
                                          <p:val>
                                            <p:strVal val="#ppt_w"/>
                                          </p:val>
                                        </p:tav>
                                      </p:tavLst>
                                    </p:anim>
                                    <p:anim calcmode="lin" valueType="num">
                                      <p:cBhvr>
                                        <p:cTn id="23" dur="500" fill="hold"/>
                                        <p:tgtEl>
                                          <p:spTgt spid="124943"/>
                                        </p:tgtEl>
                                        <p:attrNameLst>
                                          <p:attrName>ppt_h</p:attrName>
                                        </p:attrNameLst>
                                      </p:cBhvr>
                                      <p:tavLst>
                                        <p:tav tm="0">
                                          <p:val>
                                            <p:fltVal val="0"/>
                                          </p:val>
                                        </p:tav>
                                        <p:tav tm="100000">
                                          <p:val>
                                            <p:strVal val="#ppt_h"/>
                                          </p:val>
                                        </p:tav>
                                      </p:tavLst>
                                    </p:anim>
                                    <p:animEffect transition="in" filter="fade">
                                      <p:cBhvr>
                                        <p:cTn id="24" dur="500"/>
                                        <p:tgtEl>
                                          <p:spTgt spid="124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0" grpId="0" animBg="1"/>
      <p:bldP spid="124941" grpId="0" animBg="1"/>
      <p:bldP spid="124943" grpId="0" animBg="1"/>
      <p:bldP spid="12494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350" y="139700"/>
            <a:ext cx="8077200" cy="1274195"/>
          </a:xfrm>
        </p:spPr>
        <p:txBody>
          <a:bodyPr/>
          <a:lstStyle/>
          <a:p>
            <a:r>
              <a:rPr lang="en-US" sz="2400" b="1" dirty="0">
                <a:solidFill>
                  <a:srgbClr val="002060"/>
                </a:solidFill>
              </a:rPr>
              <a:t>Tickets on the board are “committed</a:t>
            </a:r>
            <a:r>
              <a:rPr lang="en-US" sz="2400" b="1" dirty="0" smtClean="0">
                <a:solidFill>
                  <a:srgbClr val="002060"/>
                </a:solidFill>
              </a:rPr>
              <a:t>”</a:t>
            </a:r>
            <a:br>
              <a:rPr lang="en-US" sz="2400" b="1" dirty="0" smtClean="0">
                <a:solidFill>
                  <a:srgbClr val="002060"/>
                </a:solidFill>
              </a:rPr>
            </a:br>
            <a:r>
              <a:rPr lang="en-US" sz="2400" dirty="0" smtClean="0">
                <a:solidFill>
                  <a:srgbClr val="002060"/>
                </a:solidFill>
              </a:rPr>
              <a:t>Backlog items remain “options”</a:t>
            </a:r>
            <a:br>
              <a:rPr lang="en-US" sz="2400" dirty="0" smtClean="0">
                <a:solidFill>
                  <a:srgbClr val="002060"/>
                </a:solidFill>
              </a:rPr>
            </a:br>
            <a:r>
              <a:rPr lang="nl-NL" sz="2400" b="1" dirty="0" smtClean="0">
                <a:solidFill>
                  <a:srgbClr val="002060"/>
                </a:solidFill>
              </a:rPr>
              <a:t>Kanban systems defer commitment &amp; enable dynamic prioritize when a “pull” is signaled</a:t>
            </a:r>
            <a:endParaRPr lang="nl-NL" sz="2400" b="1" dirty="0">
              <a:solidFill>
                <a:srgbClr val="002060"/>
              </a:solidFill>
            </a:endParaRPr>
          </a:p>
        </p:txBody>
      </p:sp>
      <p:cxnSp>
        <p:nvCxnSpPr>
          <p:cNvPr id="33" name="Straight Connector 32"/>
          <p:cNvCxnSpPr/>
          <p:nvPr/>
        </p:nvCxnSpPr>
        <p:spPr>
          <a:xfrm rot="5400000">
            <a:off x="-1408945" y="4335447"/>
            <a:ext cx="4357718" cy="1588"/>
          </a:xfrm>
          <a:prstGeom prst="line">
            <a:avLst/>
          </a:prstGeom>
          <a:ln w="381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341915" y="4676100"/>
            <a:ext cx="3664228" cy="12185"/>
          </a:xfrm>
          <a:prstGeom prst="line">
            <a:avLst/>
          </a:prstGeom>
          <a:ln w="38100" cmpd="sng">
            <a:solidFill>
              <a:srgbClr val="002060"/>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20609" y="4334653"/>
            <a:ext cx="4357718" cy="1588"/>
          </a:xfrm>
          <a:prstGeom prst="line">
            <a:avLst/>
          </a:prstGeom>
          <a:ln w="381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806427" y="4334653"/>
            <a:ext cx="4357718" cy="1588"/>
          </a:xfrm>
          <a:prstGeom prst="line">
            <a:avLst/>
          </a:prstGeom>
          <a:ln w="381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917374" y="4667201"/>
            <a:ext cx="3687979" cy="6231"/>
          </a:xfrm>
          <a:prstGeom prst="line">
            <a:avLst/>
          </a:prstGeom>
          <a:ln w="38100" cmpd="sng">
            <a:solidFill>
              <a:srgbClr val="002060"/>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306625" y="4334653"/>
            <a:ext cx="4357718" cy="1588"/>
          </a:xfrm>
          <a:prstGeom prst="line">
            <a:avLst/>
          </a:prstGeom>
          <a:ln w="381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3021005" y="4334653"/>
            <a:ext cx="4357718" cy="1588"/>
          </a:xfrm>
          <a:prstGeom prst="line">
            <a:avLst/>
          </a:prstGeom>
          <a:ln w="381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3663947" y="4334653"/>
            <a:ext cx="4357718" cy="1588"/>
          </a:xfrm>
          <a:prstGeom prst="line">
            <a:avLst/>
          </a:prstGeom>
          <a:ln w="381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521203" y="4334653"/>
            <a:ext cx="4357718" cy="1588"/>
          </a:xfrm>
          <a:prstGeom prst="line">
            <a:avLst/>
          </a:prstGeom>
          <a:ln w="381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5235583" y="4334653"/>
            <a:ext cx="4357718" cy="1588"/>
          </a:xfrm>
          <a:prstGeom prst="line">
            <a:avLst/>
          </a:prstGeom>
          <a:ln w="38100" cmpd="sng">
            <a:solidFill>
              <a:srgbClr val="002060"/>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69848" y="2943224"/>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tangle 45"/>
          <p:cNvSpPr/>
          <p:nvPr/>
        </p:nvSpPr>
        <p:spPr>
          <a:xfrm>
            <a:off x="912790" y="4157670"/>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tangle 46"/>
          <p:cNvSpPr/>
          <p:nvPr/>
        </p:nvSpPr>
        <p:spPr>
          <a:xfrm>
            <a:off x="912790" y="3586166"/>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Rectangle 47"/>
          <p:cNvSpPr/>
          <p:nvPr/>
        </p:nvSpPr>
        <p:spPr>
          <a:xfrm>
            <a:off x="912790" y="2871786"/>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tangle 48"/>
          <p:cNvSpPr/>
          <p:nvPr/>
        </p:nvSpPr>
        <p:spPr>
          <a:xfrm>
            <a:off x="269848" y="3586166"/>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tangle 51"/>
          <p:cNvSpPr/>
          <p:nvPr/>
        </p:nvSpPr>
        <p:spPr>
          <a:xfrm>
            <a:off x="3198806" y="4157670"/>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Rectangle 52"/>
          <p:cNvSpPr/>
          <p:nvPr/>
        </p:nvSpPr>
        <p:spPr>
          <a:xfrm>
            <a:off x="3198806" y="3586166"/>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Rectangle 53"/>
          <p:cNvSpPr/>
          <p:nvPr/>
        </p:nvSpPr>
        <p:spPr>
          <a:xfrm>
            <a:off x="3198806" y="2943224"/>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Rectangle 54"/>
          <p:cNvSpPr/>
          <p:nvPr/>
        </p:nvSpPr>
        <p:spPr>
          <a:xfrm>
            <a:off x="4627566" y="2943224"/>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tangle 55"/>
          <p:cNvSpPr/>
          <p:nvPr/>
        </p:nvSpPr>
        <p:spPr>
          <a:xfrm>
            <a:off x="2412988" y="4657736"/>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tangle 58"/>
          <p:cNvSpPr/>
          <p:nvPr/>
        </p:nvSpPr>
        <p:spPr>
          <a:xfrm>
            <a:off x="5341946" y="2943224"/>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tangle 59"/>
          <p:cNvSpPr/>
          <p:nvPr/>
        </p:nvSpPr>
        <p:spPr>
          <a:xfrm>
            <a:off x="6056326" y="3800480"/>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Rectangle 60"/>
          <p:cNvSpPr/>
          <p:nvPr/>
        </p:nvSpPr>
        <p:spPr>
          <a:xfrm>
            <a:off x="6056326" y="2943224"/>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Rectangle 61"/>
          <p:cNvSpPr/>
          <p:nvPr/>
        </p:nvSpPr>
        <p:spPr>
          <a:xfrm>
            <a:off x="7627962" y="3157538"/>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Rectangle 62"/>
          <p:cNvSpPr/>
          <p:nvPr/>
        </p:nvSpPr>
        <p:spPr>
          <a:xfrm>
            <a:off x="6127764" y="3086100"/>
            <a:ext cx="357190" cy="357190"/>
          </a:xfrm>
          <a:prstGeom prst="rect">
            <a:avLst/>
          </a:prstGeom>
          <a:solidFill>
            <a:srgbClr val="00B0F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Rectangle 63"/>
          <p:cNvSpPr/>
          <p:nvPr/>
        </p:nvSpPr>
        <p:spPr>
          <a:xfrm>
            <a:off x="4627566" y="3514728"/>
            <a:ext cx="357190" cy="357190"/>
          </a:xfrm>
          <a:prstGeom prst="rect">
            <a:avLst/>
          </a:prstGeom>
          <a:solidFill>
            <a:srgbClr val="00B0F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Rectangle 64"/>
          <p:cNvSpPr/>
          <p:nvPr/>
        </p:nvSpPr>
        <p:spPr>
          <a:xfrm>
            <a:off x="5413384" y="3086100"/>
            <a:ext cx="357190" cy="357190"/>
          </a:xfrm>
          <a:prstGeom prst="rect">
            <a:avLst/>
          </a:prstGeom>
          <a:solidFill>
            <a:srgbClr val="E50BA7"/>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7" name="Rectangle 66"/>
          <p:cNvSpPr/>
          <p:nvPr/>
        </p:nvSpPr>
        <p:spPr>
          <a:xfrm>
            <a:off x="2412988" y="2943224"/>
            <a:ext cx="357190" cy="357190"/>
          </a:xfrm>
          <a:prstGeom prst="rect">
            <a:avLst/>
          </a:prstGeom>
          <a:solidFill>
            <a:srgbClr val="00B0F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9" name="Rectangle 68"/>
          <p:cNvSpPr/>
          <p:nvPr/>
        </p:nvSpPr>
        <p:spPr>
          <a:xfrm>
            <a:off x="2412988" y="3443290"/>
            <a:ext cx="357190" cy="357190"/>
          </a:xfrm>
          <a:prstGeom prst="rect">
            <a:avLst/>
          </a:prstGeom>
          <a:solidFill>
            <a:srgbClr val="F4782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0" name="Rectangle 69"/>
          <p:cNvSpPr/>
          <p:nvPr/>
        </p:nvSpPr>
        <p:spPr>
          <a:xfrm>
            <a:off x="3270244" y="3086100"/>
            <a:ext cx="357190" cy="357190"/>
          </a:xfrm>
          <a:prstGeom prst="rect">
            <a:avLst/>
          </a:prstGeom>
          <a:solidFill>
            <a:srgbClr val="E50BA7"/>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Rectangle 72"/>
          <p:cNvSpPr/>
          <p:nvPr/>
        </p:nvSpPr>
        <p:spPr>
          <a:xfrm>
            <a:off x="5341946" y="5014926"/>
            <a:ext cx="357190" cy="357190"/>
          </a:xfrm>
          <a:prstGeom prst="rect">
            <a:avLst/>
          </a:prstGeom>
          <a:solidFill>
            <a:srgbClr val="F4782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4" name="Rectangle 73"/>
          <p:cNvSpPr/>
          <p:nvPr/>
        </p:nvSpPr>
        <p:spPr>
          <a:xfrm>
            <a:off x="3913186" y="4371984"/>
            <a:ext cx="357190" cy="357190"/>
          </a:xfrm>
          <a:prstGeom prst="rect">
            <a:avLst/>
          </a:prstGeom>
          <a:solidFill>
            <a:srgbClr val="F4782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8" name="Rectangle 67"/>
          <p:cNvSpPr/>
          <p:nvPr/>
        </p:nvSpPr>
        <p:spPr>
          <a:xfrm>
            <a:off x="2484426" y="3586166"/>
            <a:ext cx="357190" cy="357190"/>
          </a:xfrm>
          <a:prstGeom prst="rect">
            <a:avLst/>
          </a:prstGeom>
          <a:solidFill>
            <a:srgbClr val="E50BA7"/>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6" name="Right Brace 75"/>
          <p:cNvSpPr/>
          <p:nvPr/>
        </p:nvSpPr>
        <p:spPr>
          <a:xfrm>
            <a:off x="1341418" y="1228712"/>
            <a:ext cx="285752" cy="1428760"/>
          </a:xfrm>
          <a:prstGeom prst="rightBrace">
            <a:avLst/>
          </a:prstGeom>
          <a:ln>
            <a:solidFill>
              <a:srgbClr val="FF0000"/>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7" name="TextBox 76"/>
          <p:cNvSpPr txBox="1"/>
          <p:nvPr/>
        </p:nvSpPr>
        <p:spPr>
          <a:xfrm>
            <a:off x="269848" y="1443026"/>
            <a:ext cx="312906" cy="369332"/>
          </a:xfrm>
          <a:prstGeom prst="rect">
            <a:avLst/>
          </a:prstGeom>
          <a:noFill/>
        </p:spPr>
        <p:txBody>
          <a:bodyPr wrap="none" rtlCol="0">
            <a:spAutoFit/>
          </a:bodyPr>
          <a:lstStyle/>
          <a:p>
            <a:r>
              <a:rPr lang="nl-NL" dirty="0" smtClean="0">
                <a:solidFill>
                  <a:srgbClr val="FF0000"/>
                </a:solidFill>
              </a:rPr>
              <a:t>5</a:t>
            </a:r>
            <a:endParaRPr lang="nl-NL" dirty="0">
              <a:solidFill>
                <a:srgbClr val="FF0000"/>
              </a:solidFill>
            </a:endParaRPr>
          </a:p>
        </p:txBody>
      </p:sp>
      <p:sp>
        <p:nvSpPr>
          <p:cNvPr id="78" name="TextBox 77"/>
          <p:cNvSpPr txBox="1"/>
          <p:nvPr/>
        </p:nvSpPr>
        <p:spPr>
          <a:xfrm>
            <a:off x="1269980" y="1443026"/>
            <a:ext cx="312906" cy="369332"/>
          </a:xfrm>
          <a:prstGeom prst="rect">
            <a:avLst/>
          </a:prstGeom>
          <a:noFill/>
        </p:spPr>
        <p:txBody>
          <a:bodyPr wrap="none" rtlCol="0">
            <a:spAutoFit/>
          </a:bodyPr>
          <a:lstStyle/>
          <a:p>
            <a:r>
              <a:rPr lang="nl-NL" dirty="0" smtClean="0">
                <a:solidFill>
                  <a:srgbClr val="FF0000"/>
                </a:solidFill>
              </a:rPr>
              <a:t>4</a:t>
            </a:r>
            <a:endParaRPr lang="nl-NL" dirty="0">
              <a:solidFill>
                <a:srgbClr val="FF0000"/>
              </a:solidFill>
            </a:endParaRPr>
          </a:p>
        </p:txBody>
      </p:sp>
      <p:sp>
        <p:nvSpPr>
          <p:cNvPr id="79" name="TextBox 78"/>
          <p:cNvSpPr txBox="1"/>
          <p:nvPr/>
        </p:nvSpPr>
        <p:spPr>
          <a:xfrm>
            <a:off x="3627434" y="1371588"/>
            <a:ext cx="312906" cy="369332"/>
          </a:xfrm>
          <a:prstGeom prst="rect">
            <a:avLst/>
          </a:prstGeom>
          <a:noFill/>
        </p:spPr>
        <p:txBody>
          <a:bodyPr wrap="none" rtlCol="0">
            <a:spAutoFit/>
          </a:bodyPr>
          <a:lstStyle/>
          <a:p>
            <a:r>
              <a:rPr lang="nl-NL" dirty="0" smtClean="0">
                <a:solidFill>
                  <a:srgbClr val="FF0000"/>
                </a:solidFill>
              </a:rPr>
              <a:t>4</a:t>
            </a:r>
            <a:endParaRPr lang="nl-NL" dirty="0">
              <a:solidFill>
                <a:srgbClr val="FF0000"/>
              </a:solidFill>
            </a:endParaRPr>
          </a:p>
        </p:txBody>
      </p:sp>
      <p:sp>
        <p:nvSpPr>
          <p:cNvPr id="80" name="TextBox 79"/>
          <p:cNvSpPr txBox="1"/>
          <p:nvPr/>
        </p:nvSpPr>
        <p:spPr>
          <a:xfrm>
            <a:off x="2484426" y="1443026"/>
            <a:ext cx="312906" cy="369332"/>
          </a:xfrm>
          <a:prstGeom prst="rect">
            <a:avLst/>
          </a:prstGeom>
          <a:noFill/>
        </p:spPr>
        <p:txBody>
          <a:bodyPr wrap="none" rtlCol="0">
            <a:spAutoFit/>
          </a:bodyPr>
          <a:lstStyle/>
          <a:p>
            <a:r>
              <a:rPr lang="nl-NL" dirty="0" smtClean="0">
                <a:solidFill>
                  <a:srgbClr val="FF0000"/>
                </a:solidFill>
              </a:rPr>
              <a:t>3</a:t>
            </a:r>
            <a:endParaRPr lang="nl-NL" dirty="0">
              <a:solidFill>
                <a:srgbClr val="FF0000"/>
              </a:solidFill>
            </a:endParaRPr>
          </a:p>
        </p:txBody>
      </p:sp>
      <p:sp>
        <p:nvSpPr>
          <p:cNvPr id="81" name="TextBox 80"/>
          <p:cNvSpPr txBox="1"/>
          <p:nvPr/>
        </p:nvSpPr>
        <p:spPr>
          <a:xfrm>
            <a:off x="4699004" y="1371588"/>
            <a:ext cx="312906" cy="369332"/>
          </a:xfrm>
          <a:prstGeom prst="rect">
            <a:avLst/>
          </a:prstGeom>
          <a:noFill/>
        </p:spPr>
        <p:txBody>
          <a:bodyPr wrap="none" rtlCol="0">
            <a:spAutoFit/>
          </a:bodyPr>
          <a:lstStyle/>
          <a:p>
            <a:r>
              <a:rPr lang="nl-NL" dirty="0" smtClean="0">
                <a:solidFill>
                  <a:srgbClr val="FF0000"/>
                </a:solidFill>
              </a:rPr>
              <a:t>2</a:t>
            </a:r>
            <a:endParaRPr lang="nl-NL" dirty="0">
              <a:solidFill>
                <a:srgbClr val="FF0000"/>
              </a:solidFill>
            </a:endParaRPr>
          </a:p>
        </p:txBody>
      </p:sp>
      <p:sp>
        <p:nvSpPr>
          <p:cNvPr id="82" name="Right Brace 81"/>
          <p:cNvSpPr/>
          <p:nvPr/>
        </p:nvSpPr>
        <p:spPr>
          <a:xfrm>
            <a:off x="3627434" y="1228712"/>
            <a:ext cx="285752" cy="1428760"/>
          </a:xfrm>
          <a:prstGeom prst="rightBrace">
            <a:avLst/>
          </a:prstGeom>
          <a:ln>
            <a:solidFill>
              <a:srgbClr val="FF0000"/>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3" name="Right Brace 82"/>
          <p:cNvSpPr/>
          <p:nvPr/>
        </p:nvSpPr>
        <p:spPr>
          <a:xfrm>
            <a:off x="2484426" y="1657340"/>
            <a:ext cx="285752" cy="561980"/>
          </a:xfrm>
          <a:prstGeom prst="rightBrace">
            <a:avLst/>
          </a:prstGeom>
          <a:ln>
            <a:solidFill>
              <a:srgbClr val="FF0000"/>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4" name="Right Brace 83"/>
          <p:cNvSpPr/>
          <p:nvPr/>
        </p:nvSpPr>
        <p:spPr>
          <a:xfrm>
            <a:off x="269848" y="1657340"/>
            <a:ext cx="285752" cy="561980"/>
          </a:xfrm>
          <a:prstGeom prst="rightBrace">
            <a:avLst/>
          </a:prstGeom>
          <a:ln>
            <a:solidFill>
              <a:srgbClr val="FF0000"/>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5" name="Right Brace 84"/>
          <p:cNvSpPr/>
          <p:nvPr/>
        </p:nvSpPr>
        <p:spPr>
          <a:xfrm>
            <a:off x="4699004" y="1657340"/>
            <a:ext cx="285752" cy="561980"/>
          </a:xfrm>
          <a:prstGeom prst="rightBrace">
            <a:avLst/>
          </a:prstGeom>
          <a:ln>
            <a:solidFill>
              <a:srgbClr val="FF0000"/>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6" name="Right Brace 85"/>
          <p:cNvSpPr/>
          <p:nvPr/>
        </p:nvSpPr>
        <p:spPr>
          <a:xfrm>
            <a:off x="5413384" y="1657340"/>
            <a:ext cx="285752" cy="561980"/>
          </a:xfrm>
          <a:prstGeom prst="rightBrace">
            <a:avLst/>
          </a:prstGeom>
          <a:ln>
            <a:solidFill>
              <a:srgbClr val="FF0000"/>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7" name="TextBox 86"/>
          <p:cNvSpPr txBox="1"/>
          <p:nvPr/>
        </p:nvSpPr>
        <p:spPr>
          <a:xfrm>
            <a:off x="5413384" y="1371588"/>
            <a:ext cx="312906" cy="369332"/>
          </a:xfrm>
          <a:prstGeom prst="rect">
            <a:avLst/>
          </a:prstGeom>
          <a:noFill/>
        </p:spPr>
        <p:txBody>
          <a:bodyPr wrap="none" rtlCol="0">
            <a:spAutoFit/>
          </a:bodyPr>
          <a:lstStyle/>
          <a:p>
            <a:r>
              <a:rPr lang="nl-NL" dirty="0" smtClean="0">
                <a:solidFill>
                  <a:srgbClr val="FF0000"/>
                </a:solidFill>
              </a:rPr>
              <a:t>2</a:t>
            </a:r>
            <a:endParaRPr lang="nl-NL" dirty="0">
              <a:solidFill>
                <a:srgbClr val="FF0000"/>
              </a:solidFill>
            </a:endParaRPr>
          </a:p>
        </p:txBody>
      </p:sp>
      <p:sp>
        <p:nvSpPr>
          <p:cNvPr id="71" name="Rectangle 70"/>
          <p:cNvSpPr/>
          <p:nvPr/>
        </p:nvSpPr>
        <p:spPr>
          <a:xfrm>
            <a:off x="269848" y="3371852"/>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2" name="Rectangle 71"/>
          <p:cNvSpPr/>
          <p:nvPr/>
        </p:nvSpPr>
        <p:spPr>
          <a:xfrm>
            <a:off x="269848" y="4014794"/>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5" name="Rectangle 74"/>
          <p:cNvSpPr/>
          <p:nvPr/>
        </p:nvSpPr>
        <p:spPr>
          <a:xfrm>
            <a:off x="269848" y="4586298"/>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tangle 87"/>
          <p:cNvSpPr/>
          <p:nvPr/>
        </p:nvSpPr>
        <p:spPr>
          <a:xfrm>
            <a:off x="269848" y="5229240"/>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Right Arrow 88"/>
          <p:cNvSpPr/>
          <p:nvPr/>
        </p:nvSpPr>
        <p:spPr>
          <a:xfrm>
            <a:off x="484162" y="5243530"/>
            <a:ext cx="7215238" cy="785818"/>
          </a:xfrm>
          <a:prstGeom prst="rightArrow">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TextBox 89"/>
          <p:cNvSpPr txBox="1"/>
          <p:nvPr/>
        </p:nvSpPr>
        <p:spPr>
          <a:xfrm>
            <a:off x="3627434" y="5457844"/>
            <a:ext cx="785818" cy="369332"/>
          </a:xfrm>
          <a:prstGeom prst="rect">
            <a:avLst/>
          </a:prstGeom>
          <a:noFill/>
          <a:ln>
            <a:noFill/>
          </a:ln>
        </p:spPr>
        <p:txBody>
          <a:bodyPr wrap="square" rtlCol="0">
            <a:spAutoFit/>
          </a:bodyPr>
          <a:lstStyle/>
          <a:p>
            <a:r>
              <a:rPr lang="nl-NL" b="1" dirty="0" err="1" smtClean="0">
                <a:solidFill>
                  <a:srgbClr val="002060"/>
                </a:solidFill>
              </a:rPr>
              <a:t>Flow</a:t>
            </a:r>
            <a:endParaRPr lang="nl-NL" b="1" dirty="0">
              <a:solidFill>
                <a:srgbClr val="002060"/>
              </a:solidFill>
            </a:endParaRPr>
          </a:p>
        </p:txBody>
      </p:sp>
      <p:sp>
        <p:nvSpPr>
          <p:cNvPr id="107" name="TextBox 106"/>
          <p:cNvSpPr txBox="1"/>
          <p:nvPr/>
        </p:nvSpPr>
        <p:spPr>
          <a:xfrm>
            <a:off x="32160" y="2205028"/>
            <a:ext cx="740908" cy="523220"/>
          </a:xfrm>
          <a:prstGeom prst="rect">
            <a:avLst/>
          </a:prstGeom>
          <a:noFill/>
        </p:spPr>
        <p:txBody>
          <a:bodyPr wrap="none" rtlCol="0">
            <a:spAutoFit/>
          </a:bodyPr>
          <a:lstStyle/>
          <a:p>
            <a:pPr algn="ctr"/>
            <a:r>
              <a:rPr lang="nl-NL" sz="1400" b="1" dirty="0" smtClean="0">
                <a:solidFill>
                  <a:srgbClr val="002060"/>
                </a:solidFill>
              </a:rPr>
              <a:t>Input</a:t>
            </a:r>
            <a:br>
              <a:rPr lang="nl-NL" sz="1400" b="1" dirty="0" smtClean="0">
                <a:solidFill>
                  <a:srgbClr val="002060"/>
                </a:solidFill>
              </a:rPr>
            </a:br>
            <a:r>
              <a:rPr lang="nl-NL" sz="1400" b="1" dirty="0" smtClean="0">
                <a:solidFill>
                  <a:srgbClr val="002060"/>
                </a:solidFill>
              </a:rPr>
              <a:t>Queue</a:t>
            </a:r>
            <a:endParaRPr lang="nl-NL" sz="1400" b="1" dirty="0">
              <a:solidFill>
                <a:srgbClr val="002060"/>
              </a:solidFill>
            </a:endParaRPr>
          </a:p>
        </p:txBody>
      </p:sp>
      <p:sp>
        <p:nvSpPr>
          <p:cNvPr id="108" name="TextBox 107"/>
          <p:cNvSpPr txBox="1"/>
          <p:nvPr/>
        </p:nvSpPr>
        <p:spPr>
          <a:xfrm>
            <a:off x="2240457" y="2205282"/>
            <a:ext cx="721672" cy="523220"/>
          </a:xfrm>
          <a:prstGeom prst="rect">
            <a:avLst/>
          </a:prstGeom>
          <a:noFill/>
        </p:spPr>
        <p:txBody>
          <a:bodyPr wrap="none" rtlCol="0">
            <a:spAutoFit/>
          </a:bodyPr>
          <a:lstStyle/>
          <a:p>
            <a:pPr algn="ctr"/>
            <a:r>
              <a:rPr lang="nl-NL" sz="1400" b="1" dirty="0" smtClean="0">
                <a:solidFill>
                  <a:srgbClr val="002060"/>
                </a:solidFill>
              </a:rPr>
              <a:t>Dev</a:t>
            </a:r>
            <a:br>
              <a:rPr lang="nl-NL" sz="1400" b="1" dirty="0" smtClean="0">
                <a:solidFill>
                  <a:srgbClr val="002060"/>
                </a:solidFill>
              </a:rPr>
            </a:br>
            <a:r>
              <a:rPr lang="nl-NL" sz="1400" b="1" dirty="0" smtClean="0">
                <a:solidFill>
                  <a:srgbClr val="002060"/>
                </a:solidFill>
              </a:rPr>
              <a:t>Ready</a:t>
            </a:r>
            <a:endParaRPr lang="nl-NL" sz="1400" b="1" dirty="0">
              <a:solidFill>
                <a:srgbClr val="002060"/>
              </a:solidFill>
            </a:endParaRPr>
          </a:p>
        </p:txBody>
      </p:sp>
      <p:sp>
        <p:nvSpPr>
          <p:cNvPr id="109" name="TextBox 108"/>
          <p:cNvSpPr txBox="1"/>
          <p:nvPr/>
        </p:nvSpPr>
        <p:spPr>
          <a:xfrm>
            <a:off x="2949055" y="2418778"/>
            <a:ext cx="801823" cy="307777"/>
          </a:xfrm>
          <a:prstGeom prst="rect">
            <a:avLst/>
          </a:prstGeom>
          <a:noFill/>
        </p:spPr>
        <p:txBody>
          <a:bodyPr wrap="none" rtlCol="0">
            <a:spAutoFit/>
          </a:bodyPr>
          <a:lstStyle/>
          <a:p>
            <a:r>
              <a:rPr lang="nl-NL" sz="1400" b="1" dirty="0" smtClean="0">
                <a:solidFill>
                  <a:srgbClr val="002060"/>
                </a:solidFill>
              </a:rPr>
              <a:t>In Prog</a:t>
            </a:r>
            <a:endParaRPr lang="nl-NL" sz="1400" b="1" dirty="0">
              <a:solidFill>
                <a:srgbClr val="002060"/>
              </a:solidFill>
            </a:endParaRPr>
          </a:p>
        </p:txBody>
      </p:sp>
      <p:sp>
        <p:nvSpPr>
          <p:cNvPr id="110" name="TextBox 109"/>
          <p:cNvSpPr txBox="1"/>
          <p:nvPr/>
        </p:nvSpPr>
        <p:spPr>
          <a:xfrm>
            <a:off x="3770310" y="2441776"/>
            <a:ext cx="631904" cy="307777"/>
          </a:xfrm>
          <a:prstGeom prst="rect">
            <a:avLst/>
          </a:prstGeom>
          <a:noFill/>
        </p:spPr>
        <p:txBody>
          <a:bodyPr wrap="none" rtlCol="0">
            <a:spAutoFit/>
          </a:bodyPr>
          <a:lstStyle/>
          <a:p>
            <a:r>
              <a:rPr lang="nl-NL" sz="1400" b="1" dirty="0" smtClean="0">
                <a:solidFill>
                  <a:srgbClr val="002060"/>
                </a:solidFill>
              </a:rPr>
              <a:t>Done</a:t>
            </a:r>
            <a:endParaRPr lang="nl-NL" sz="1400" b="1" dirty="0">
              <a:solidFill>
                <a:srgbClr val="002060"/>
              </a:solidFill>
            </a:endParaRPr>
          </a:p>
        </p:txBody>
      </p:sp>
      <p:sp>
        <p:nvSpPr>
          <p:cNvPr id="111" name="TextBox 110"/>
          <p:cNvSpPr txBox="1"/>
          <p:nvPr/>
        </p:nvSpPr>
        <p:spPr>
          <a:xfrm>
            <a:off x="4496753" y="2228026"/>
            <a:ext cx="721672" cy="523220"/>
          </a:xfrm>
          <a:prstGeom prst="rect">
            <a:avLst/>
          </a:prstGeom>
          <a:noFill/>
        </p:spPr>
        <p:txBody>
          <a:bodyPr wrap="none" rtlCol="0">
            <a:spAutoFit/>
          </a:bodyPr>
          <a:lstStyle/>
          <a:p>
            <a:pPr algn="ctr"/>
            <a:r>
              <a:rPr lang="nl-NL" sz="1400" b="1" dirty="0" smtClean="0">
                <a:solidFill>
                  <a:srgbClr val="002060"/>
                </a:solidFill>
              </a:rPr>
              <a:t>Build</a:t>
            </a:r>
            <a:br>
              <a:rPr lang="nl-NL" sz="1400" b="1" dirty="0" smtClean="0">
                <a:solidFill>
                  <a:srgbClr val="002060"/>
                </a:solidFill>
              </a:rPr>
            </a:br>
            <a:r>
              <a:rPr lang="nl-NL" sz="1400" b="1" dirty="0" smtClean="0">
                <a:solidFill>
                  <a:srgbClr val="002060"/>
                </a:solidFill>
              </a:rPr>
              <a:t>Ready</a:t>
            </a:r>
            <a:endParaRPr lang="nl-NL" sz="1400" b="1" dirty="0">
              <a:solidFill>
                <a:srgbClr val="002060"/>
              </a:solidFill>
            </a:endParaRPr>
          </a:p>
        </p:txBody>
      </p:sp>
      <p:sp>
        <p:nvSpPr>
          <p:cNvPr id="112" name="TextBox 111"/>
          <p:cNvSpPr txBox="1"/>
          <p:nvPr/>
        </p:nvSpPr>
        <p:spPr>
          <a:xfrm>
            <a:off x="5270508" y="2223972"/>
            <a:ext cx="538417" cy="307777"/>
          </a:xfrm>
          <a:prstGeom prst="rect">
            <a:avLst/>
          </a:prstGeom>
          <a:noFill/>
        </p:spPr>
        <p:txBody>
          <a:bodyPr wrap="none" rtlCol="0">
            <a:spAutoFit/>
          </a:bodyPr>
          <a:lstStyle/>
          <a:p>
            <a:r>
              <a:rPr lang="nl-NL" sz="1400" b="1" dirty="0" smtClean="0">
                <a:solidFill>
                  <a:srgbClr val="002060"/>
                </a:solidFill>
              </a:rPr>
              <a:t>Test</a:t>
            </a:r>
            <a:endParaRPr lang="nl-NL" sz="1400" b="1" dirty="0">
              <a:solidFill>
                <a:srgbClr val="002060"/>
              </a:solidFill>
            </a:endParaRPr>
          </a:p>
        </p:txBody>
      </p:sp>
      <p:sp>
        <p:nvSpPr>
          <p:cNvPr id="113" name="TextBox 112"/>
          <p:cNvSpPr txBox="1"/>
          <p:nvPr/>
        </p:nvSpPr>
        <p:spPr>
          <a:xfrm>
            <a:off x="5842012" y="2216339"/>
            <a:ext cx="861134" cy="523220"/>
          </a:xfrm>
          <a:prstGeom prst="rect">
            <a:avLst/>
          </a:prstGeom>
          <a:noFill/>
        </p:spPr>
        <p:txBody>
          <a:bodyPr wrap="none" rtlCol="0">
            <a:spAutoFit/>
          </a:bodyPr>
          <a:lstStyle/>
          <a:p>
            <a:pPr algn="ctr"/>
            <a:r>
              <a:rPr lang="nl-NL" sz="1400" b="1" dirty="0" smtClean="0">
                <a:solidFill>
                  <a:srgbClr val="002060"/>
                </a:solidFill>
              </a:rPr>
              <a:t>Release</a:t>
            </a:r>
            <a:br>
              <a:rPr lang="nl-NL" sz="1400" b="1" dirty="0" smtClean="0">
                <a:solidFill>
                  <a:srgbClr val="002060"/>
                </a:solidFill>
              </a:rPr>
            </a:br>
            <a:r>
              <a:rPr lang="nl-NL" sz="1400" b="1" dirty="0" smtClean="0">
                <a:solidFill>
                  <a:srgbClr val="002060"/>
                </a:solidFill>
              </a:rPr>
              <a:t>Ready</a:t>
            </a:r>
            <a:endParaRPr lang="nl-NL" sz="1400" b="1" dirty="0">
              <a:solidFill>
                <a:srgbClr val="002060"/>
              </a:solidFill>
            </a:endParaRPr>
          </a:p>
        </p:txBody>
      </p:sp>
      <p:sp>
        <p:nvSpPr>
          <p:cNvPr id="114" name="TextBox 113"/>
          <p:cNvSpPr txBox="1"/>
          <p:nvPr/>
        </p:nvSpPr>
        <p:spPr>
          <a:xfrm>
            <a:off x="6723206" y="2212285"/>
            <a:ext cx="671979" cy="307777"/>
          </a:xfrm>
          <a:prstGeom prst="rect">
            <a:avLst/>
          </a:prstGeom>
          <a:noFill/>
        </p:spPr>
        <p:txBody>
          <a:bodyPr wrap="none" rtlCol="0">
            <a:spAutoFit/>
          </a:bodyPr>
          <a:lstStyle/>
          <a:p>
            <a:pPr algn="ctr"/>
            <a:r>
              <a:rPr lang="nl-NL" sz="1400" b="1" dirty="0" smtClean="0">
                <a:solidFill>
                  <a:srgbClr val="002060"/>
                </a:solidFill>
              </a:rPr>
              <a:t>Stage</a:t>
            </a:r>
            <a:endParaRPr lang="nl-NL" sz="1400" b="1" dirty="0">
              <a:solidFill>
                <a:srgbClr val="002060"/>
              </a:solidFill>
            </a:endParaRPr>
          </a:p>
        </p:txBody>
      </p:sp>
      <p:sp>
        <p:nvSpPr>
          <p:cNvPr id="115" name="TextBox 114"/>
          <p:cNvSpPr txBox="1"/>
          <p:nvPr/>
        </p:nvSpPr>
        <p:spPr>
          <a:xfrm>
            <a:off x="7485086" y="2212285"/>
            <a:ext cx="643125" cy="307777"/>
          </a:xfrm>
          <a:prstGeom prst="rect">
            <a:avLst/>
          </a:prstGeom>
          <a:noFill/>
        </p:spPr>
        <p:txBody>
          <a:bodyPr wrap="none" rtlCol="0">
            <a:spAutoFit/>
          </a:bodyPr>
          <a:lstStyle/>
          <a:p>
            <a:r>
              <a:rPr lang="nl-NL" sz="1400" b="1" dirty="0" err="1" smtClean="0">
                <a:solidFill>
                  <a:srgbClr val="002060"/>
                </a:solidFill>
              </a:rPr>
              <a:t>Prod</a:t>
            </a:r>
            <a:r>
              <a:rPr lang="nl-NL" sz="1400" b="1" dirty="0" smtClean="0">
                <a:solidFill>
                  <a:srgbClr val="002060"/>
                </a:solidFill>
              </a:rPr>
              <a:t>.</a:t>
            </a:r>
            <a:endParaRPr lang="nl-NL" sz="1400" b="1" dirty="0">
              <a:solidFill>
                <a:srgbClr val="002060"/>
              </a:solidFill>
            </a:endParaRPr>
          </a:p>
        </p:txBody>
      </p:sp>
      <p:sp>
        <p:nvSpPr>
          <p:cNvPr id="116" name="TextBox 115"/>
          <p:cNvSpPr txBox="1"/>
          <p:nvPr/>
        </p:nvSpPr>
        <p:spPr>
          <a:xfrm>
            <a:off x="1519731" y="2419032"/>
            <a:ext cx="631904" cy="307777"/>
          </a:xfrm>
          <a:prstGeom prst="rect">
            <a:avLst/>
          </a:prstGeom>
          <a:noFill/>
        </p:spPr>
        <p:txBody>
          <a:bodyPr wrap="none" rtlCol="0">
            <a:spAutoFit/>
          </a:bodyPr>
          <a:lstStyle/>
          <a:p>
            <a:pPr algn="ctr"/>
            <a:r>
              <a:rPr lang="nl-NL" sz="1400" b="1" dirty="0" smtClean="0">
                <a:solidFill>
                  <a:srgbClr val="002060"/>
                </a:solidFill>
              </a:rPr>
              <a:t>Done</a:t>
            </a:r>
            <a:endParaRPr lang="nl-NL" sz="1400" b="1" dirty="0">
              <a:solidFill>
                <a:srgbClr val="002060"/>
              </a:solidFill>
            </a:endParaRPr>
          </a:p>
        </p:txBody>
      </p:sp>
      <p:sp>
        <p:nvSpPr>
          <p:cNvPr id="117" name="TextBox 116"/>
          <p:cNvSpPr txBox="1"/>
          <p:nvPr/>
        </p:nvSpPr>
        <p:spPr>
          <a:xfrm>
            <a:off x="734289" y="2418778"/>
            <a:ext cx="801823" cy="307777"/>
          </a:xfrm>
          <a:prstGeom prst="rect">
            <a:avLst/>
          </a:prstGeom>
          <a:noFill/>
        </p:spPr>
        <p:txBody>
          <a:bodyPr wrap="none" rtlCol="0">
            <a:spAutoFit/>
          </a:bodyPr>
          <a:lstStyle/>
          <a:p>
            <a:pPr algn="ctr"/>
            <a:r>
              <a:rPr lang="nl-NL" sz="1400" b="1" dirty="0" smtClean="0">
                <a:solidFill>
                  <a:srgbClr val="002060"/>
                </a:solidFill>
              </a:rPr>
              <a:t>In Prog</a:t>
            </a:r>
            <a:endParaRPr lang="nl-NL" sz="1400" b="1" dirty="0">
              <a:solidFill>
                <a:srgbClr val="002060"/>
              </a:solidFill>
            </a:endParaRPr>
          </a:p>
        </p:txBody>
      </p:sp>
      <p:sp>
        <p:nvSpPr>
          <p:cNvPr id="118" name="TextBox 117"/>
          <p:cNvSpPr txBox="1"/>
          <p:nvPr/>
        </p:nvSpPr>
        <p:spPr>
          <a:xfrm>
            <a:off x="3061963" y="2178540"/>
            <a:ext cx="1308371" cy="307777"/>
          </a:xfrm>
          <a:prstGeom prst="rect">
            <a:avLst/>
          </a:prstGeom>
          <a:noFill/>
        </p:spPr>
        <p:txBody>
          <a:bodyPr wrap="none" rtlCol="0">
            <a:spAutoFit/>
          </a:bodyPr>
          <a:lstStyle/>
          <a:p>
            <a:pPr algn="ctr"/>
            <a:r>
              <a:rPr lang="nl-NL" sz="1400" b="1" dirty="0" smtClean="0">
                <a:solidFill>
                  <a:srgbClr val="002060"/>
                </a:solidFill>
              </a:rPr>
              <a:t>Development</a:t>
            </a:r>
            <a:endParaRPr lang="nl-NL" sz="1400" b="1" dirty="0">
              <a:solidFill>
                <a:srgbClr val="002060"/>
              </a:solidFill>
            </a:endParaRPr>
          </a:p>
        </p:txBody>
      </p:sp>
      <p:sp>
        <p:nvSpPr>
          <p:cNvPr id="119" name="TextBox 118"/>
          <p:cNvSpPr txBox="1"/>
          <p:nvPr/>
        </p:nvSpPr>
        <p:spPr>
          <a:xfrm>
            <a:off x="1009513" y="2164686"/>
            <a:ext cx="920445" cy="307777"/>
          </a:xfrm>
          <a:prstGeom prst="rect">
            <a:avLst/>
          </a:prstGeom>
          <a:noFill/>
        </p:spPr>
        <p:txBody>
          <a:bodyPr wrap="none" rtlCol="0">
            <a:spAutoFit/>
          </a:bodyPr>
          <a:lstStyle/>
          <a:p>
            <a:pPr algn="ctr"/>
            <a:r>
              <a:rPr lang="nl-NL" sz="1400" b="1" dirty="0" smtClean="0">
                <a:solidFill>
                  <a:srgbClr val="002060"/>
                </a:solidFill>
              </a:rPr>
              <a:t>Analysis</a:t>
            </a:r>
            <a:endParaRPr lang="nl-NL" sz="1400" b="1" dirty="0">
              <a:solidFill>
                <a:srgbClr val="002060"/>
              </a:solidFill>
            </a:endParaRPr>
          </a:p>
        </p:txBody>
      </p:sp>
      <p:sp>
        <p:nvSpPr>
          <p:cNvPr id="91" name="TextBox 90"/>
          <p:cNvSpPr txBox="1"/>
          <p:nvPr/>
        </p:nvSpPr>
        <p:spPr>
          <a:xfrm>
            <a:off x="744233" y="6311668"/>
            <a:ext cx="2056973" cy="369332"/>
          </a:xfrm>
          <a:prstGeom prst="rect">
            <a:avLst/>
          </a:prstGeom>
          <a:solidFill>
            <a:srgbClr val="FC6204"/>
          </a:solidFill>
        </p:spPr>
        <p:txBody>
          <a:bodyPr wrap="none" rtlCol="0">
            <a:spAutoFit/>
          </a:bodyPr>
          <a:lstStyle/>
          <a:p>
            <a:r>
              <a:rPr lang="en-US" dirty="0" smtClean="0"/>
              <a:t>Commitment point</a:t>
            </a:r>
            <a:endParaRPr lang="en-US" dirty="0"/>
          </a:p>
        </p:txBody>
      </p:sp>
      <p:cxnSp>
        <p:nvCxnSpPr>
          <p:cNvPr id="92" name="Elbow Connector 91"/>
          <p:cNvCxnSpPr>
            <a:stCxn id="91" idx="1"/>
          </p:cNvCxnSpPr>
          <p:nvPr/>
        </p:nvCxnSpPr>
        <p:spPr bwMode="auto">
          <a:xfrm rot="10800000">
            <a:off x="412725" y="2826328"/>
            <a:ext cx="331509" cy="3670007"/>
          </a:xfrm>
          <a:prstGeom prst="bentConnector2">
            <a:avLst/>
          </a:prstGeom>
          <a:solidFill>
            <a:schemeClr val="accent1"/>
          </a:solidFill>
          <a:ln w="38100" cap="flat" cmpd="sng" algn="ctr">
            <a:solidFill>
              <a:srgbClr val="FC6204"/>
            </a:solidFill>
            <a:prstDash val="solid"/>
            <a:round/>
            <a:headEnd type="none" w="med" len="med"/>
            <a:tailEnd type="arrow"/>
          </a:ln>
          <a:effectLst/>
        </p:spPr>
      </p:cxnSp>
    </p:spTree>
    <p:extLst>
      <p:ext uri="{BB962C8B-B14F-4D97-AF65-F5344CB8AC3E}">
        <p14:creationId xmlns:p14="http://schemas.microsoft.com/office/powerpoint/2010/main" val="889241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05556E-6 1.11111E-6 L 0.11354 0.42083 " pathEditMode="relative" rAng="0" ptsTypes="AA">
                                      <p:cBhvr>
                                        <p:cTn id="6" dur="2000" fill="hold"/>
                                        <p:tgtEl>
                                          <p:spTgt spid="62"/>
                                        </p:tgtEl>
                                        <p:attrNameLst>
                                          <p:attrName>ppt_x</p:attrName>
                                          <p:attrName>ppt_y</p:attrName>
                                        </p:attrNameLst>
                                      </p:cBhvr>
                                      <p:rCtr x="5677" y="21042"/>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 0 L 0.07865 0 " pathEditMode="relative" ptsTypes="AA">
                                      <p:cBhvr>
                                        <p:cTn id="10" dur="2000" fill="hold"/>
                                        <p:tgtEl>
                                          <p:spTgt spid="61"/>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07865 0 " pathEditMode="relative" ptsTypes="AA">
                                      <p:cBhvr>
                                        <p:cTn id="12" dur="2000" fill="hold"/>
                                        <p:tgtEl>
                                          <p:spTgt spid="63"/>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07865 0 " pathEditMode="relative" ptsTypes="AA">
                                      <p:cBhvr>
                                        <p:cTn id="14" dur="2000" fill="hold"/>
                                        <p:tgtEl>
                                          <p:spTgt spid="60"/>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 0 L 0.07865 0 " pathEditMode="relative" ptsTypes="AA">
                                      <p:cBhvr>
                                        <p:cTn id="18" dur="2000" fill="hold"/>
                                        <p:tgtEl>
                                          <p:spTgt spid="73"/>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2.5E-6 -1.85185E-6 L 0.07083 0.03148 " pathEditMode="relative" ptsTypes="AA">
                                      <p:cBhvr>
                                        <p:cTn id="22" dur="2000" fill="hold"/>
                                        <p:tgtEl>
                                          <p:spTgt spid="64"/>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 0 L 0.07083 -0.10486 " pathEditMode="relative" ptsTypes="AA">
                                      <p:cBhvr>
                                        <p:cTn id="26" dur="2000" fill="hold"/>
                                        <p:tgtEl>
                                          <p:spTgt spid="47"/>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L 0.07083 -0.10486 " pathEditMode="relative" ptsTypes="AA">
                                      <p:cBhvr>
                                        <p:cTn id="28" dur="2000" fill="hold"/>
                                        <p:tgtEl>
                                          <p:spTgt spid="46"/>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1.94444E-6 -1.85185E-6 L 0.07083 -1.85185E-6 " pathEditMode="relative" ptsTypes="AA">
                                      <p:cBhvr>
                                        <p:cTn id="32" dur="2000" fill="hold"/>
                                        <p:tgtEl>
                                          <p:spTgt spid="49"/>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9" grpId="0" animBg="1"/>
      <p:bldP spid="60" grpId="0" animBg="1"/>
      <p:bldP spid="61" grpId="0" animBg="1"/>
      <p:bldP spid="62" grpId="0" animBg="1"/>
      <p:bldP spid="63" grpId="0" animBg="1"/>
      <p:bldP spid="64" grpId="0" animBg="1"/>
      <p:bldP spid="73" grpId="0" animBg="1"/>
      <p:bldP spid="71" grpId="0" animBg="1"/>
      <p:bldP spid="72" grpId="0" animBg="1"/>
      <p:bldP spid="75" grpId="0" animBg="1"/>
      <p:bldP spid="88" grpId="0" animBg="1"/>
      <p:bldP spid="89" grpId="0" animBg="1"/>
      <p:bldP spid="9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C6204"/>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72955" y="2787366"/>
            <a:ext cx="7804245" cy="1384995"/>
          </a:xfrm>
        </p:spPr>
        <p:txBody>
          <a:bodyPr/>
          <a:lstStyle/>
          <a:p>
            <a:pPr algn="ctr"/>
            <a:r>
              <a:rPr lang="en-US" sz="3500" dirty="0" err="1" smtClean="0"/>
              <a:t>Kanban</a:t>
            </a:r>
            <a:r>
              <a:rPr lang="en-US" sz="3500" dirty="0" smtClean="0"/>
              <a:t> Systems encourage scheduling &amp; dynamic prioritization by “(opportunity) cost of delay”</a:t>
            </a:r>
            <a:endParaRPr lang="en-US" sz="3500" dirty="0"/>
          </a:p>
        </p:txBody>
      </p:sp>
    </p:spTree>
    <p:extLst>
      <p:ext uri="{BB962C8B-B14F-4D97-AF65-F5344CB8AC3E}">
        <p14:creationId xmlns:p14="http://schemas.microsoft.com/office/powerpoint/2010/main" val="53774435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calculate “Cost of Delay?”</a:t>
            </a:r>
            <a:endParaRPr lang="en-US" dirty="0"/>
          </a:p>
        </p:txBody>
      </p:sp>
    </p:spTree>
    <p:extLst>
      <p:ext uri="{BB962C8B-B14F-4D97-AF65-F5344CB8AC3E}">
        <p14:creationId xmlns:p14="http://schemas.microsoft.com/office/powerpoint/2010/main" val="6518484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IMG_6319"/>
          <p:cNvPicPr>
            <a:picLocks noChangeAspect="1" noChangeArrowheads="1"/>
          </p:cNvPicPr>
          <p:nvPr/>
        </p:nvPicPr>
        <p:blipFill>
          <a:blip r:embed="rId3" cstate="print"/>
          <a:srcRect t="3023"/>
          <a:stretch>
            <a:fillRect/>
          </a:stretch>
        </p:blipFill>
        <p:spPr bwMode="auto">
          <a:xfrm>
            <a:off x="0" y="849313"/>
            <a:ext cx="8262938" cy="6010275"/>
          </a:xfrm>
          <a:prstGeom prst="rect">
            <a:avLst/>
          </a:prstGeom>
          <a:noFill/>
          <a:ln w="9525">
            <a:noFill/>
            <a:miter lim="800000"/>
            <a:headEnd/>
            <a:tailEnd/>
          </a:ln>
        </p:spPr>
      </p:pic>
      <p:sp>
        <p:nvSpPr>
          <p:cNvPr id="62467" name="Rectangle 3"/>
          <p:cNvSpPr>
            <a:spLocks noGrp="1" noChangeArrowheads="1"/>
          </p:cNvSpPr>
          <p:nvPr>
            <p:ph type="title"/>
          </p:nvPr>
        </p:nvSpPr>
        <p:spPr>
          <a:xfrm>
            <a:off x="133350" y="139700"/>
            <a:ext cx="8077200" cy="683264"/>
          </a:xfrm>
        </p:spPr>
        <p:txBody>
          <a:bodyPr/>
          <a:lstStyle/>
          <a:p>
            <a:pPr eaLnBrk="1" hangingPunct="1"/>
            <a:r>
              <a:rPr lang="en-US" sz="2400" dirty="0" smtClean="0"/>
              <a:t>Large ERP project in 2007. Predicted delay of 4 months. Ask CFO, “What was the cost of delay?”</a:t>
            </a:r>
          </a:p>
        </p:txBody>
      </p:sp>
    </p:spTree>
    <p:extLst>
      <p:ext uri="{BB962C8B-B14F-4D97-AF65-F5344CB8AC3E}">
        <p14:creationId xmlns:p14="http://schemas.microsoft.com/office/powerpoint/2010/main" val="42709294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Assessment</a:t>
            </a:r>
            <a:endParaRPr lang="en-US" dirty="0"/>
          </a:p>
        </p:txBody>
      </p:sp>
      <p:sp>
        <p:nvSpPr>
          <p:cNvPr id="3" name="Content Placeholder 2"/>
          <p:cNvSpPr>
            <a:spLocks noGrp="1"/>
          </p:cNvSpPr>
          <p:nvPr>
            <p:ph idx="1"/>
          </p:nvPr>
        </p:nvSpPr>
        <p:spPr/>
        <p:txBody>
          <a:bodyPr/>
          <a:lstStyle/>
          <a:p>
            <a:r>
              <a:rPr lang="en-US" dirty="0" smtClean="0"/>
              <a:t>A finance analyst took almost 1 month to calculate the “cost of delay”</a:t>
            </a:r>
          </a:p>
          <a:p>
            <a:r>
              <a:rPr lang="en-US" dirty="0" smtClean="0"/>
              <a:t>Involved “burn rate” component for overrun of project + lost opportunity from cost savings after deployment</a:t>
            </a:r>
          </a:p>
          <a:p>
            <a:r>
              <a:rPr lang="en-US" dirty="0" smtClean="0"/>
              <a:t>Estimate was $1.5/month</a:t>
            </a:r>
          </a:p>
          <a:p>
            <a:endParaRPr lang="en-US" dirty="0"/>
          </a:p>
          <a:p>
            <a:r>
              <a:rPr lang="en-US" dirty="0" smtClean="0"/>
              <a:t>Quantitative assessment was possible because this was a cost saving project and the cost savings and burn rate were known and could be accurately assessed</a:t>
            </a:r>
          </a:p>
          <a:p>
            <a:r>
              <a:rPr lang="en-US" dirty="0" smtClean="0"/>
              <a:t>Still the assessment took several weeks to compile</a:t>
            </a:r>
            <a:endParaRPr lang="en-US" dirty="0"/>
          </a:p>
        </p:txBody>
      </p:sp>
    </p:spTree>
    <p:extLst>
      <p:ext uri="{BB962C8B-B14F-4D97-AF65-F5344CB8AC3E}">
        <p14:creationId xmlns:p14="http://schemas.microsoft.com/office/powerpoint/2010/main" val="376887925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Dysfunction</a:t>
            </a:r>
            <a:endParaRPr lang="en-US" dirty="0"/>
          </a:p>
        </p:txBody>
      </p:sp>
      <p:sp>
        <p:nvSpPr>
          <p:cNvPr id="3" name="Content Placeholder 2"/>
          <p:cNvSpPr>
            <a:spLocks noGrp="1"/>
          </p:cNvSpPr>
          <p:nvPr>
            <p:ph idx="1"/>
          </p:nvPr>
        </p:nvSpPr>
        <p:spPr/>
        <p:txBody>
          <a:bodyPr/>
          <a:lstStyle/>
          <a:p>
            <a:r>
              <a:rPr lang="en-US" dirty="0" smtClean="0"/>
              <a:t>If the project hadn’t been a cost saving project but a revenue generating project then the assessment of lost opportunity would have been challenging</a:t>
            </a:r>
          </a:p>
          <a:p>
            <a:r>
              <a:rPr lang="en-US" dirty="0" smtClean="0"/>
              <a:t>Where there is speculation, uncertainty and lack of confidence in the data, there is often delay. Delay in calculating the cost of delay would likely increase the overrun on the project, amplifying the cost of delay</a:t>
            </a:r>
            <a:endParaRPr lang="en-US" dirty="0"/>
          </a:p>
        </p:txBody>
      </p:sp>
    </p:spTree>
    <p:extLst>
      <p:ext uri="{BB962C8B-B14F-4D97-AF65-F5344CB8AC3E}">
        <p14:creationId xmlns:p14="http://schemas.microsoft.com/office/powerpoint/2010/main" val="15179837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139700"/>
            <a:ext cx="8077200" cy="781752"/>
          </a:xfrm>
        </p:spPr>
        <p:txBody>
          <a:bodyPr/>
          <a:lstStyle/>
          <a:p>
            <a:r>
              <a:rPr lang="en-US" dirty="0" smtClean="0"/>
              <a:t>Used a web site to make a quantitative assessment to determine the ideal car!</a:t>
            </a:r>
            <a:endParaRPr lang="en-US" dirty="0"/>
          </a:p>
        </p:txBody>
      </p:sp>
      <p:sp>
        <p:nvSpPr>
          <p:cNvPr id="3" name="Content Placeholder 2"/>
          <p:cNvSpPr>
            <a:spLocks noGrp="1"/>
          </p:cNvSpPr>
          <p:nvPr>
            <p:ph idx="1"/>
          </p:nvPr>
        </p:nvSpPr>
        <p:spPr/>
        <p:txBody>
          <a:bodyPr/>
          <a:lstStyle/>
          <a:p>
            <a:r>
              <a:rPr lang="en-US" dirty="0" smtClean="0"/>
              <a:t>Preferred Safety Rating …. 1 to 5</a:t>
            </a:r>
          </a:p>
          <a:p>
            <a:r>
              <a:rPr lang="en-US" dirty="0" smtClean="0"/>
              <a:t>Preferred Braking Distance (from 50km/h)</a:t>
            </a:r>
            <a:br>
              <a:rPr lang="en-US" dirty="0" smtClean="0"/>
            </a:br>
            <a:r>
              <a:rPr lang="en-US" dirty="0" smtClean="0"/>
              <a:t>&lt; 30m, 30m - 60m, &gt;60m</a:t>
            </a:r>
          </a:p>
          <a:p>
            <a:r>
              <a:rPr lang="en-US" dirty="0" smtClean="0"/>
              <a:t>Ideal turning radius …. &lt; 3,5m, 3,5m – 4,0m, 4,0m – 4,5m, &gt; 4,5m</a:t>
            </a:r>
          </a:p>
          <a:p>
            <a:r>
              <a:rPr lang="en-US" dirty="0" smtClean="0"/>
              <a:t>Price Range</a:t>
            </a:r>
          </a:p>
          <a:p>
            <a:pPr lvl="1"/>
            <a:r>
              <a:rPr lang="en-US" dirty="0" smtClean="0"/>
              <a:t>$10,000 - $14,999</a:t>
            </a:r>
          </a:p>
          <a:p>
            <a:pPr lvl="1"/>
            <a:r>
              <a:rPr lang="en-US" dirty="0" smtClean="0"/>
              <a:t>$15,000 - $19,999</a:t>
            </a:r>
          </a:p>
          <a:p>
            <a:pPr lvl="1"/>
            <a:r>
              <a:rPr lang="en-US" dirty="0" smtClean="0"/>
              <a:t>$20-000 - $29,999</a:t>
            </a:r>
          </a:p>
          <a:p>
            <a:pPr lvl="1"/>
            <a:r>
              <a:rPr lang="en-US" dirty="0" smtClean="0"/>
              <a:t>$30,000 - $39,999</a:t>
            </a:r>
          </a:p>
          <a:p>
            <a:pPr lvl="1"/>
            <a:r>
              <a:rPr lang="en-US" dirty="0" smtClean="0"/>
              <a:t>$40,000 - $49,999</a:t>
            </a:r>
          </a:p>
          <a:p>
            <a:pPr lvl="1"/>
            <a:r>
              <a:rPr lang="en-US" dirty="0" smtClean="0"/>
              <a:t>&gt; $50,000</a:t>
            </a:r>
          </a:p>
          <a:p>
            <a:r>
              <a:rPr lang="en-US" dirty="0" smtClean="0"/>
              <a:t>And so on…</a:t>
            </a:r>
            <a:endParaRPr lang="en-US" dirty="0"/>
          </a:p>
        </p:txBody>
      </p:sp>
    </p:spTree>
    <p:extLst>
      <p:ext uri="{BB962C8B-B14F-4D97-AF65-F5344CB8AC3E}">
        <p14:creationId xmlns:p14="http://schemas.microsoft.com/office/powerpoint/2010/main" val="239844648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Questions</a:t>
            </a:r>
            <a:endParaRPr lang="en-US" dirty="0"/>
          </a:p>
        </p:txBody>
      </p:sp>
      <p:sp>
        <p:nvSpPr>
          <p:cNvPr id="3" name="Content Placeholder 2"/>
          <p:cNvSpPr>
            <a:spLocks noGrp="1"/>
          </p:cNvSpPr>
          <p:nvPr>
            <p:ph idx="1"/>
          </p:nvPr>
        </p:nvSpPr>
        <p:spPr/>
        <p:txBody>
          <a:bodyPr/>
          <a:lstStyle/>
          <a:p>
            <a:r>
              <a:rPr lang="en-US" dirty="0"/>
              <a:t>Asking for quantitative assessment is asking a "hard </a:t>
            </a:r>
            <a:r>
              <a:rPr lang="en-US" dirty="0" smtClean="0"/>
              <a:t>question</a:t>
            </a:r>
            <a:r>
              <a:rPr lang="en-US" dirty="0"/>
              <a:t>." It seeks precision and precision and </a:t>
            </a:r>
            <a:r>
              <a:rPr lang="en-US" dirty="0" smtClean="0"/>
              <a:t>confidence </a:t>
            </a:r>
            <a:r>
              <a:rPr lang="en-US" dirty="0"/>
              <a:t>in the answer is hard (or impossible) to </a:t>
            </a:r>
            <a:r>
              <a:rPr lang="en-US" dirty="0" smtClean="0"/>
              <a:t>achieve</a:t>
            </a:r>
            <a:r>
              <a:rPr lang="en-US" dirty="0"/>
              <a:t>.</a:t>
            </a:r>
          </a:p>
          <a:p>
            <a:endParaRPr lang="en-US" dirty="0"/>
          </a:p>
          <a:p>
            <a:r>
              <a:rPr lang="en-US" dirty="0"/>
              <a:t>When you ask someone a hard question but a question </a:t>
            </a:r>
            <a:r>
              <a:rPr lang="en-US" dirty="0" smtClean="0"/>
              <a:t>they </a:t>
            </a:r>
            <a:r>
              <a:rPr lang="en-US" dirty="0"/>
              <a:t>should be able to answer from a professional </a:t>
            </a:r>
            <a:r>
              <a:rPr lang="en-US" dirty="0" smtClean="0"/>
              <a:t>perspective</a:t>
            </a:r>
            <a:r>
              <a:rPr lang="en-US" dirty="0"/>
              <a:t>, you may get a dysfunctional response, a </a:t>
            </a:r>
            <a:r>
              <a:rPr lang="en-US" dirty="0" smtClean="0"/>
              <a:t>delayed </a:t>
            </a:r>
            <a:r>
              <a:rPr lang="en-US" dirty="0"/>
              <a:t>response or no response at all. Why?</a:t>
            </a:r>
          </a:p>
          <a:p>
            <a:endParaRPr lang="en-US" dirty="0"/>
          </a:p>
        </p:txBody>
      </p:sp>
    </p:spTree>
    <p:extLst>
      <p:ext uri="{BB962C8B-B14F-4D97-AF65-F5344CB8AC3E}">
        <p14:creationId xmlns:p14="http://schemas.microsoft.com/office/powerpoint/2010/main" val="295613919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a dysfunctional response?</a:t>
            </a:r>
            <a:endParaRPr lang="en-US" dirty="0"/>
          </a:p>
        </p:txBody>
      </p:sp>
      <p:sp>
        <p:nvSpPr>
          <p:cNvPr id="3" name="Content Placeholder 2"/>
          <p:cNvSpPr>
            <a:spLocks noGrp="1"/>
          </p:cNvSpPr>
          <p:nvPr>
            <p:ph idx="1"/>
          </p:nvPr>
        </p:nvSpPr>
        <p:spPr/>
        <p:txBody>
          <a:bodyPr/>
          <a:lstStyle/>
          <a:p>
            <a:r>
              <a:rPr lang="en-US" dirty="0"/>
              <a:t>When quantitative numbers with a spread </a:t>
            </a:r>
            <a:r>
              <a:rPr lang="en-US" dirty="0" smtClean="0"/>
              <a:t>of uncertainty </a:t>
            </a:r>
            <a:r>
              <a:rPr lang="en-US" dirty="0"/>
              <a:t>are available, opinions as to the actual </a:t>
            </a:r>
            <a:r>
              <a:rPr lang="en-US" dirty="0" smtClean="0"/>
              <a:t>outcome </a:t>
            </a:r>
            <a:r>
              <a:rPr lang="en-US" dirty="0"/>
              <a:t>are likely to be as varied as the number of </a:t>
            </a:r>
            <a:r>
              <a:rPr lang="en-US" dirty="0" smtClean="0"/>
              <a:t>people </a:t>
            </a:r>
            <a:r>
              <a:rPr lang="en-US" dirty="0"/>
              <a:t>asked.</a:t>
            </a:r>
          </a:p>
          <a:p>
            <a:endParaRPr lang="en-US" dirty="0"/>
          </a:p>
          <a:p>
            <a:r>
              <a:rPr lang="en-US" dirty="0"/>
              <a:t>Forming a consensus is hard or may be </a:t>
            </a:r>
            <a:r>
              <a:rPr lang="en-US" dirty="0" smtClean="0"/>
              <a:t>impossible!</a:t>
            </a:r>
          </a:p>
          <a:p>
            <a:endParaRPr lang="en-US" dirty="0"/>
          </a:p>
          <a:p>
            <a:r>
              <a:rPr lang="en-US" dirty="0" smtClean="0"/>
              <a:t>Lack </a:t>
            </a:r>
            <a:r>
              <a:rPr lang="en-US" dirty="0"/>
              <a:t>of confidence and uncertainty in quantitative </a:t>
            </a:r>
            <a:r>
              <a:rPr lang="en-US" dirty="0" smtClean="0"/>
              <a:t>estimates </a:t>
            </a:r>
            <a:r>
              <a:rPr lang="en-US" dirty="0"/>
              <a:t>leads to dysfunctional behavior, causes </a:t>
            </a:r>
            <a:r>
              <a:rPr lang="en-US" dirty="0" smtClean="0"/>
              <a:t>delay </a:t>
            </a:r>
            <a:r>
              <a:rPr lang="en-US" dirty="0"/>
              <a:t>due to personal political risk, </a:t>
            </a:r>
            <a:r>
              <a:rPr lang="en-US" dirty="0" smtClean="0"/>
              <a:t>professional embarrassment</a:t>
            </a:r>
            <a:r>
              <a:rPr lang="en-US" dirty="0"/>
              <a:t>, and failure to form consensus.</a:t>
            </a:r>
          </a:p>
        </p:txBody>
      </p:sp>
    </p:spTree>
    <p:extLst>
      <p:ext uri="{BB962C8B-B14F-4D97-AF65-F5344CB8AC3E}">
        <p14:creationId xmlns:p14="http://schemas.microsoft.com/office/powerpoint/2010/main" val="156028604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C6204"/>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72955" y="3168366"/>
            <a:ext cx="7804245" cy="523220"/>
          </a:xfrm>
        </p:spPr>
        <p:txBody>
          <a:bodyPr/>
          <a:lstStyle/>
          <a:p>
            <a:pPr algn="ctr"/>
            <a:r>
              <a:rPr lang="en-US" sz="3500" dirty="0" smtClean="0"/>
              <a:t>Let’s consider a qualitative alternative</a:t>
            </a:r>
            <a:endParaRPr lang="en-US" sz="3500" dirty="0"/>
          </a:p>
        </p:txBody>
      </p:sp>
    </p:spTree>
    <p:extLst>
      <p:ext uri="{BB962C8B-B14F-4D97-AF65-F5344CB8AC3E}">
        <p14:creationId xmlns:p14="http://schemas.microsoft.com/office/powerpoint/2010/main" val="205502271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59960"/>
            <a:ext cx="8229600" cy="1421928"/>
          </a:xfrm>
        </p:spPr>
        <p:txBody>
          <a:bodyPr/>
          <a:lstStyle/>
          <a:p>
            <a:pPr eaLnBrk="1" hangingPunct="1"/>
            <a:r>
              <a:rPr lang="en-US" sz="3600" dirty="0" smtClean="0">
                <a:solidFill>
                  <a:srgbClr val="002060"/>
                </a:solidFill>
              </a:rPr>
              <a:t>Cost of delay function sketches provide a qualitative taxonomy to delineate classes of risk</a:t>
            </a:r>
          </a:p>
        </p:txBody>
      </p:sp>
      <p:graphicFrame>
        <p:nvGraphicFramePr>
          <p:cNvPr id="4099" name="Group 3"/>
          <p:cNvGraphicFramePr>
            <a:graphicFrameLocks noGrp="1"/>
          </p:cNvGraphicFramePr>
          <p:nvPr>
            <p:ph idx="1"/>
            <p:extLst>
              <p:ext uri="{D42A27DB-BD31-4B8C-83A1-F6EECF244321}">
                <p14:modId xmlns:p14="http://schemas.microsoft.com/office/powerpoint/2010/main" val="1852746028"/>
              </p:ext>
            </p:extLst>
          </p:nvPr>
        </p:nvGraphicFramePr>
        <p:xfrm>
          <a:off x="342276" y="1600197"/>
          <a:ext cx="7620000" cy="4643438"/>
        </p:xfrm>
        <a:graphic>
          <a:graphicData uri="http://schemas.openxmlformats.org/drawingml/2006/table">
            <a:tbl>
              <a:tblPr/>
              <a:tblGrid>
                <a:gridCol w="1004888"/>
                <a:gridCol w="963612"/>
                <a:gridCol w="5651500"/>
              </a:tblGrid>
              <a:tr h="1219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2060"/>
                          </a:solidFill>
                          <a:effectLst/>
                          <a:latin typeface="Arial" charset="0"/>
                        </a:rPr>
                        <a:t>Expedite</a:t>
                      </a:r>
                      <a:r>
                        <a:rPr kumimoji="0" lang="en-US" sz="2000" b="0" i="0" u="none" strike="noStrike" cap="none" normalizeH="0" baseline="0" dirty="0" smtClean="0">
                          <a:ln>
                            <a:noFill/>
                          </a:ln>
                          <a:solidFill>
                            <a:srgbClr val="002060"/>
                          </a:solidFill>
                          <a:effectLst/>
                          <a:latin typeface="Arial" charset="0"/>
                        </a:rPr>
                        <a:t> – white; critical and immediate cost of delay; can exceed other kanban limit (bumps other work); 1st priority - limit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143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2060"/>
                          </a:solidFill>
                          <a:effectLst/>
                          <a:latin typeface="Arial" charset="0"/>
                        </a:rPr>
                        <a:t>Fixed date</a:t>
                      </a:r>
                      <a:r>
                        <a:rPr kumimoji="0" lang="en-US" sz="2000" b="0" i="0" u="none" strike="noStrike" cap="none" normalizeH="0" baseline="0" dirty="0" smtClean="0">
                          <a:ln>
                            <a:noFill/>
                          </a:ln>
                          <a:solidFill>
                            <a:srgbClr val="002060"/>
                          </a:solidFill>
                          <a:effectLst/>
                          <a:latin typeface="Arial" charset="0"/>
                        </a:rPr>
                        <a:t> – orange; cost of delay goes up significantly after deadline; Start early enough &amp; dynamically prioritize to insure on-time delivery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143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2060"/>
                          </a:solidFill>
                          <a:effectLst/>
                          <a:latin typeface="Arial" charset="0"/>
                        </a:rPr>
                        <a:t>Standard - </a:t>
                      </a:r>
                      <a:r>
                        <a:rPr kumimoji="0" lang="en-US" sz="2000" b="0" i="0" u="none" strike="noStrike" cap="none" normalizeH="0" baseline="0" dirty="0" smtClean="0">
                          <a:ln>
                            <a:noFill/>
                          </a:ln>
                          <a:solidFill>
                            <a:srgbClr val="002060"/>
                          </a:solidFill>
                          <a:effectLst/>
                          <a:latin typeface="Arial" charset="0"/>
                        </a:rPr>
                        <a:t>yellow; cost of delay is shallow but accelerates before leveling out; provide a reasonable lead-time expectation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138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2060"/>
                          </a:solidFill>
                          <a:effectLst/>
                          <a:latin typeface="Arial" charset="0"/>
                        </a:rPr>
                        <a:t>Intangible</a:t>
                      </a:r>
                      <a:r>
                        <a:rPr kumimoji="0" lang="en-US" sz="2000" b="0" i="0" u="none" strike="noStrike" cap="none" normalizeH="0" baseline="0" dirty="0" smtClean="0">
                          <a:ln>
                            <a:noFill/>
                          </a:ln>
                          <a:solidFill>
                            <a:srgbClr val="002060"/>
                          </a:solidFill>
                          <a:effectLst/>
                          <a:latin typeface="Arial" charset="0"/>
                        </a:rPr>
                        <a:t> – blue; cost of delay is not incurred until significantly later; important but lowest priority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73" name="Rectangle 25"/>
          <p:cNvSpPr>
            <a:spLocks noChangeArrowheads="1"/>
          </p:cNvSpPr>
          <p:nvPr/>
        </p:nvSpPr>
        <p:spPr bwMode="auto">
          <a:xfrm>
            <a:off x="494676" y="1866897"/>
            <a:ext cx="685800" cy="685800"/>
          </a:xfrm>
          <a:prstGeom prst="rect">
            <a:avLst/>
          </a:prstGeom>
          <a:solidFill>
            <a:schemeClr val="tx1"/>
          </a:solidFill>
          <a:ln w="9525">
            <a:solidFill>
              <a:schemeClr val="bg1"/>
            </a:solidFill>
            <a:miter lim="800000"/>
            <a:headEnd/>
            <a:tailEnd/>
          </a:ln>
        </p:spPr>
        <p:txBody>
          <a:bodyPr wrap="none" anchor="ctr"/>
          <a:lstStyle/>
          <a:p>
            <a:endParaRPr lang="en-US">
              <a:solidFill>
                <a:srgbClr val="002060"/>
              </a:solidFill>
            </a:endParaRPr>
          </a:p>
        </p:txBody>
      </p:sp>
      <p:sp>
        <p:nvSpPr>
          <p:cNvPr id="2074" name="Rectangle 26"/>
          <p:cNvSpPr>
            <a:spLocks noChangeArrowheads="1"/>
          </p:cNvSpPr>
          <p:nvPr/>
        </p:nvSpPr>
        <p:spPr bwMode="auto">
          <a:xfrm>
            <a:off x="494676" y="3047997"/>
            <a:ext cx="685800" cy="609600"/>
          </a:xfrm>
          <a:prstGeom prst="rect">
            <a:avLst/>
          </a:prstGeom>
          <a:solidFill>
            <a:srgbClr val="FC6204"/>
          </a:solidFill>
          <a:ln w="9525">
            <a:solidFill>
              <a:schemeClr val="bg1"/>
            </a:solidFill>
            <a:miter lim="800000"/>
            <a:headEnd/>
            <a:tailEnd/>
          </a:ln>
        </p:spPr>
        <p:txBody>
          <a:bodyPr wrap="none" anchor="ctr"/>
          <a:lstStyle/>
          <a:p>
            <a:endParaRPr lang="en-US">
              <a:solidFill>
                <a:srgbClr val="002060"/>
              </a:solidFill>
            </a:endParaRPr>
          </a:p>
        </p:txBody>
      </p:sp>
      <p:sp>
        <p:nvSpPr>
          <p:cNvPr id="2075" name="Rectangle 27"/>
          <p:cNvSpPr>
            <a:spLocks noChangeArrowheads="1"/>
          </p:cNvSpPr>
          <p:nvPr/>
        </p:nvSpPr>
        <p:spPr bwMode="auto">
          <a:xfrm>
            <a:off x="494676" y="4190997"/>
            <a:ext cx="685800" cy="609600"/>
          </a:xfrm>
          <a:prstGeom prst="rect">
            <a:avLst/>
          </a:prstGeom>
          <a:solidFill>
            <a:srgbClr val="F9ED07"/>
          </a:solidFill>
          <a:ln w="9525">
            <a:solidFill>
              <a:schemeClr val="bg1"/>
            </a:solidFill>
            <a:miter lim="800000"/>
            <a:headEnd/>
            <a:tailEnd/>
          </a:ln>
        </p:spPr>
        <p:txBody>
          <a:bodyPr wrap="none" anchor="ctr"/>
          <a:lstStyle/>
          <a:p>
            <a:endParaRPr lang="en-US">
              <a:solidFill>
                <a:srgbClr val="002060"/>
              </a:solidFill>
            </a:endParaRPr>
          </a:p>
        </p:txBody>
      </p:sp>
      <p:sp>
        <p:nvSpPr>
          <p:cNvPr id="2076" name="Rectangle 28"/>
          <p:cNvSpPr>
            <a:spLocks noChangeArrowheads="1"/>
          </p:cNvSpPr>
          <p:nvPr/>
        </p:nvSpPr>
        <p:spPr bwMode="auto">
          <a:xfrm>
            <a:off x="494676" y="5257797"/>
            <a:ext cx="685800" cy="685800"/>
          </a:xfrm>
          <a:prstGeom prst="rect">
            <a:avLst/>
          </a:prstGeom>
          <a:solidFill>
            <a:schemeClr val="accent1"/>
          </a:solidFill>
          <a:ln w="9525">
            <a:solidFill>
              <a:schemeClr val="bg1"/>
            </a:solidFill>
            <a:miter lim="800000"/>
            <a:headEnd/>
            <a:tailEnd/>
          </a:ln>
        </p:spPr>
        <p:txBody>
          <a:bodyPr wrap="none" anchor="ctr"/>
          <a:lstStyle/>
          <a:p>
            <a:endParaRPr lang="en-US">
              <a:solidFill>
                <a:srgbClr val="002060"/>
              </a:solidFill>
            </a:endParaRPr>
          </a:p>
        </p:txBody>
      </p:sp>
      <p:sp>
        <p:nvSpPr>
          <p:cNvPr id="23" name="Line 29"/>
          <p:cNvSpPr>
            <a:spLocks noChangeShapeType="1"/>
          </p:cNvSpPr>
          <p:nvPr/>
        </p:nvSpPr>
        <p:spPr bwMode="auto">
          <a:xfrm>
            <a:off x="1548776" y="1828797"/>
            <a:ext cx="0" cy="762000"/>
          </a:xfrm>
          <a:prstGeom prst="line">
            <a:avLst/>
          </a:prstGeom>
          <a:noFill/>
          <a:ln w="9525">
            <a:solidFill>
              <a:schemeClr val="bg1"/>
            </a:solidFill>
            <a:round/>
            <a:headEnd/>
            <a:tailEnd/>
          </a:ln>
        </p:spPr>
        <p:txBody>
          <a:bodyPr/>
          <a:lstStyle/>
          <a:p>
            <a:endParaRPr lang="en-US">
              <a:solidFill>
                <a:srgbClr val="002060"/>
              </a:solidFill>
            </a:endParaRPr>
          </a:p>
        </p:txBody>
      </p:sp>
      <p:sp>
        <p:nvSpPr>
          <p:cNvPr id="24" name="Line 30"/>
          <p:cNvSpPr>
            <a:spLocks noChangeShapeType="1"/>
          </p:cNvSpPr>
          <p:nvPr/>
        </p:nvSpPr>
        <p:spPr bwMode="auto">
          <a:xfrm>
            <a:off x="1548776" y="2590797"/>
            <a:ext cx="685800" cy="0"/>
          </a:xfrm>
          <a:prstGeom prst="line">
            <a:avLst/>
          </a:prstGeom>
          <a:noFill/>
          <a:ln w="9525">
            <a:solidFill>
              <a:schemeClr val="bg1"/>
            </a:solidFill>
            <a:round/>
            <a:headEnd/>
            <a:tailEnd/>
          </a:ln>
        </p:spPr>
        <p:txBody>
          <a:bodyPr/>
          <a:lstStyle/>
          <a:p>
            <a:endParaRPr lang="en-US">
              <a:solidFill>
                <a:srgbClr val="002060"/>
              </a:solidFill>
            </a:endParaRPr>
          </a:p>
        </p:txBody>
      </p:sp>
      <p:sp>
        <p:nvSpPr>
          <p:cNvPr id="25" name="Line 31"/>
          <p:cNvSpPr>
            <a:spLocks noChangeShapeType="1"/>
          </p:cNvSpPr>
          <p:nvPr/>
        </p:nvSpPr>
        <p:spPr bwMode="auto">
          <a:xfrm>
            <a:off x="1548776" y="3809997"/>
            <a:ext cx="685800" cy="0"/>
          </a:xfrm>
          <a:prstGeom prst="line">
            <a:avLst/>
          </a:prstGeom>
          <a:noFill/>
          <a:ln w="9525">
            <a:solidFill>
              <a:schemeClr val="bg1"/>
            </a:solidFill>
            <a:round/>
            <a:headEnd/>
            <a:tailEnd/>
          </a:ln>
        </p:spPr>
        <p:txBody>
          <a:bodyPr/>
          <a:lstStyle/>
          <a:p>
            <a:endParaRPr lang="en-US">
              <a:solidFill>
                <a:srgbClr val="002060"/>
              </a:solidFill>
            </a:endParaRPr>
          </a:p>
        </p:txBody>
      </p:sp>
      <p:sp>
        <p:nvSpPr>
          <p:cNvPr id="26" name="Line 32"/>
          <p:cNvSpPr>
            <a:spLocks noChangeShapeType="1"/>
          </p:cNvSpPr>
          <p:nvPr/>
        </p:nvSpPr>
        <p:spPr bwMode="auto">
          <a:xfrm>
            <a:off x="1548776" y="3047997"/>
            <a:ext cx="0" cy="762000"/>
          </a:xfrm>
          <a:prstGeom prst="line">
            <a:avLst/>
          </a:prstGeom>
          <a:noFill/>
          <a:ln w="9525">
            <a:solidFill>
              <a:schemeClr val="bg1"/>
            </a:solidFill>
            <a:round/>
            <a:headEnd/>
            <a:tailEnd/>
          </a:ln>
        </p:spPr>
        <p:txBody>
          <a:bodyPr/>
          <a:lstStyle/>
          <a:p>
            <a:endParaRPr lang="en-US">
              <a:solidFill>
                <a:srgbClr val="002060"/>
              </a:solidFill>
            </a:endParaRPr>
          </a:p>
        </p:txBody>
      </p:sp>
      <p:sp>
        <p:nvSpPr>
          <p:cNvPr id="27" name="Line 33"/>
          <p:cNvSpPr>
            <a:spLocks noChangeShapeType="1"/>
          </p:cNvSpPr>
          <p:nvPr/>
        </p:nvSpPr>
        <p:spPr bwMode="auto">
          <a:xfrm>
            <a:off x="1548776" y="4876797"/>
            <a:ext cx="685800" cy="0"/>
          </a:xfrm>
          <a:prstGeom prst="line">
            <a:avLst/>
          </a:prstGeom>
          <a:noFill/>
          <a:ln w="9525">
            <a:solidFill>
              <a:schemeClr val="bg1"/>
            </a:solidFill>
            <a:round/>
            <a:headEnd/>
            <a:tailEnd/>
          </a:ln>
        </p:spPr>
        <p:txBody>
          <a:bodyPr/>
          <a:lstStyle/>
          <a:p>
            <a:endParaRPr lang="en-US">
              <a:solidFill>
                <a:srgbClr val="002060"/>
              </a:solidFill>
            </a:endParaRPr>
          </a:p>
        </p:txBody>
      </p:sp>
      <p:sp>
        <p:nvSpPr>
          <p:cNvPr id="28" name="Line 34"/>
          <p:cNvSpPr>
            <a:spLocks noChangeShapeType="1"/>
          </p:cNvSpPr>
          <p:nvPr/>
        </p:nvSpPr>
        <p:spPr bwMode="auto">
          <a:xfrm>
            <a:off x="1548776" y="6019797"/>
            <a:ext cx="685800" cy="0"/>
          </a:xfrm>
          <a:prstGeom prst="line">
            <a:avLst/>
          </a:prstGeom>
          <a:noFill/>
          <a:ln w="9525">
            <a:solidFill>
              <a:schemeClr val="bg1"/>
            </a:solidFill>
            <a:round/>
            <a:headEnd/>
            <a:tailEnd/>
          </a:ln>
        </p:spPr>
        <p:txBody>
          <a:bodyPr/>
          <a:lstStyle/>
          <a:p>
            <a:endParaRPr lang="en-US">
              <a:solidFill>
                <a:srgbClr val="002060"/>
              </a:solidFill>
            </a:endParaRPr>
          </a:p>
        </p:txBody>
      </p:sp>
      <p:sp>
        <p:nvSpPr>
          <p:cNvPr id="29" name="Line 35"/>
          <p:cNvSpPr>
            <a:spLocks noChangeShapeType="1"/>
          </p:cNvSpPr>
          <p:nvPr/>
        </p:nvSpPr>
        <p:spPr bwMode="auto">
          <a:xfrm>
            <a:off x="1548776" y="4114797"/>
            <a:ext cx="0" cy="762000"/>
          </a:xfrm>
          <a:prstGeom prst="line">
            <a:avLst/>
          </a:prstGeom>
          <a:noFill/>
          <a:ln w="9525">
            <a:solidFill>
              <a:schemeClr val="bg1"/>
            </a:solidFill>
            <a:round/>
            <a:headEnd/>
            <a:tailEnd/>
          </a:ln>
        </p:spPr>
        <p:txBody>
          <a:bodyPr/>
          <a:lstStyle/>
          <a:p>
            <a:endParaRPr lang="en-US">
              <a:solidFill>
                <a:srgbClr val="002060"/>
              </a:solidFill>
            </a:endParaRPr>
          </a:p>
        </p:txBody>
      </p:sp>
      <p:sp>
        <p:nvSpPr>
          <p:cNvPr id="30" name="Line 36"/>
          <p:cNvSpPr>
            <a:spLocks noChangeShapeType="1"/>
          </p:cNvSpPr>
          <p:nvPr/>
        </p:nvSpPr>
        <p:spPr bwMode="auto">
          <a:xfrm>
            <a:off x="1548776" y="5257797"/>
            <a:ext cx="0" cy="762000"/>
          </a:xfrm>
          <a:prstGeom prst="line">
            <a:avLst/>
          </a:prstGeom>
          <a:noFill/>
          <a:ln w="9525">
            <a:solidFill>
              <a:schemeClr val="bg1"/>
            </a:solidFill>
            <a:round/>
            <a:headEnd/>
            <a:tailEnd/>
          </a:ln>
        </p:spPr>
        <p:txBody>
          <a:bodyPr/>
          <a:lstStyle/>
          <a:p>
            <a:endParaRPr lang="en-US">
              <a:solidFill>
                <a:srgbClr val="002060"/>
              </a:solidFill>
            </a:endParaRPr>
          </a:p>
        </p:txBody>
      </p:sp>
      <p:sp>
        <p:nvSpPr>
          <p:cNvPr id="31" name="Line 38"/>
          <p:cNvSpPr>
            <a:spLocks noChangeShapeType="1"/>
          </p:cNvSpPr>
          <p:nvPr/>
        </p:nvSpPr>
        <p:spPr bwMode="auto">
          <a:xfrm>
            <a:off x="1548776" y="3733797"/>
            <a:ext cx="457200" cy="0"/>
          </a:xfrm>
          <a:prstGeom prst="line">
            <a:avLst/>
          </a:prstGeom>
          <a:noFill/>
          <a:ln w="9525">
            <a:solidFill>
              <a:schemeClr val="bg1"/>
            </a:solidFill>
            <a:round/>
            <a:headEnd/>
            <a:tailEnd/>
          </a:ln>
        </p:spPr>
        <p:txBody>
          <a:bodyPr/>
          <a:lstStyle/>
          <a:p>
            <a:endParaRPr lang="en-US">
              <a:solidFill>
                <a:srgbClr val="002060"/>
              </a:solidFill>
            </a:endParaRPr>
          </a:p>
        </p:txBody>
      </p:sp>
      <p:sp>
        <p:nvSpPr>
          <p:cNvPr id="32" name="Line 39"/>
          <p:cNvSpPr>
            <a:spLocks noChangeShapeType="1"/>
          </p:cNvSpPr>
          <p:nvPr/>
        </p:nvSpPr>
        <p:spPr bwMode="auto">
          <a:xfrm flipV="1">
            <a:off x="2005976" y="3276597"/>
            <a:ext cx="0" cy="457200"/>
          </a:xfrm>
          <a:prstGeom prst="line">
            <a:avLst/>
          </a:prstGeom>
          <a:noFill/>
          <a:ln w="9525">
            <a:solidFill>
              <a:schemeClr val="bg1"/>
            </a:solidFill>
            <a:round/>
            <a:headEnd/>
            <a:tailEnd/>
          </a:ln>
        </p:spPr>
        <p:txBody>
          <a:bodyPr/>
          <a:lstStyle/>
          <a:p>
            <a:endParaRPr lang="en-US">
              <a:solidFill>
                <a:srgbClr val="002060"/>
              </a:solidFill>
            </a:endParaRPr>
          </a:p>
        </p:txBody>
      </p:sp>
      <p:sp>
        <p:nvSpPr>
          <p:cNvPr id="33" name="Line 40"/>
          <p:cNvSpPr>
            <a:spLocks noChangeShapeType="1"/>
          </p:cNvSpPr>
          <p:nvPr/>
        </p:nvSpPr>
        <p:spPr bwMode="auto">
          <a:xfrm>
            <a:off x="2005976" y="3276597"/>
            <a:ext cx="228600" cy="0"/>
          </a:xfrm>
          <a:prstGeom prst="line">
            <a:avLst/>
          </a:prstGeom>
          <a:noFill/>
          <a:ln w="9525">
            <a:solidFill>
              <a:schemeClr val="bg1"/>
            </a:solidFill>
            <a:round/>
            <a:headEnd/>
            <a:tailEnd/>
          </a:ln>
        </p:spPr>
        <p:txBody>
          <a:bodyPr/>
          <a:lstStyle/>
          <a:p>
            <a:endParaRPr lang="en-US">
              <a:solidFill>
                <a:srgbClr val="002060"/>
              </a:solidFill>
            </a:endParaRPr>
          </a:p>
        </p:txBody>
      </p:sp>
      <p:sp>
        <p:nvSpPr>
          <p:cNvPr id="34" name="Line 41"/>
          <p:cNvSpPr>
            <a:spLocks noChangeShapeType="1"/>
          </p:cNvSpPr>
          <p:nvPr/>
        </p:nvSpPr>
        <p:spPr bwMode="auto">
          <a:xfrm>
            <a:off x="1624976" y="2057397"/>
            <a:ext cx="533400" cy="0"/>
          </a:xfrm>
          <a:prstGeom prst="line">
            <a:avLst/>
          </a:prstGeom>
          <a:noFill/>
          <a:ln w="9525">
            <a:solidFill>
              <a:schemeClr val="bg1"/>
            </a:solidFill>
            <a:round/>
            <a:headEnd/>
            <a:tailEnd/>
          </a:ln>
        </p:spPr>
        <p:txBody>
          <a:bodyPr/>
          <a:lstStyle/>
          <a:p>
            <a:endParaRPr lang="en-US">
              <a:solidFill>
                <a:srgbClr val="002060"/>
              </a:solidFill>
            </a:endParaRPr>
          </a:p>
        </p:txBody>
      </p:sp>
      <p:sp>
        <p:nvSpPr>
          <p:cNvPr id="35" name="Line 42"/>
          <p:cNvSpPr>
            <a:spLocks noChangeShapeType="1"/>
          </p:cNvSpPr>
          <p:nvPr/>
        </p:nvSpPr>
        <p:spPr bwMode="auto">
          <a:xfrm>
            <a:off x="1624976" y="2057397"/>
            <a:ext cx="0" cy="533400"/>
          </a:xfrm>
          <a:prstGeom prst="line">
            <a:avLst/>
          </a:prstGeom>
          <a:noFill/>
          <a:ln w="9525">
            <a:solidFill>
              <a:schemeClr val="bg1"/>
            </a:solidFill>
            <a:round/>
            <a:headEnd/>
            <a:tailEnd/>
          </a:ln>
        </p:spPr>
        <p:txBody>
          <a:bodyPr/>
          <a:lstStyle/>
          <a:p>
            <a:endParaRPr lang="en-US">
              <a:solidFill>
                <a:srgbClr val="002060"/>
              </a:solidFill>
            </a:endParaRPr>
          </a:p>
        </p:txBody>
      </p:sp>
      <p:sp>
        <p:nvSpPr>
          <p:cNvPr id="36" name="Freeform 35"/>
          <p:cNvSpPr/>
          <p:nvPr/>
        </p:nvSpPr>
        <p:spPr bwMode="auto">
          <a:xfrm>
            <a:off x="1551106" y="4476148"/>
            <a:ext cx="682388" cy="387004"/>
          </a:xfrm>
          <a:custGeom>
            <a:avLst/>
            <a:gdLst>
              <a:gd name="connsiteX0" fmla="*/ 0 w 682388"/>
              <a:gd name="connsiteY0" fmla="*/ 382455 h 387004"/>
              <a:gd name="connsiteX1" fmla="*/ 191069 w 682388"/>
              <a:gd name="connsiteY1" fmla="*/ 341512 h 387004"/>
              <a:gd name="connsiteX2" fmla="*/ 477672 w 682388"/>
              <a:gd name="connsiteY2" fmla="*/ 54909 h 387004"/>
              <a:gd name="connsiteX3" fmla="*/ 682388 w 682388"/>
              <a:gd name="connsiteY3" fmla="*/ 318 h 387004"/>
            </a:gdLst>
            <a:ahLst/>
            <a:cxnLst>
              <a:cxn ang="0">
                <a:pos x="connsiteX0" y="connsiteY0"/>
              </a:cxn>
              <a:cxn ang="0">
                <a:pos x="connsiteX1" y="connsiteY1"/>
              </a:cxn>
              <a:cxn ang="0">
                <a:pos x="connsiteX2" y="connsiteY2"/>
              </a:cxn>
              <a:cxn ang="0">
                <a:pos x="connsiteX3" y="connsiteY3"/>
              </a:cxn>
            </a:cxnLst>
            <a:rect l="l" t="t" r="r" b="b"/>
            <a:pathLst>
              <a:path w="682388" h="387004">
                <a:moveTo>
                  <a:pt x="0" y="382455"/>
                </a:moveTo>
                <a:cubicBezTo>
                  <a:pt x="55728" y="389279"/>
                  <a:pt x="111457" y="396103"/>
                  <a:pt x="191069" y="341512"/>
                </a:cubicBezTo>
                <a:cubicBezTo>
                  <a:pt x="270681" y="286921"/>
                  <a:pt x="395785" y="111775"/>
                  <a:pt x="477672" y="54909"/>
                </a:cubicBezTo>
                <a:cubicBezTo>
                  <a:pt x="559559" y="-1957"/>
                  <a:pt x="620973" y="-820"/>
                  <a:pt x="682388" y="318"/>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7" name="Freeform 36"/>
          <p:cNvSpPr/>
          <p:nvPr/>
        </p:nvSpPr>
        <p:spPr bwMode="auto">
          <a:xfrm>
            <a:off x="1564754" y="5663821"/>
            <a:ext cx="709683" cy="341194"/>
          </a:xfrm>
          <a:custGeom>
            <a:avLst/>
            <a:gdLst>
              <a:gd name="connsiteX0" fmla="*/ 0 w 709683"/>
              <a:gd name="connsiteY0" fmla="*/ 341194 h 341194"/>
              <a:gd name="connsiteX1" fmla="*/ 436728 w 709683"/>
              <a:gd name="connsiteY1" fmla="*/ 327546 h 341194"/>
              <a:gd name="connsiteX2" fmla="*/ 573206 w 709683"/>
              <a:gd name="connsiteY2" fmla="*/ 300251 h 341194"/>
              <a:gd name="connsiteX3" fmla="*/ 668740 w 709683"/>
              <a:gd name="connsiteY3" fmla="*/ 81886 h 341194"/>
              <a:gd name="connsiteX4" fmla="*/ 709683 w 709683"/>
              <a:gd name="connsiteY4" fmla="*/ 0 h 341194"/>
              <a:gd name="connsiteX5" fmla="*/ 709683 w 709683"/>
              <a:gd name="connsiteY5" fmla="*/ 0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683" h="341194">
                <a:moveTo>
                  <a:pt x="0" y="341194"/>
                </a:moveTo>
                <a:cubicBezTo>
                  <a:pt x="170597" y="337782"/>
                  <a:pt x="341194" y="334370"/>
                  <a:pt x="436728" y="327546"/>
                </a:cubicBezTo>
                <a:cubicBezTo>
                  <a:pt x="532262" y="320722"/>
                  <a:pt x="534537" y="341194"/>
                  <a:pt x="573206" y="300251"/>
                </a:cubicBezTo>
                <a:cubicBezTo>
                  <a:pt x="611875" y="259308"/>
                  <a:pt x="645994" y="131928"/>
                  <a:pt x="668740" y="81886"/>
                </a:cubicBezTo>
                <a:cubicBezTo>
                  <a:pt x="691486" y="31844"/>
                  <a:pt x="709683" y="0"/>
                  <a:pt x="709683" y="0"/>
                </a:cubicBezTo>
                <a:lnTo>
                  <a:pt x="709683" y="0"/>
                </a:ln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8" name="TextBox 37"/>
          <p:cNvSpPr txBox="1"/>
          <p:nvPr/>
        </p:nvSpPr>
        <p:spPr>
          <a:xfrm>
            <a:off x="1829559" y="2514597"/>
            <a:ext cx="522900" cy="307777"/>
          </a:xfrm>
          <a:prstGeom prst="rect">
            <a:avLst/>
          </a:prstGeom>
          <a:noFill/>
        </p:spPr>
        <p:txBody>
          <a:bodyPr wrap="none" rtlCol="0">
            <a:spAutoFit/>
          </a:bodyPr>
          <a:lstStyle/>
          <a:p>
            <a:r>
              <a:rPr lang="en-US" sz="1400" dirty="0" smtClean="0">
                <a:solidFill>
                  <a:schemeClr val="bg1"/>
                </a:solidFill>
              </a:rPr>
              <a:t>time</a:t>
            </a:r>
            <a:endParaRPr lang="en-US" sz="1400" dirty="0">
              <a:solidFill>
                <a:schemeClr val="bg1"/>
              </a:solidFill>
            </a:endParaRPr>
          </a:p>
        </p:txBody>
      </p:sp>
      <p:sp>
        <p:nvSpPr>
          <p:cNvPr id="39" name="TextBox 38"/>
          <p:cNvSpPr txBox="1"/>
          <p:nvPr/>
        </p:nvSpPr>
        <p:spPr>
          <a:xfrm rot="16200000">
            <a:off x="1071524" y="1814181"/>
            <a:ext cx="712054" cy="307777"/>
          </a:xfrm>
          <a:prstGeom prst="rect">
            <a:avLst/>
          </a:prstGeom>
          <a:noFill/>
        </p:spPr>
        <p:txBody>
          <a:bodyPr wrap="none" rtlCol="0">
            <a:spAutoFit/>
          </a:bodyPr>
          <a:lstStyle/>
          <a:p>
            <a:r>
              <a:rPr lang="en-US" sz="1400" dirty="0" smtClean="0">
                <a:solidFill>
                  <a:schemeClr val="bg1"/>
                </a:solidFill>
              </a:rPr>
              <a:t>impact</a:t>
            </a:r>
            <a:endParaRPr lang="en-US" sz="1400" dirty="0">
              <a:solidFill>
                <a:schemeClr val="bg1"/>
              </a:solidFill>
            </a:endParaRPr>
          </a:p>
        </p:txBody>
      </p:sp>
      <p:sp>
        <p:nvSpPr>
          <p:cNvPr id="40" name="TextBox 39"/>
          <p:cNvSpPr txBox="1"/>
          <p:nvPr/>
        </p:nvSpPr>
        <p:spPr>
          <a:xfrm>
            <a:off x="1822100" y="3717507"/>
            <a:ext cx="522900" cy="307777"/>
          </a:xfrm>
          <a:prstGeom prst="rect">
            <a:avLst/>
          </a:prstGeom>
          <a:noFill/>
        </p:spPr>
        <p:txBody>
          <a:bodyPr wrap="none" rtlCol="0">
            <a:spAutoFit/>
          </a:bodyPr>
          <a:lstStyle/>
          <a:p>
            <a:r>
              <a:rPr lang="en-US" sz="1400" dirty="0" smtClean="0">
                <a:solidFill>
                  <a:schemeClr val="bg1"/>
                </a:solidFill>
              </a:rPr>
              <a:t>time</a:t>
            </a:r>
            <a:endParaRPr lang="en-US" sz="1400" dirty="0">
              <a:solidFill>
                <a:schemeClr val="bg1"/>
              </a:solidFill>
            </a:endParaRPr>
          </a:p>
        </p:txBody>
      </p:sp>
      <p:sp>
        <p:nvSpPr>
          <p:cNvPr id="41" name="TextBox 40"/>
          <p:cNvSpPr txBox="1"/>
          <p:nvPr/>
        </p:nvSpPr>
        <p:spPr>
          <a:xfrm>
            <a:off x="1819076" y="4817422"/>
            <a:ext cx="522900" cy="307777"/>
          </a:xfrm>
          <a:prstGeom prst="rect">
            <a:avLst/>
          </a:prstGeom>
          <a:noFill/>
        </p:spPr>
        <p:txBody>
          <a:bodyPr wrap="none" rtlCol="0">
            <a:spAutoFit/>
          </a:bodyPr>
          <a:lstStyle/>
          <a:p>
            <a:r>
              <a:rPr lang="en-US" sz="1400" dirty="0" smtClean="0">
                <a:solidFill>
                  <a:schemeClr val="bg1"/>
                </a:solidFill>
              </a:rPr>
              <a:t>time</a:t>
            </a:r>
            <a:endParaRPr lang="en-US" sz="1400" dirty="0">
              <a:solidFill>
                <a:schemeClr val="bg1"/>
              </a:solidFill>
            </a:endParaRPr>
          </a:p>
        </p:txBody>
      </p:sp>
      <p:sp>
        <p:nvSpPr>
          <p:cNvPr id="42" name="TextBox 41"/>
          <p:cNvSpPr txBox="1"/>
          <p:nvPr/>
        </p:nvSpPr>
        <p:spPr>
          <a:xfrm>
            <a:off x="1818828" y="5962446"/>
            <a:ext cx="522900" cy="307777"/>
          </a:xfrm>
          <a:prstGeom prst="rect">
            <a:avLst/>
          </a:prstGeom>
          <a:noFill/>
        </p:spPr>
        <p:txBody>
          <a:bodyPr wrap="none" rtlCol="0">
            <a:spAutoFit/>
          </a:bodyPr>
          <a:lstStyle/>
          <a:p>
            <a:r>
              <a:rPr lang="en-US" sz="1400" dirty="0" smtClean="0">
                <a:solidFill>
                  <a:schemeClr val="bg1"/>
                </a:solidFill>
              </a:rPr>
              <a:t>time</a:t>
            </a:r>
            <a:endParaRPr lang="en-US" sz="1400" dirty="0">
              <a:solidFill>
                <a:schemeClr val="bg1"/>
              </a:solidFill>
            </a:endParaRPr>
          </a:p>
        </p:txBody>
      </p:sp>
      <p:sp>
        <p:nvSpPr>
          <p:cNvPr id="43" name="TextBox 42"/>
          <p:cNvSpPr txBox="1"/>
          <p:nvPr/>
        </p:nvSpPr>
        <p:spPr>
          <a:xfrm rot="16200000">
            <a:off x="1071524" y="3007981"/>
            <a:ext cx="712054" cy="307777"/>
          </a:xfrm>
          <a:prstGeom prst="rect">
            <a:avLst/>
          </a:prstGeom>
          <a:noFill/>
        </p:spPr>
        <p:txBody>
          <a:bodyPr wrap="none" rtlCol="0">
            <a:spAutoFit/>
          </a:bodyPr>
          <a:lstStyle/>
          <a:p>
            <a:r>
              <a:rPr lang="en-US" sz="1400" dirty="0" smtClean="0">
                <a:solidFill>
                  <a:schemeClr val="bg1"/>
                </a:solidFill>
              </a:rPr>
              <a:t>impact</a:t>
            </a:r>
            <a:endParaRPr lang="en-US" sz="1400" dirty="0">
              <a:solidFill>
                <a:schemeClr val="bg1"/>
              </a:solidFill>
            </a:endParaRPr>
          </a:p>
        </p:txBody>
      </p:sp>
      <p:sp>
        <p:nvSpPr>
          <p:cNvPr id="44" name="TextBox 43"/>
          <p:cNvSpPr txBox="1"/>
          <p:nvPr/>
        </p:nvSpPr>
        <p:spPr>
          <a:xfrm rot="16200000">
            <a:off x="1071524" y="4138281"/>
            <a:ext cx="712054" cy="307777"/>
          </a:xfrm>
          <a:prstGeom prst="rect">
            <a:avLst/>
          </a:prstGeom>
          <a:noFill/>
        </p:spPr>
        <p:txBody>
          <a:bodyPr wrap="none" rtlCol="0">
            <a:spAutoFit/>
          </a:bodyPr>
          <a:lstStyle/>
          <a:p>
            <a:r>
              <a:rPr lang="en-US" sz="1400" dirty="0" smtClean="0">
                <a:solidFill>
                  <a:schemeClr val="bg1"/>
                </a:solidFill>
              </a:rPr>
              <a:t>impact</a:t>
            </a:r>
            <a:endParaRPr lang="en-US" sz="1400" dirty="0">
              <a:solidFill>
                <a:schemeClr val="bg1"/>
              </a:solidFill>
            </a:endParaRPr>
          </a:p>
        </p:txBody>
      </p:sp>
      <p:sp>
        <p:nvSpPr>
          <p:cNvPr id="45" name="TextBox 44"/>
          <p:cNvSpPr txBox="1"/>
          <p:nvPr/>
        </p:nvSpPr>
        <p:spPr>
          <a:xfrm rot="16200000">
            <a:off x="1071524" y="5255881"/>
            <a:ext cx="712054" cy="307777"/>
          </a:xfrm>
          <a:prstGeom prst="rect">
            <a:avLst/>
          </a:prstGeom>
          <a:noFill/>
        </p:spPr>
        <p:txBody>
          <a:bodyPr wrap="none" rtlCol="0">
            <a:spAutoFit/>
          </a:bodyPr>
          <a:lstStyle/>
          <a:p>
            <a:r>
              <a:rPr lang="en-US" sz="1400" dirty="0" smtClean="0">
                <a:solidFill>
                  <a:schemeClr val="bg1"/>
                </a:solidFill>
              </a:rPr>
              <a:t>impact</a:t>
            </a:r>
            <a:endParaRPr lang="en-US" sz="1400" dirty="0">
              <a:solidFill>
                <a:schemeClr val="bg1"/>
              </a:solidFill>
            </a:endParaRPr>
          </a:p>
        </p:txBody>
      </p:sp>
      <p:sp>
        <p:nvSpPr>
          <p:cNvPr id="46" name="TextBox 45"/>
          <p:cNvSpPr txBox="1"/>
          <p:nvPr/>
        </p:nvSpPr>
        <p:spPr>
          <a:xfrm>
            <a:off x="468422" y="1344281"/>
            <a:ext cx="712054" cy="307777"/>
          </a:xfrm>
          <a:prstGeom prst="rect">
            <a:avLst/>
          </a:prstGeom>
          <a:noFill/>
        </p:spPr>
        <p:txBody>
          <a:bodyPr wrap="none" rtlCol="0">
            <a:spAutoFit/>
          </a:bodyPr>
          <a:lstStyle/>
          <a:p>
            <a:r>
              <a:rPr lang="en-US" sz="1400" dirty="0" err="1" smtClean="0">
                <a:solidFill>
                  <a:schemeClr val="bg1"/>
                </a:solidFill>
              </a:rPr>
              <a:t>Colour</a:t>
            </a:r>
            <a:endParaRPr lang="en-US" sz="1400" dirty="0">
              <a:solidFill>
                <a:schemeClr val="bg1"/>
              </a:solidFill>
            </a:endParaRPr>
          </a:p>
        </p:txBody>
      </p:sp>
      <p:sp>
        <p:nvSpPr>
          <p:cNvPr id="47" name="TextBox 46"/>
          <p:cNvSpPr txBox="1"/>
          <p:nvPr/>
        </p:nvSpPr>
        <p:spPr>
          <a:xfrm>
            <a:off x="1408222" y="1344281"/>
            <a:ext cx="870751" cy="307777"/>
          </a:xfrm>
          <a:prstGeom prst="rect">
            <a:avLst/>
          </a:prstGeom>
          <a:noFill/>
        </p:spPr>
        <p:txBody>
          <a:bodyPr wrap="none" rtlCol="0">
            <a:spAutoFit/>
          </a:bodyPr>
          <a:lstStyle/>
          <a:p>
            <a:r>
              <a:rPr lang="en-US" sz="1400" dirty="0" smtClean="0">
                <a:solidFill>
                  <a:schemeClr val="bg1"/>
                </a:solidFill>
              </a:rPr>
              <a:t>Function</a:t>
            </a:r>
            <a:endParaRPr lang="en-US" sz="1400" dirty="0">
              <a:solidFill>
                <a:schemeClr val="bg1"/>
              </a:solidFill>
            </a:endParaRPr>
          </a:p>
        </p:txBody>
      </p:sp>
    </p:spTree>
    <p:extLst>
      <p:ext uri="{BB962C8B-B14F-4D97-AF65-F5344CB8AC3E}">
        <p14:creationId xmlns:p14="http://schemas.microsoft.com/office/powerpoint/2010/main" val="424735077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63606"/>
            <a:ext cx="8156448" cy="880241"/>
          </a:xfrm>
        </p:spPr>
        <p:txBody>
          <a:bodyPr/>
          <a:lstStyle/>
          <a:p>
            <a:r>
              <a:rPr lang="nl-NL" sz="3200" dirty="0" smtClean="0">
                <a:solidFill>
                  <a:srgbClr val="002060"/>
                </a:solidFill>
              </a:rPr>
              <a:t>Allocate capacity across classes of service mapped against demand</a:t>
            </a:r>
            <a:endParaRPr lang="nl-NL" sz="3200" dirty="0">
              <a:solidFill>
                <a:srgbClr val="002060"/>
              </a:solidFill>
            </a:endParaRPr>
          </a:p>
        </p:txBody>
      </p:sp>
      <p:sp>
        <p:nvSpPr>
          <p:cNvPr id="45" name="Rectangle 44"/>
          <p:cNvSpPr/>
          <p:nvPr/>
        </p:nvSpPr>
        <p:spPr>
          <a:xfrm>
            <a:off x="1631311" y="2924014"/>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tangle 45"/>
          <p:cNvSpPr/>
          <p:nvPr/>
        </p:nvSpPr>
        <p:spPr>
          <a:xfrm>
            <a:off x="2274253" y="4138460"/>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tangle 46"/>
          <p:cNvSpPr/>
          <p:nvPr/>
        </p:nvSpPr>
        <p:spPr>
          <a:xfrm>
            <a:off x="2274253" y="3566956"/>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Rectangle 47"/>
          <p:cNvSpPr/>
          <p:nvPr/>
        </p:nvSpPr>
        <p:spPr>
          <a:xfrm>
            <a:off x="2274253" y="2852576"/>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tangle 48"/>
          <p:cNvSpPr/>
          <p:nvPr/>
        </p:nvSpPr>
        <p:spPr>
          <a:xfrm>
            <a:off x="174289" y="5769600"/>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tangle 51"/>
          <p:cNvSpPr/>
          <p:nvPr/>
        </p:nvSpPr>
        <p:spPr>
          <a:xfrm>
            <a:off x="4560269" y="4138460"/>
            <a:ext cx="357190" cy="357190"/>
          </a:xfrm>
          <a:prstGeom prst="rect">
            <a:avLst/>
          </a:prstGeom>
          <a:solidFill>
            <a:schemeClr val="tx1"/>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Rectangle 52"/>
          <p:cNvSpPr/>
          <p:nvPr/>
        </p:nvSpPr>
        <p:spPr>
          <a:xfrm>
            <a:off x="4560269" y="3566956"/>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Rectangle 53"/>
          <p:cNvSpPr/>
          <p:nvPr/>
        </p:nvSpPr>
        <p:spPr>
          <a:xfrm>
            <a:off x="4560269" y="2924014"/>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Rectangle 54"/>
          <p:cNvSpPr/>
          <p:nvPr/>
        </p:nvSpPr>
        <p:spPr>
          <a:xfrm>
            <a:off x="5989029" y="2924014"/>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tangle 55"/>
          <p:cNvSpPr/>
          <p:nvPr/>
        </p:nvSpPr>
        <p:spPr>
          <a:xfrm>
            <a:off x="2972593" y="3020742"/>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tangle 58"/>
          <p:cNvSpPr/>
          <p:nvPr/>
        </p:nvSpPr>
        <p:spPr>
          <a:xfrm>
            <a:off x="6703409" y="2924014"/>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tangle 59"/>
          <p:cNvSpPr/>
          <p:nvPr/>
        </p:nvSpPr>
        <p:spPr>
          <a:xfrm>
            <a:off x="7403722" y="3865676"/>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Rectangle 60"/>
          <p:cNvSpPr/>
          <p:nvPr/>
        </p:nvSpPr>
        <p:spPr>
          <a:xfrm>
            <a:off x="7417789" y="2924014"/>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Rectangle 62"/>
          <p:cNvSpPr/>
          <p:nvPr/>
        </p:nvSpPr>
        <p:spPr>
          <a:xfrm>
            <a:off x="7475159" y="3376379"/>
            <a:ext cx="357190" cy="357190"/>
          </a:xfrm>
          <a:prstGeom prst="rect">
            <a:avLst/>
          </a:prstGeom>
          <a:solidFill>
            <a:srgbClr val="0070C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Rectangle 63"/>
          <p:cNvSpPr/>
          <p:nvPr/>
        </p:nvSpPr>
        <p:spPr>
          <a:xfrm>
            <a:off x="5989029" y="3495518"/>
            <a:ext cx="357190" cy="357190"/>
          </a:xfrm>
          <a:prstGeom prst="rect">
            <a:avLst/>
          </a:prstGeom>
          <a:solidFill>
            <a:srgbClr val="0070C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Rectangle 64"/>
          <p:cNvSpPr/>
          <p:nvPr/>
        </p:nvSpPr>
        <p:spPr>
          <a:xfrm>
            <a:off x="6774847" y="3066890"/>
            <a:ext cx="357190" cy="357190"/>
          </a:xfrm>
          <a:prstGeom prst="rect">
            <a:avLst/>
          </a:prstGeom>
          <a:solidFill>
            <a:srgbClr val="E50BA7"/>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6" name="Rectangle 65"/>
          <p:cNvSpPr/>
          <p:nvPr/>
        </p:nvSpPr>
        <p:spPr>
          <a:xfrm>
            <a:off x="3774451" y="4067022"/>
            <a:ext cx="357190" cy="357190"/>
          </a:xfrm>
          <a:prstGeom prst="rect">
            <a:avLst/>
          </a:prstGeom>
          <a:solidFill>
            <a:srgbClr val="0070C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7" name="Rectangle 66"/>
          <p:cNvSpPr/>
          <p:nvPr/>
        </p:nvSpPr>
        <p:spPr>
          <a:xfrm>
            <a:off x="3774451" y="2924014"/>
            <a:ext cx="357190" cy="357190"/>
          </a:xfrm>
          <a:prstGeom prst="rect">
            <a:avLst/>
          </a:prstGeom>
          <a:solidFill>
            <a:srgbClr val="0070C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9" name="Rectangle 68"/>
          <p:cNvSpPr/>
          <p:nvPr/>
        </p:nvSpPr>
        <p:spPr>
          <a:xfrm>
            <a:off x="3774451" y="3424080"/>
            <a:ext cx="357190" cy="357190"/>
          </a:xfrm>
          <a:prstGeom prst="rect">
            <a:avLst/>
          </a:prstGeom>
          <a:solidFill>
            <a:srgbClr val="FC620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0" name="Rectangle 69"/>
          <p:cNvSpPr/>
          <p:nvPr/>
        </p:nvSpPr>
        <p:spPr>
          <a:xfrm>
            <a:off x="3773578" y="4586200"/>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Rectangle 72"/>
          <p:cNvSpPr/>
          <p:nvPr/>
        </p:nvSpPr>
        <p:spPr>
          <a:xfrm>
            <a:off x="6717477" y="3574879"/>
            <a:ext cx="357190" cy="357190"/>
          </a:xfrm>
          <a:prstGeom prst="rect">
            <a:avLst/>
          </a:prstGeom>
          <a:solidFill>
            <a:srgbClr val="FC620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4" name="Rectangle 73"/>
          <p:cNvSpPr/>
          <p:nvPr/>
        </p:nvSpPr>
        <p:spPr>
          <a:xfrm>
            <a:off x="5274649" y="4352774"/>
            <a:ext cx="357190" cy="357190"/>
          </a:xfrm>
          <a:prstGeom prst="rect">
            <a:avLst/>
          </a:prstGeom>
          <a:solidFill>
            <a:srgbClr val="FC620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8" name="Rectangle 67"/>
          <p:cNvSpPr/>
          <p:nvPr/>
        </p:nvSpPr>
        <p:spPr>
          <a:xfrm>
            <a:off x="3845889" y="3566956"/>
            <a:ext cx="357190" cy="357190"/>
          </a:xfrm>
          <a:prstGeom prst="rect">
            <a:avLst/>
          </a:prstGeom>
          <a:solidFill>
            <a:srgbClr val="E50BA7"/>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6" name="Right Brace 75"/>
          <p:cNvSpPr/>
          <p:nvPr/>
        </p:nvSpPr>
        <p:spPr>
          <a:xfrm>
            <a:off x="2699966" y="1181362"/>
            <a:ext cx="285752" cy="1428760"/>
          </a:xfrm>
          <a:prstGeom prst="rightBrace">
            <a:avLst/>
          </a:prstGeom>
          <a:ln>
            <a:solidFill>
              <a:srgbClr val="FF0000"/>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7" name="TextBox 76"/>
          <p:cNvSpPr txBox="1"/>
          <p:nvPr/>
        </p:nvSpPr>
        <p:spPr>
          <a:xfrm>
            <a:off x="1631311" y="1423816"/>
            <a:ext cx="312906" cy="369332"/>
          </a:xfrm>
          <a:prstGeom prst="rect">
            <a:avLst/>
          </a:prstGeom>
          <a:noFill/>
        </p:spPr>
        <p:txBody>
          <a:bodyPr wrap="none" rtlCol="0">
            <a:spAutoFit/>
          </a:bodyPr>
          <a:lstStyle/>
          <a:p>
            <a:r>
              <a:rPr lang="nl-NL" dirty="0" smtClean="0">
                <a:solidFill>
                  <a:srgbClr val="FF0000"/>
                </a:solidFill>
              </a:rPr>
              <a:t>5</a:t>
            </a:r>
            <a:endParaRPr lang="nl-NL" dirty="0">
              <a:solidFill>
                <a:srgbClr val="FF0000"/>
              </a:solidFill>
            </a:endParaRPr>
          </a:p>
        </p:txBody>
      </p:sp>
      <p:sp>
        <p:nvSpPr>
          <p:cNvPr id="78" name="TextBox 77"/>
          <p:cNvSpPr txBox="1"/>
          <p:nvPr/>
        </p:nvSpPr>
        <p:spPr>
          <a:xfrm>
            <a:off x="2687715" y="1423816"/>
            <a:ext cx="312906" cy="369332"/>
          </a:xfrm>
          <a:prstGeom prst="rect">
            <a:avLst/>
          </a:prstGeom>
          <a:noFill/>
        </p:spPr>
        <p:txBody>
          <a:bodyPr wrap="none" rtlCol="0">
            <a:spAutoFit/>
          </a:bodyPr>
          <a:lstStyle/>
          <a:p>
            <a:r>
              <a:rPr lang="nl-NL" dirty="0" smtClean="0">
                <a:solidFill>
                  <a:srgbClr val="FF0000"/>
                </a:solidFill>
              </a:rPr>
              <a:t>4</a:t>
            </a:r>
            <a:endParaRPr lang="nl-NL" dirty="0">
              <a:solidFill>
                <a:srgbClr val="FF0000"/>
              </a:solidFill>
            </a:endParaRPr>
          </a:p>
        </p:txBody>
      </p:sp>
      <p:sp>
        <p:nvSpPr>
          <p:cNvPr id="79" name="TextBox 78"/>
          <p:cNvSpPr txBox="1"/>
          <p:nvPr/>
        </p:nvSpPr>
        <p:spPr>
          <a:xfrm>
            <a:off x="4918557" y="1436786"/>
            <a:ext cx="312906" cy="369332"/>
          </a:xfrm>
          <a:prstGeom prst="rect">
            <a:avLst/>
          </a:prstGeom>
          <a:noFill/>
        </p:spPr>
        <p:txBody>
          <a:bodyPr wrap="none" rtlCol="0">
            <a:spAutoFit/>
          </a:bodyPr>
          <a:lstStyle/>
          <a:p>
            <a:r>
              <a:rPr lang="nl-NL" dirty="0" smtClean="0">
                <a:solidFill>
                  <a:srgbClr val="FF0000"/>
                </a:solidFill>
              </a:rPr>
              <a:t>4</a:t>
            </a:r>
            <a:endParaRPr lang="nl-NL" dirty="0">
              <a:solidFill>
                <a:srgbClr val="FF0000"/>
              </a:solidFill>
            </a:endParaRPr>
          </a:p>
        </p:txBody>
      </p:sp>
      <p:sp>
        <p:nvSpPr>
          <p:cNvPr id="80" name="TextBox 79"/>
          <p:cNvSpPr txBox="1"/>
          <p:nvPr/>
        </p:nvSpPr>
        <p:spPr>
          <a:xfrm>
            <a:off x="3845889" y="1423816"/>
            <a:ext cx="312906" cy="369332"/>
          </a:xfrm>
          <a:prstGeom prst="rect">
            <a:avLst/>
          </a:prstGeom>
          <a:noFill/>
        </p:spPr>
        <p:txBody>
          <a:bodyPr wrap="none" rtlCol="0">
            <a:spAutoFit/>
          </a:bodyPr>
          <a:lstStyle/>
          <a:p>
            <a:r>
              <a:rPr lang="nl-NL" dirty="0" smtClean="0">
                <a:solidFill>
                  <a:srgbClr val="FF0000"/>
                </a:solidFill>
              </a:rPr>
              <a:t>3</a:t>
            </a:r>
            <a:endParaRPr lang="nl-NL" dirty="0">
              <a:solidFill>
                <a:srgbClr val="FF0000"/>
              </a:solidFill>
            </a:endParaRPr>
          </a:p>
        </p:txBody>
      </p:sp>
      <p:sp>
        <p:nvSpPr>
          <p:cNvPr id="81" name="TextBox 80"/>
          <p:cNvSpPr txBox="1"/>
          <p:nvPr/>
        </p:nvSpPr>
        <p:spPr>
          <a:xfrm>
            <a:off x="6046399" y="1436786"/>
            <a:ext cx="312906" cy="369332"/>
          </a:xfrm>
          <a:prstGeom prst="rect">
            <a:avLst/>
          </a:prstGeom>
          <a:noFill/>
        </p:spPr>
        <p:txBody>
          <a:bodyPr wrap="none" rtlCol="0">
            <a:spAutoFit/>
          </a:bodyPr>
          <a:lstStyle/>
          <a:p>
            <a:r>
              <a:rPr lang="nl-NL" dirty="0" smtClean="0">
                <a:solidFill>
                  <a:srgbClr val="FF0000"/>
                </a:solidFill>
              </a:rPr>
              <a:t>2</a:t>
            </a:r>
            <a:endParaRPr lang="nl-NL" dirty="0">
              <a:solidFill>
                <a:srgbClr val="FF0000"/>
              </a:solidFill>
            </a:endParaRPr>
          </a:p>
        </p:txBody>
      </p:sp>
      <p:sp>
        <p:nvSpPr>
          <p:cNvPr id="82" name="Right Brace 81"/>
          <p:cNvSpPr/>
          <p:nvPr/>
        </p:nvSpPr>
        <p:spPr>
          <a:xfrm>
            <a:off x="4957868" y="1195428"/>
            <a:ext cx="285752" cy="1428760"/>
          </a:xfrm>
          <a:prstGeom prst="rightBrace">
            <a:avLst/>
          </a:prstGeom>
          <a:ln>
            <a:solidFill>
              <a:srgbClr val="FF0000"/>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3" name="Right Brace 82"/>
          <p:cNvSpPr/>
          <p:nvPr/>
        </p:nvSpPr>
        <p:spPr>
          <a:xfrm>
            <a:off x="3845889" y="1638130"/>
            <a:ext cx="285752" cy="561980"/>
          </a:xfrm>
          <a:prstGeom prst="rightBrace">
            <a:avLst/>
          </a:prstGeom>
          <a:ln>
            <a:solidFill>
              <a:srgbClr val="FF0000"/>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4" name="Right Brace 83"/>
          <p:cNvSpPr/>
          <p:nvPr/>
        </p:nvSpPr>
        <p:spPr>
          <a:xfrm>
            <a:off x="1631311" y="1638130"/>
            <a:ext cx="285752" cy="561980"/>
          </a:xfrm>
          <a:prstGeom prst="rightBrace">
            <a:avLst/>
          </a:prstGeom>
          <a:ln>
            <a:solidFill>
              <a:srgbClr val="FF0000"/>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5" name="Right Brace 84"/>
          <p:cNvSpPr/>
          <p:nvPr/>
        </p:nvSpPr>
        <p:spPr>
          <a:xfrm>
            <a:off x="6060467" y="1638130"/>
            <a:ext cx="285752" cy="561980"/>
          </a:xfrm>
          <a:prstGeom prst="rightBrace">
            <a:avLst/>
          </a:prstGeom>
          <a:ln>
            <a:solidFill>
              <a:srgbClr val="FF0000"/>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6" name="Right Brace 85"/>
          <p:cNvSpPr/>
          <p:nvPr/>
        </p:nvSpPr>
        <p:spPr>
          <a:xfrm>
            <a:off x="6774847" y="1638130"/>
            <a:ext cx="285752" cy="561980"/>
          </a:xfrm>
          <a:prstGeom prst="rightBrace">
            <a:avLst/>
          </a:prstGeom>
          <a:ln>
            <a:solidFill>
              <a:srgbClr val="FF0000"/>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7" name="TextBox 86"/>
          <p:cNvSpPr txBox="1"/>
          <p:nvPr/>
        </p:nvSpPr>
        <p:spPr>
          <a:xfrm>
            <a:off x="6760779" y="1436786"/>
            <a:ext cx="312906" cy="369332"/>
          </a:xfrm>
          <a:prstGeom prst="rect">
            <a:avLst/>
          </a:prstGeom>
          <a:noFill/>
        </p:spPr>
        <p:txBody>
          <a:bodyPr wrap="none" rtlCol="0">
            <a:spAutoFit/>
          </a:bodyPr>
          <a:lstStyle/>
          <a:p>
            <a:r>
              <a:rPr lang="nl-NL" dirty="0" smtClean="0">
                <a:solidFill>
                  <a:srgbClr val="FF0000"/>
                </a:solidFill>
              </a:rPr>
              <a:t>2</a:t>
            </a:r>
            <a:endParaRPr lang="nl-NL" dirty="0">
              <a:solidFill>
                <a:srgbClr val="FF0000"/>
              </a:solidFill>
            </a:endParaRPr>
          </a:p>
        </p:txBody>
      </p:sp>
      <p:sp>
        <p:nvSpPr>
          <p:cNvPr id="72" name="TextBox 71"/>
          <p:cNvSpPr txBox="1"/>
          <p:nvPr/>
        </p:nvSpPr>
        <p:spPr>
          <a:xfrm>
            <a:off x="6913173" y="1434440"/>
            <a:ext cx="1140056" cy="369332"/>
          </a:xfrm>
          <a:prstGeom prst="rect">
            <a:avLst/>
          </a:prstGeom>
          <a:noFill/>
        </p:spPr>
        <p:txBody>
          <a:bodyPr wrap="none" rtlCol="0">
            <a:spAutoFit/>
          </a:bodyPr>
          <a:lstStyle/>
          <a:p>
            <a:r>
              <a:rPr lang="nl-NL" dirty="0" smtClean="0">
                <a:solidFill>
                  <a:srgbClr val="FF0000"/>
                </a:solidFill>
              </a:rPr>
              <a:t>= 20 total</a:t>
            </a:r>
            <a:endParaRPr lang="nl-NL" dirty="0">
              <a:solidFill>
                <a:srgbClr val="FF0000"/>
              </a:solidFill>
            </a:endParaRPr>
          </a:p>
        </p:txBody>
      </p:sp>
      <p:sp>
        <p:nvSpPr>
          <p:cNvPr id="75" name="TextBox 74"/>
          <p:cNvSpPr txBox="1"/>
          <p:nvPr/>
        </p:nvSpPr>
        <p:spPr>
          <a:xfrm>
            <a:off x="0" y="4338102"/>
            <a:ext cx="1184940" cy="369332"/>
          </a:xfrm>
          <a:prstGeom prst="rect">
            <a:avLst/>
          </a:prstGeom>
          <a:noFill/>
        </p:spPr>
        <p:txBody>
          <a:bodyPr wrap="none" rtlCol="0">
            <a:spAutoFit/>
          </a:bodyPr>
          <a:lstStyle/>
          <a:p>
            <a:r>
              <a:rPr lang="nl-NL" dirty="0" smtClean="0">
                <a:solidFill>
                  <a:srgbClr val="FF0000"/>
                </a:solidFill>
              </a:rPr>
              <a:t>Allocation</a:t>
            </a:r>
            <a:endParaRPr lang="nl-NL" dirty="0">
              <a:solidFill>
                <a:srgbClr val="FF0000"/>
              </a:solidFill>
            </a:endParaRPr>
          </a:p>
        </p:txBody>
      </p:sp>
      <p:sp>
        <p:nvSpPr>
          <p:cNvPr id="88" name="TextBox 87"/>
          <p:cNvSpPr txBox="1"/>
          <p:nvPr/>
        </p:nvSpPr>
        <p:spPr>
          <a:xfrm>
            <a:off x="616871" y="5761306"/>
            <a:ext cx="1165704" cy="369332"/>
          </a:xfrm>
          <a:prstGeom prst="rect">
            <a:avLst/>
          </a:prstGeom>
          <a:noFill/>
        </p:spPr>
        <p:txBody>
          <a:bodyPr wrap="none" rtlCol="0">
            <a:spAutoFit/>
          </a:bodyPr>
          <a:lstStyle/>
          <a:p>
            <a:r>
              <a:rPr lang="nl-NL" dirty="0" smtClean="0">
                <a:solidFill>
                  <a:srgbClr val="FF0000"/>
                </a:solidFill>
              </a:rPr>
              <a:t>10 = 50%</a:t>
            </a:r>
            <a:endParaRPr lang="nl-NL" dirty="0">
              <a:solidFill>
                <a:srgbClr val="FF0000"/>
              </a:solidFill>
            </a:endParaRPr>
          </a:p>
        </p:txBody>
      </p:sp>
      <p:sp>
        <p:nvSpPr>
          <p:cNvPr id="90" name="Rectangle 89"/>
          <p:cNvSpPr/>
          <p:nvPr/>
        </p:nvSpPr>
        <p:spPr>
          <a:xfrm>
            <a:off x="175936" y="4746662"/>
            <a:ext cx="357190" cy="357190"/>
          </a:xfrm>
          <a:prstGeom prst="rect">
            <a:avLst/>
          </a:prstGeom>
          <a:solidFill>
            <a:schemeClr val="tx1"/>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TextBox 90"/>
          <p:cNvSpPr txBox="1"/>
          <p:nvPr/>
        </p:nvSpPr>
        <p:spPr>
          <a:xfrm>
            <a:off x="576543" y="4746062"/>
            <a:ext cx="1178528" cy="369332"/>
          </a:xfrm>
          <a:prstGeom prst="rect">
            <a:avLst/>
          </a:prstGeom>
          <a:noFill/>
        </p:spPr>
        <p:txBody>
          <a:bodyPr wrap="none" rtlCol="0">
            <a:spAutoFit/>
          </a:bodyPr>
          <a:lstStyle/>
          <a:p>
            <a:r>
              <a:rPr lang="nl-NL" dirty="0" smtClean="0">
                <a:solidFill>
                  <a:srgbClr val="FF0000"/>
                </a:solidFill>
              </a:rPr>
              <a:t>+1 = +5%</a:t>
            </a:r>
            <a:endParaRPr lang="nl-NL" dirty="0">
              <a:solidFill>
                <a:srgbClr val="FF0000"/>
              </a:solidFill>
            </a:endParaRPr>
          </a:p>
        </p:txBody>
      </p:sp>
      <p:sp>
        <p:nvSpPr>
          <p:cNvPr id="92" name="Rectangle 91"/>
          <p:cNvSpPr/>
          <p:nvPr/>
        </p:nvSpPr>
        <p:spPr>
          <a:xfrm>
            <a:off x="171764" y="5258823"/>
            <a:ext cx="357190" cy="357190"/>
          </a:xfrm>
          <a:prstGeom prst="rect">
            <a:avLst/>
          </a:prstGeom>
          <a:solidFill>
            <a:srgbClr val="FC620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TextBox 92"/>
          <p:cNvSpPr txBox="1"/>
          <p:nvPr/>
        </p:nvSpPr>
        <p:spPr>
          <a:xfrm>
            <a:off x="738787" y="5264230"/>
            <a:ext cx="1037463" cy="369332"/>
          </a:xfrm>
          <a:prstGeom prst="rect">
            <a:avLst/>
          </a:prstGeom>
          <a:noFill/>
        </p:spPr>
        <p:txBody>
          <a:bodyPr wrap="none" rtlCol="0">
            <a:spAutoFit/>
          </a:bodyPr>
          <a:lstStyle/>
          <a:p>
            <a:r>
              <a:rPr lang="nl-NL" dirty="0" smtClean="0">
                <a:solidFill>
                  <a:srgbClr val="FF0000"/>
                </a:solidFill>
              </a:rPr>
              <a:t>4 = 20%</a:t>
            </a:r>
            <a:endParaRPr lang="nl-NL" dirty="0">
              <a:solidFill>
                <a:srgbClr val="FF0000"/>
              </a:solidFill>
            </a:endParaRPr>
          </a:p>
        </p:txBody>
      </p:sp>
      <p:sp>
        <p:nvSpPr>
          <p:cNvPr id="94" name="Rectangle 93"/>
          <p:cNvSpPr/>
          <p:nvPr/>
        </p:nvSpPr>
        <p:spPr>
          <a:xfrm>
            <a:off x="176810" y="6253231"/>
            <a:ext cx="357190" cy="357190"/>
          </a:xfrm>
          <a:prstGeom prst="rect">
            <a:avLst/>
          </a:prstGeom>
          <a:solidFill>
            <a:srgbClr val="0070C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5" name="TextBox 94"/>
          <p:cNvSpPr txBox="1"/>
          <p:nvPr/>
        </p:nvSpPr>
        <p:spPr>
          <a:xfrm>
            <a:off x="741135" y="6279474"/>
            <a:ext cx="1037463" cy="369332"/>
          </a:xfrm>
          <a:prstGeom prst="rect">
            <a:avLst/>
          </a:prstGeom>
          <a:noFill/>
        </p:spPr>
        <p:txBody>
          <a:bodyPr wrap="none" rtlCol="0">
            <a:spAutoFit/>
          </a:bodyPr>
          <a:lstStyle/>
          <a:p>
            <a:r>
              <a:rPr lang="nl-NL" dirty="0" smtClean="0">
                <a:solidFill>
                  <a:srgbClr val="FF0000"/>
                </a:solidFill>
              </a:rPr>
              <a:t>6 = 30%</a:t>
            </a:r>
            <a:endParaRPr lang="nl-NL" dirty="0">
              <a:solidFill>
                <a:srgbClr val="FF0000"/>
              </a:solidFill>
            </a:endParaRPr>
          </a:p>
        </p:txBody>
      </p:sp>
      <p:sp>
        <p:nvSpPr>
          <p:cNvPr id="96" name="Rectangle 95"/>
          <p:cNvSpPr/>
          <p:nvPr/>
        </p:nvSpPr>
        <p:spPr>
          <a:xfrm>
            <a:off x="1628966" y="3414039"/>
            <a:ext cx="357190" cy="357190"/>
          </a:xfrm>
          <a:prstGeom prst="rect">
            <a:avLst/>
          </a:prstGeom>
          <a:solidFill>
            <a:schemeClr val="tx1"/>
          </a:solidFill>
          <a:ln w="28575">
            <a:solidFill>
              <a:srgbClr val="FC620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7" name="Rectangle 96"/>
          <p:cNvSpPr/>
          <p:nvPr/>
        </p:nvSpPr>
        <p:spPr>
          <a:xfrm>
            <a:off x="1626618" y="3890003"/>
            <a:ext cx="357190" cy="357190"/>
          </a:xfrm>
          <a:prstGeom prst="rect">
            <a:avLst/>
          </a:prstGeom>
          <a:solidFill>
            <a:schemeClr val="tx1"/>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8" name="Rectangle 97"/>
          <p:cNvSpPr/>
          <p:nvPr/>
        </p:nvSpPr>
        <p:spPr>
          <a:xfrm>
            <a:off x="1626618" y="4354247"/>
            <a:ext cx="357190" cy="357190"/>
          </a:xfrm>
          <a:prstGeom prst="rect">
            <a:avLst/>
          </a:prstGeom>
          <a:solidFill>
            <a:schemeClr val="tx1"/>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9" name="Rectangle 98"/>
          <p:cNvSpPr/>
          <p:nvPr/>
        </p:nvSpPr>
        <p:spPr>
          <a:xfrm>
            <a:off x="1626618" y="4818491"/>
            <a:ext cx="357190" cy="357190"/>
          </a:xfrm>
          <a:prstGeom prst="rect">
            <a:avLst/>
          </a:prstGeom>
          <a:solidFill>
            <a:schemeClr val="tx1"/>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00" name="Straight Connector 99"/>
          <p:cNvCxnSpPr/>
          <p:nvPr/>
        </p:nvCxnSpPr>
        <p:spPr>
          <a:xfrm rot="5400000">
            <a:off x="-45096" y="4316237"/>
            <a:ext cx="4357718" cy="1588"/>
          </a:xfrm>
          <a:prstGeom prst="line">
            <a:avLst/>
          </a:prstGeom>
          <a:ln w="381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990886" y="4659647"/>
            <a:ext cx="3656893" cy="14004"/>
          </a:xfrm>
          <a:prstGeom prst="line">
            <a:avLst/>
          </a:prstGeom>
          <a:ln w="38100" cmpd="sng">
            <a:solidFill>
              <a:srgbClr val="002060"/>
            </a:solidFill>
            <a:prstDash val="dashDot"/>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a:off x="1384458" y="4315443"/>
            <a:ext cx="4357718" cy="1588"/>
          </a:xfrm>
          <a:prstGeom prst="line">
            <a:avLst/>
          </a:prstGeom>
          <a:ln w="381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2170276" y="4315443"/>
            <a:ext cx="4357718" cy="1588"/>
          </a:xfrm>
          <a:prstGeom prst="line">
            <a:avLst/>
          </a:prstGeom>
          <a:ln w="381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6200000" flipH="1">
            <a:off x="3262049" y="4658798"/>
            <a:ext cx="3668769" cy="3825"/>
          </a:xfrm>
          <a:prstGeom prst="line">
            <a:avLst/>
          </a:prstGeom>
          <a:ln w="38100" cmpd="sng">
            <a:solidFill>
              <a:srgbClr val="002060"/>
            </a:solidFill>
            <a:prstDash val="dash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3670474" y="4315443"/>
            <a:ext cx="4357718" cy="1588"/>
          </a:xfrm>
          <a:prstGeom prst="line">
            <a:avLst/>
          </a:prstGeom>
          <a:ln w="381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a:off x="4384854" y="4315443"/>
            <a:ext cx="4357718" cy="1588"/>
          </a:xfrm>
          <a:prstGeom prst="line">
            <a:avLst/>
          </a:prstGeom>
          <a:ln w="381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a:off x="5027796" y="4315443"/>
            <a:ext cx="4357718" cy="1588"/>
          </a:xfrm>
          <a:prstGeom prst="line">
            <a:avLst/>
          </a:prstGeom>
          <a:ln w="38100" cmpd="sng">
            <a:solidFill>
              <a:srgbClr val="002060"/>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1397785" y="2288153"/>
            <a:ext cx="740908" cy="523220"/>
          </a:xfrm>
          <a:prstGeom prst="rect">
            <a:avLst/>
          </a:prstGeom>
          <a:noFill/>
        </p:spPr>
        <p:txBody>
          <a:bodyPr wrap="none" rtlCol="0">
            <a:spAutoFit/>
          </a:bodyPr>
          <a:lstStyle/>
          <a:p>
            <a:pPr algn="ctr"/>
            <a:r>
              <a:rPr lang="nl-NL" sz="1400" b="1" dirty="0" smtClean="0">
                <a:solidFill>
                  <a:srgbClr val="002060"/>
                </a:solidFill>
              </a:rPr>
              <a:t>Input</a:t>
            </a:r>
            <a:br>
              <a:rPr lang="nl-NL" sz="1400" b="1" dirty="0" smtClean="0">
                <a:solidFill>
                  <a:srgbClr val="002060"/>
                </a:solidFill>
              </a:rPr>
            </a:br>
            <a:r>
              <a:rPr lang="nl-NL" sz="1400" b="1" dirty="0" smtClean="0">
                <a:solidFill>
                  <a:srgbClr val="002060"/>
                </a:solidFill>
              </a:rPr>
              <a:t>Queue</a:t>
            </a:r>
            <a:endParaRPr lang="nl-NL" sz="1400" b="1" dirty="0">
              <a:solidFill>
                <a:srgbClr val="002060"/>
              </a:solidFill>
            </a:endParaRPr>
          </a:p>
        </p:txBody>
      </p:sp>
      <p:sp>
        <p:nvSpPr>
          <p:cNvPr id="110" name="TextBox 109"/>
          <p:cNvSpPr txBox="1"/>
          <p:nvPr/>
        </p:nvSpPr>
        <p:spPr>
          <a:xfrm>
            <a:off x="3606082" y="2288407"/>
            <a:ext cx="721672" cy="523220"/>
          </a:xfrm>
          <a:prstGeom prst="rect">
            <a:avLst/>
          </a:prstGeom>
          <a:noFill/>
        </p:spPr>
        <p:txBody>
          <a:bodyPr wrap="none" rtlCol="0">
            <a:spAutoFit/>
          </a:bodyPr>
          <a:lstStyle/>
          <a:p>
            <a:pPr algn="ctr"/>
            <a:r>
              <a:rPr lang="nl-NL" sz="1400" b="1" dirty="0" smtClean="0">
                <a:solidFill>
                  <a:srgbClr val="002060"/>
                </a:solidFill>
              </a:rPr>
              <a:t>Dev</a:t>
            </a:r>
            <a:br>
              <a:rPr lang="nl-NL" sz="1400" b="1" dirty="0" smtClean="0">
                <a:solidFill>
                  <a:srgbClr val="002060"/>
                </a:solidFill>
              </a:rPr>
            </a:br>
            <a:r>
              <a:rPr lang="nl-NL" sz="1400" b="1" dirty="0" smtClean="0">
                <a:solidFill>
                  <a:srgbClr val="002060"/>
                </a:solidFill>
              </a:rPr>
              <a:t>Ready</a:t>
            </a:r>
            <a:endParaRPr lang="nl-NL" sz="1400" b="1" dirty="0">
              <a:solidFill>
                <a:srgbClr val="002060"/>
              </a:solidFill>
            </a:endParaRPr>
          </a:p>
        </p:txBody>
      </p:sp>
      <p:sp>
        <p:nvSpPr>
          <p:cNvPr id="111" name="TextBox 110"/>
          <p:cNvSpPr txBox="1"/>
          <p:nvPr/>
        </p:nvSpPr>
        <p:spPr>
          <a:xfrm>
            <a:off x="4314680" y="2501903"/>
            <a:ext cx="801823" cy="307777"/>
          </a:xfrm>
          <a:prstGeom prst="rect">
            <a:avLst/>
          </a:prstGeom>
          <a:noFill/>
        </p:spPr>
        <p:txBody>
          <a:bodyPr wrap="none" rtlCol="0">
            <a:spAutoFit/>
          </a:bodyPr>
          <a:lstStyle/>
          <a:p>
            <a:r>
              <a:rPr lang="nl-NL" sz="1400" b="1" dirty="0" smtClean="0">
                <a:solidFill>
                  <a:srgbClr val="002060"/>
                </a:solidFill>
              </a:rPr>
              <a:t>In Prog</a:t>
            </a:r>
            <a:endParaRPr lang="nl-NL" sz="1400" b="1" dirty="0">
              <a:solidFill>
                <a:srgbClr val="002060"/>
              </a:solidFill>
            </a:endParaRPr>
          </a:p>
        </p:txBody>
      </p:sp>
      <p:sp>
        <p:nvSpPr>
          <p:cNvPr id="112" name="TextBox 111"/>
          <p:cNvSpPr txBox="1"/>
          <p:nvPr/>
        </p:nvSpPr>
        <p:spPr>
          <a:xfrm>
            <a:off x="5135935" y="2524901"/>
            <a:ext cx="631904" cy="307777"/>
          </a:xfrm>
          <a:prstGeom prst="rect">
            <a:avLst/>
          </a:prstGeom>
          <a:noFill/>
        </p:spPr>
        <p:txBody>
          <a:bodyPr wrap="none" rtlCol="0">
            <a:spAutoFit/>
          </a:bodyPr>
          <a:lstStyle/>
          <a:p>
            <a:r>
              <a:rPr lang="nl-NL" sz="1400" b="1" dirty="0" smtClean="0">
                <a:solidFill>
                  <a:srgbClr val="002060"/>
                </a:solidFill>
              </a:rPr>
              <a:t>Done</a:t>
            </a:r>
            <a:endParaRPr lang="nl-NL" sz="1400" b="1" dirty="0">
              <a:solidFill>
                <a:srgbClr val="002060"/>
              </a:solidFill>
            </a:endParaRPr>
          </a:p>
        </p:txBody>
      </p:sp>
      <p:sp>
        <p:nvSpPr>
          <p:cNvPr id="113" name="TextBox 112"/>
          <p:cNvSpPr txBox="1"/>
          <p:nvPr/>
        </p:nvSpPr>
        <p:spPr>
          <a:xfrm>
            <a:off x="2885356" y="2502157"/>
            <a:ext cx="631904" cy="307777"/>
          </a:xfrm>
          <a:prstGeom prst="rect">
            <a:avLst/>
          </a:prstGeom>
          <a:noFill/>
        </p:spPr>
        <p:txBody>
          <a:bodyPr wrap="none" rtlCol="0">
            <a:spAutoFit/>
          </a:bodyPr>
          <a:lstStyle/>
          <a:p>
            <a:pPr algn="ctr"/>
            <a:r>
              <a:rPr lang="nl-NL" sz="1400" b="1" dirty="0" smtClean="0">
                <a:solidFill>
                  <a:srgbClr val="002060"/>
                </a:solidFill>
              </a:rPr>
              <a:t>Done</a:t>
            </a:r>
            <a:endParaRPr lang="nl-NL" sz="1400" b="1" dirty="0">
              <a:solidFill>
                <a:srgbClr val="002060"/>
              </a:solidFill>
            </a:endParaRPr>
          </a:p>
        </p:txBody>
      </p:sp>
      <p:sp>
        <p:nvSpPr>
          <p:cNvPr id="114" name="TextBox 113"/>
          <p:cNvSpPr txBox="1"/>
          <p:nvPr/>
        </p:nvSpPr>
        <p:spPr>
          <a:xfrm>
            <a:off x="2099914" y="2501903"/>
            <a:ext cx="801823" cy="307777"/>
          </a:xfrm>
          <a:prstGeom prst="rect">
            <a:avLst/>
          </a:prstGeom>
          <a:noFill/>
        </p:spPr>
        <p:txBody>
          <a:bodyPr wrap="none" rtlCol="0">
            <a:spAutoFit/>
          </a:bodyPr>
          <a:lstStyle/>
          <a:p>
            <a:pPr algn="ctr"/>
            <a:r>
              <a:rPr lang="nl-NL" sz="1400" b="1" dirty="0" smtClean="0">
                <a:solidFill>
                  <a:srgbClr val="002060"/>
                </a:solidFill>
              </a:rPr>
              <a:t>In Prog</a:t>
            </a:r>
            <a:endParaRPr lang="nl-NL" sz="1400" b="1" dirty="0">
              <a:solidFill>
                <a:srgbClr val="002060"/>
              </a:solidFill>
            </a:endParaRPr>
          </a:p>
        </p:txBody>
      </p:sp>
      <p:sp>
        <p:nvSpPr>
          <p:cNvPr id="115" name="TextBox 114"/>
          <p:cNvSpPr txBox="1"/>
          <p:nvPr/>
        </p:nvSpPr>
        <p:spPr>
          <a:xfrm>
            <a:off x="4427588" y="2261665"/>
            <a:ext cx="1308371" cy="307777"/>
          </a:xfrm>
          <a:prstGeom prst="rect">
            <a:avLst/>
          </a:prstGeom>
          <a:noFill/>
        </p:spPr>
        <p:txBody>
          <a:bodyPr wrap="none" rtlCol="0">
            <a:spAutoFit/>
          </a:bodyPr>
          <a:lstStyle/>
          <a:p>
            <a:pPr algn="ctr"/>
            <a:r>
              <a:rPr lang="nl-NL" sz="1400" b="1" dirty="0" smtClean="0">
                <a:solidFill>
                  <a:srgbClr val="002060"/>
                </a:solidFill>
              </a:rPr>
              <a:t>Development</a:t>
            </a:r>
            <a:endParaRPr lang="nl-NL" sz="1400" b="1" dirty="0">
              <a:solidFill>
                <a:srgbClr val="002060"/>
              </a:solidFill>
            </a:endParaRPr>
          </a:p>
        </p:txBody>
      </p:sp>
      <p:sp>
        <p:nvSpPr>
          <p:cNvPr id="116" name="TextBox 115"/>
          <p:cNvSpPr txBox="1"/>
          <p:nvPr/>
        </p:nvSpPr>
        <p:spPr>
          <a:xfrm>
            <a:off x="2375138" y="2247811"/>
            <a:ext cx="920445" cy="307777"/>
          </a:xfrm>
          <a:prstGeom prst="rect">
            <a:avLst/>
          </a:prstGeom>
          <a:noFill/>
        </p:spPr>
        <p:txBody>
          <a:bodyPr wrap="none" rtlCol="0">
            <a:spAutoFit/>
          </a:bodyPr>
          <a:lstStyle/>
          <a:p>
            <a:pPr algn="ctr"/>
            <a:r>
              <a:rPr lang="nl-NL" sz="1400" b="1" dirty="0" smtClean="0">
                <a:solidFill>
                  <a:srgbClr val="002060"/>
                </a:solidFill>
              </a:rPr>
              <a:t>Analysis</a:t>
            </a:r>
            <a:endParaRPr lang="nl-NL" sz="1400" b="1" dirty="0">
              <a:solidFill>
                <a:srgbClr val="002060"/>
              </a:solidFill>
            </a:endParaRPr>
          </a:p>
        </p:txBody>
      </p:sp>
      <p:sp>
        <p:nvSpPr>
          <p:cNvPr id="117" name="TextBox 116"/>
          <p:cNvSpPr txBox="1"/>
          <p:nvPr/>
        </p:nvSpPr>
        <p:spPr>
          <a:xfrm>
            <a:off x="5838628" y="2311151"/>
            <a:ext cx="721672" cy="523220"/>
          </a:xfrm>
          <a:prstGeom prst="rect">
            <a:avLst/>
          </a:prstGeom>
          <a:noFill/>
        </p:spPr>
        <p:txBody>
          <a:bodyPr wrap="none" rtlCol="0">
            <a:spAutoFit/>
          </a:bodyPr>
          <a:lstStyle/>
          <a:p>
            <a:pPr algn="ctr"/>
            <a:r>
              <a:rPr lang="nl-NL" sz="1400" b="1" dirty="0" smtClean="0">
                <a:solidFill>
                  <a:srgbClr val="002060"/>
                </a:solidFill>
              </a:rPr>
              <a:t>Build</a:t>
            </a:r>
            <a:br>
              <a:rPr lang="nl-NL" sz="1400" b="1" dirty="0" smtClean="0">
                <a:solidFill>
                  <a:srgbClr val="002060"/>
                </a:solidFill>
              </a:rPr>
            </a:br>
            <a:r>
              <a:rPr lang="nl-NL" sz="1400" b="1" dirty="0" smtClean="0">
                <a:solidFill>
                  <a:srgbClr val="002060"/>
                </a:solidFill>
              </a:rPr>
              <a:t>Ready</a:t>
            </a:r>
            <a:endParaRPr lang="nl-NL" sz="1400" b="1" dirty="0">
              <a:solidFill>
                <a:srgbClr val="002060"/>
              </a:solidFill>
            </a:endParaRPr>
          </a:p>
        </p:txBody>
      </p:sp>
      <p:sp>
        <p:nvSpPr>
          <p:cNvPr id="118" name="TextBox 117"/>
          <p:cNvSpPr txBox="1"/>
          <p:nvPr/>
        </p:nvSpPr>
        <p:spPr>
          <a:xfrm>
            <a:off x="6612383" y="2525465"/>
            <a:ext cx="538417" cy="307777"/>
          </a:xfrm>
          <a:prstGeom prst="rect">
            <a:avLst/>
          </a:prstGeom>
          <a:noFill/>
        </p:spPr>
        <p:txBody>
          <a:bodyPr wrap="none" rtlCol="0">
            <a:spAutoFit/>
          </a:bodyPr>
          <a:lstStyle/>
          <a:p>
            <a:r>
              <a:rPr lang="nl-NL" sz="1400" b="1" dirty="0" smtClean="0">
                <a:solidFill>
                  <a:srgbClr val="002060"/>
                </a:solidFill>
              </a:rPr>
              <a:t>Test</a:t>
            </a:r>
            <a:endParaRPr lang="nl-NL" sz="1400" b="1" dirty="0">
              <a:solidFill>
                <a:srgbClr val="002060"/>
              </a:solidFill>
            </a:endParaRPr>
          </a:p>
        </p:txBody>
      </p:sp>
      <p:sp>
        <p:nvSpPr>
          <p:cNvPr id="119" name="TextBox 118"/>
          <p:cNvSpPr txBox="1"/>
          <p:nvPr/>
        </p:nvSpPr>
        <p:spPr>
          <a:xfrm>
            <a:off x="7183887" y="2299464"/>
            <a:ext cx="861134" cy="523220"/>
          </a:xfrm>
          <a:prstGeom prst="rect">
            <a:avLst/>
          </a:prstGeom>
          <a:noFill/>
        </p:spPr>
        <p:txBody>
          <a:bodyPr wrap="none" rtlCol="0">
            <a:spAutoFit/>
          </a:bodyPr>
          <a:lstStyle/>
          <a:p>
            <a:pPr algn="ctr"/>
            <a:r>
              <a:rPr lang="nl-NL" sz="1400" b="1" dirty="0" smtClean="0">
                <a:solidFill>
                  <a:srgbClr val="002060"/>
                </a:solidFill>
              </a:rPr>
              <a:t>Release</a:t>
            </a:r>
            <a:br>
              <a:rPr lang="nl-NL" sz="1400" b="1" dirty="0" smtClean="0">
                <a:solidFill>
                  <a:srgbClr val="002060"/>
                </a:solidFill>
              </a:rPr>
            </a:br>
            <a:r>
              <a:rPr lang="nl-NL" sz="1400" b="1" dirty="0" smtClean="0">
                <a:solidFill>
                  <a:srgbClr val="002060"/>
                </a:solidFill>
              </a:rPr>
              <a:t>Ready</a:t>
            </a:r>
            <a:endParaRPr lang="nl-NL" sz="1400" b="1" dirty="0">
              <a:solidFill>
                <a:srgbClr val="002060"/>
              </a:solidFill>
            </a:endParaRPr>
          </a:p>
        </p:txBody>
      </p:sp>
    </p:spTree>
    <p:extLst>
      <p:ext uri="{BB962C8B-B14F-4D97-AF65-F5344CB8AC3E}">
        <p14:creationId xmlns:p14="http://schemas.microsoft.com/office/powerpoint/2010/main" val="34146113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0" grpId="0"/>
      <p:bldP spid="111" grpId="0"/>
      <p:bldP spid="112" grpId="0"/>
      <p:bldP spid="113" grpId="0"/>
      <p:bldP spid="114" grpId="0"/>
      <p:bldP spid="115" grpId="0"/>
      <p:bldP spid="116" grpId="0"/>
      <p:bldP spid="117" grpId="0"/>
      <p:bldP spid="118" grpId="0"/>
      <p:bldP spid="1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2</a:t>
            </a:r>
            <a:r>
              <a:rPr lang="en-US" baseline="30000" dirty="0" smtClean="0"/>
              <a:t>nd</a:t>
            </a:r>
            <a:r>
              <a:rPr lang="en-US" dirty="0" smtClean="0"/>
              <a:t> dimension to qualitative cost of delay</a:t>
            </a:r>
            <a:endParaRPr lang="en-US" dirty="0"/>
          </a:p>
        </p:txBody>
      </p:sp>
      <p:sp>
        <p:nvSpPr>
          <p:cNvPr id="3" name="Content Placeholder 2"/>
          <p:cNvSpPr>
            <a:spLocks noGrp="1"/>
          </p:cNvSpPr>
          <p:nvPr>
            <p:ph idx="1"/>
          </p:nvPr>
        </p:nvSpPr>
        <p:spPr/>
        <p:txBody>
          <a:bodyPr/>
          <a:lstStyle/>
          <a:p>
            <a:r>
              <a:rPr lang="en-US" dirty="0" smtClean="0"/>
              <a:t>If all work orders are not of the same order of magnitude in value or opportunity, we may need more info</a:t>
            </a:r>
          </a:p>
          <a:p>
            <a:endParaRPr lang="en-US" dirty="0"/>
          </a:p>
          <a:p>
            <a:r>
              <a:rPr lang="en-US" dirty="0" smtClean="0"/>
              <a:t>Impact Order of Magnitude Classification</a:t>
            </a:r>
          </a:p>
          <a:p>
            <a:endParaRPr lang="en-US" dirty="0"/>
          </a:p>
          <a:p>
            <a:pPr lvl="1"/>
            <a:r>
              <a:rPr lang="en-US" dirty="0" smtClean="0"/>
              <a:t>Extinction Level Event</a:t>
            </a:r>
          </a:p>
          <a:p>
            <a:pPr lvl="1"/>
            <a:r>
              <a:rPr lang="en-US" dirty="0" smtClean="0"/>
              <a:t>Major Capital</a:t>
            </a:r>
          </a:p>
          <a:p>
            <a:pPr lvl="1"/>
            <a:r>
              <a:rPr lang="en-US" dirty="0" smtClean="0"/>
              <a:t>Discretionary Spending</a:t>
            </a:r>
          </a:p>
          <a:p>
            <a:pPr lvl="1"/>
            <a:r>
              <a:rPr lang="en-US" dirty="0" smtClean="0"/>
              <a:t>Intangible</a:t>
            </a:r>
            <a:endParaRPr lang="en-US" dirty="0"/>
          </a:p>
        </p:txBody>
      </p:sp>
    </p:spTree>
    <p:extLst>
      <p:ext uri="{BB962C8B-B14F-4D97-AF65-F5344CB8AC3E}">
        <p14:creationId xmlns:p14="http://schemas.microsoft.com/office/powerpoint/2010/main" val="317621039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C6204"/>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72955" y="3028666"/>
            <a:ext cx="7804245" cy="954107"/>
          </a:xfrm>
        </p:spPr>
        <p:txBody>
          <a:bodyPr/>
          <a:lstStyle/>
          <a:p>
            <a:pPr algn="ctr"/>
            <a:r>
              <a:rPr lang="en-US" sz="3500" dirty="0" smtClean="0"/>
              <a:t>More examples of qualitative assessment classifications</a:t>
            </a:r>
            <a:endParaRPr lang="en-US" sz="3500" dirty="0"/>
          </a:p>
        </p:txBody>
      </p:sp>
    </p:spTree>
    <p:extLst>
      <p:ext uri="{BB962C8B-B14F-4D97-AF65-F5344CB8AC3E}">
        <p14:creationId xmlns:p14="http://schemas.microsoft.com/office/powerpoint/2010/main" val="381600168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Down Arrow 3"/>
          <p:cNvSpPr/>
          <p:nvPr/>
        </p:nvSpPr>
        <p:spPr>
          <a:xfrm>
            <a:off x="2724444" y="1860452"/>
            <a:ext cx="1143000" cy="3886200"/>
          </a:xfrm>
          <a:prstGeom prst="upDownArrow">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p>
        </p:txBody>
      </p:sp>
      <p:sp>
        <p:nvSpPr>
          <p:cNvPr id="275459" name="TextBox 4"/>
          <p:cNvSpPr txBox="1">
            <a:spLocks noChangeArrowheads="1"/>
          </p:cNvSpPr>
          <p:nvPr/>
        </p:nvSpPr>
        <p:spPr bwMode="auto">
          <a:xfrm>
            <a:off x="4410220" y="1908565"/>
            <a:ext cx="2720745" cy="646331"/>
          </a:xfrm>
          <a:prstGeom prst="rect">
            <a:avLst/>
          </a:prstGeom>
          <a:noFill/>
          <a:ln w="9525">
            <a:noFill/>
            <a:miter lim="800000"/>
            <a:headEnd/>
            <a:tailEnd/>
          </a:ln>
        </p:spPr>
        <p:txBody>
          <a:bodyPr wrap="none">
            <a:spAutoFit/>
          </a:bodyPr>
          <a:lstStyle/>
          <a:p>
            <a:r>
              <a:rPr lang="en-US" sz="3600" dirty="0">
                <a:latin typeface="Calibri" pitchFamily="34" charset="0"/>
              </a:rPr>
              <a:t>Differentiator</a:t>
            </a:r>
          </a:p>
        </p:txBody>
      </p:sp>
      <p:sp>
        <p:nvSpPr>
          <p:cNvPr id="275460" name="TextBox 5"/>
          <p:cNvSpPr txBox="1">
            <a:spLocks noChangeArrowheads="1"/>
          </p:cNvSpPr>
          <p:nvPr/>
        </p:nvSpPr>
        <p:spPr bwMode="auto">
          <a:xfrm>
            <a:off x="4410220" y="5108965"/>
            <a:ext cx="2462021" cy="646331"/>
          </a:xfrm>
          <a:prstGeom prst="rect">
            <a:avLst/>
          </a:prstGeom>
          <a:noFill/>
          <a:ln w="9525">
            <a:noFill/>
            <a:miter lim="800000"/>
            <a:headEnd/>
            <a:tailEnd/>
          </a:ln>
        </p:spPr>
        <p:txBody>
          <a:bodyPr wrap="none">
            <a:spAutoFit/>
          </a:bodyPr>
          <a:lstStyle/>
          <a:p>
            <a:r>
              <a:rPr lang="en-US" sz="3600" dirty="0" smtClean="0">
                <a:latin typeface="Calibri" pitchFamily="34" charset="0"/>
              </a:rPr>
              <a:t>Table Stakes</a:t>
            </a:r>
            <a:endParaRPr lang="en-US" sz="3600" dirty="0">
              <a:latin typeface="Calibri" pitchFamily="34" charset="0"/>
            </a:endParaRPr>
          </a:p>
        </p:txBody>
      </p:sp>
      <p:sp>
        <p:nvSpPr>
          <p:cNvPr id="275461" name="TextBox 6"/>
          <p:cNvSpPr txBox="1">
            <a:spLocks noChangeArrowheads="1"/>
          </p:cNvSpPr>
          <p:nvPr/>
        </p:nvSpPr>
        <p:spPr bwMode="auto">
          <a:xfrm>
            <a:off x="4410220" y="2975365"/>
            <a:ext cx="1483098" cy="646331"/>
          </a:xfrm>
          <a:prstGeom prst="rect">
            <a:avLst/>
          </a:prstGeom>
          <a:noFill/>
          <a:ln w="9525">
            <a:noFill/>
            <a:miter lim="800000"/>
            <a:headEnd/>
            <a:tailEnd/>
          </a:ln>
        </p:spPr>
        <p:txBody>
          <a:bodyPr wrap="none">
            <a:spAutoFit/>
          </a:bodyPr>
          <a:lstStyle/>
          <a:p>
            <a:r>
              <a:rPr lang="en-US" sz="3600" dirty="0">
                <a:latin typeface="Calibri" pitchFamily="34" charset="0"/>
              </a:rPr>
              <a:t>Spoiler</a:t>
            </a:r>
          </a:p>
        </p:txBody>
      </p:sp>
      <p:sp>
        <p:nvSpPr>
          <p:cNvPr id="275462" name="TextBox 7"/>
          <p:cNvSpPr txBox="1">
            <a:spLocks noChangeArrowheads="1"/>
          </p:cNvSpPr>
          <p:nvPr/>
        </p:nvSpPr>
        <p:spPr bwMode="auto">
          <a:xfrm>
            <a:off x="4410220" y="4042165"/>
            <a:ext cx="2127762" cy="646331"/>
          </a:xfrm>
          <a:prstGeom prst="rect">
            <a:avLst/>
          </a:prstGeom>
          <a:noFill/>
          <a:ln w="9525">
            <a:noFill/>
            <a:miter lim="800000"/>
            <a:headEnd/>
            <a:tailEnd/>
          </a:ln>
        </p:spPr>
        <p:txBody>
          <a:bodyPr wrap="none">
            <a:spAutoFit/>
          </a:bodyPr>
          <a:lstStyle/>
          <a:p>
            <a:r>
              <a:rPr lang="en-US" sz="3600" dirty="0">
                <a:latin typeface="Calibri" pitchFamily="34" charset="0"/>
              </a:rPr>
              <a:t>Cost Saver</a:t>
            </a:r>
          </a:p>
        </p:txBody>
      </p:sp>
      <p:sp>
        <p:nvSpPr>
          <p:cNvPr id="275463" name="TextBox 8"/>
          <p:cNvSpPr txBox="1">
            <a:spLocks noChangeArrowheads="1"/>
          </p:cNvSpPr>
          <p:nvPr/>
        </p:nvSpPr>
        <p:spPr bwMode="auto">
          <a:xfrm rot="-5400000">
            <a:off x="2083095" y="3474939"/>
            <a:ext cx="2386012" cy="646113"/>
          </a:xfrm>
          <a:prstGeom prst="rect">
            <a:avLst/>
          </a:prstGeom>
          <a:noFill/>
          <a:ln w="9525">
            <a:noFill/>
            <a:miter lim="800000"/>
            <a:headEnd/>
            <a:tailEnd/>
          </a:ln>
        </p:spPr>
        <p:txBody>
          <a:bodyPr wrap="none">
            <a:spAutoFit/>
          </a:bodyPr>
          <a:lstStyle/>
          <a:p>
            <a:r>
              <a:rPr lang="en-US" sz="3600" dirty="0">
                <a:latin typeface="Calibri" pitchFamily="34" charset="0"/>
              </a:rPr>
              <a:t>Market Risk</a:t>
            </a:r>
          </a:p>
        </p:txBody>
      </p:sp>
      <p:sp>
        <p:nvSpPr>
          <p:cNvPr id="275464" name="TextBox 9"/>
          <p:cNvSpPr txBox="1">
            <a:spLocks noChangeArrowheads="1"/>
          </p:cNvSpPr>
          <p:nvPr/>
        </p:nvSpPr>
        <p:spPr bwMode="auto">
          <a:xfrm>
            <a:off x="2447791" y="1070129"/>
            <a:ext cx="1693120" cy="830997"/>
          </a:xfrm>
          <a:prstGeom prst="rect">
            <a:avLst/>
          </a:prstGeom>
          <a:noFill/>
          <a:ln w="9525">
            <a:noFill/>
            <a:miter lim="800000"/>
            <a:headEnd/>
            <a:tailEnd/>
          </a:ln>
        </p:spPr>
        <p:txBody>
          <a:bodyPr wrap="square">
            <a:spAutoFit/>
          </a:bodyPr>
          <a:lstStyle/>
          <a:p>
            <a:pPr algn="r"/>
            <a:r>
              <a:rPr lang="en-US" sz="2400" dirty="0">
                <a:latin typeface="Calibri" pitchFamily="34" charset="0"/>
              </a:rPr>
              <a:t>Highly </a:t>
            </a:r>
            <a:r>
              <a:rPr lang="en-US" sz="2400" dirty="0" smtClean="0">
                <a:latin typeface="Calibri" pitchFamily="34" charset="0"/>
              </a:rPr>
              <a:t>likely</a:t>
            </a:r>
            <a:br>
              <a:rPr lang="en-US" sz="2400" dirty="0" smtClean="0">
                <a:latin typeface="Calibri" pitchFamily="34" charset="0"/>
              </a:rPr>
            </a:br>
            <a:r>
              <a:rPr lang="en-US" sz="2400" dirty="0" smtClean="0">
                <a:latin typeface="Calibri" pitchFamily="34" charset="0"/>
              </a:rPr>
              <a:t>to </a:t>
            </a:r>
            <a:r>
              <a:rPr lang="en-US" sz="2400" dirty="0">
                <a:latin typeface="Calibri" pitchFamily="34" charset="0"/>
              </a:rPr>
              <a:t>change</a:t>
            </a:r>
          </a:p>
        </p:txBody>
      </p:sp>
      <p:sp>
        <p:nvSpPr>
          <p:cNvPr id="275465" name="TextBox 10"/>
          <p:cNvSpPr txBox="1">
            <a:spLocks noChangeArrowheads="1"/>
          </p:cNvSpPr>
          <p:nvPr/>
        </p:nvSpPr>
        <p:spPr bwMode="auto">
          <a:xfrm>
            <a:off x="2405588" y="5759715"/>
            <a:ext cx="1791594" cy="830997"/>
          </a:xfrm>
          <a:prstGeom prst="rect">
            <a:avLst/>
          </a:prstGeom>
          <a:noFill/>
          <a:ln w="9525">
            <a:noFill/>
            <a:miter lim="800000"/>
            <a:headEnd/>
            <a:tailEnd/>
          </a:ln>
        </p:spPr>
        <p:txBody>
          <a:bodyPr wrap="square">
            <a:spAutoFit/>
          </a:bodyPr>
          <a:lstStyle/>
          <a:p>
            <a:pPr algn="ctr"/>
            <a:r>
              <a:rPr lang="en-US" sz="2400" dirty="0">
                <a:latin typeface="Calibri" pitchFamily="34" charset="0"/>
              </a:rPr>
              <a:t>Very </a:t>
            </a:r>
            <a:r>
              <a:rPr lang="en-US" sz="2400" dirty="0" smtClean="0">
                <a:latin typeface="Calibri" pitchFamily="34" charset="0"/>
              </a:rPr>
              <a:t>unlikely</a:t>
            </a:r>
            <a:br>
              <a:rPr lang="en-US" sz="2400" dirty="0" smtClean="0">
                <a:latin typeface="Calibri" pitchFamily="34" charset="0"/>
              </a:rPr>
            </a:br>
            <a:r>
              <a:rPr lang="en-US" sz="2400" dirty="0" smtClean="0">
                <a:latin typeface="Calibri" pitchFamily="34" charset="0"/>
              </a:rPr>
              <a:t>to </a:t>
            </a:r>
            <a:r>
              <a:rPr lang="en-US" sz="2400" dirty="0">
                <a:latin typeface="Calibri" pitchFamily="34" charset="0"/>
              </a:rPr>
              <a:t>change</a:t>
            </a:r>
          </a:p>
        </p:txBody>
      </p:sp>
      <p:sp>
        <p:nvSpPr>
          <p:cNvPr id="82954" name="Title 11"/>
          <p:cNvSpPr>
            <a:spLocks noGrp="1"/>
          </p:cNvSpPr>
          <p:nvPr>
            <p:ph type="title"/>
          </p:nvPr>
        </p:nvSpPr>
        <p:spPr>
          <a:xfrm>
            <a:off x="228600" y="274638"/>
            <a:ext cx="7848600" cy="550862"/>
          </a:xfrm>
        </p:spPr>
        <p:txBody>
          <a:bodyPr rtlCol="0" anchor="ctr">
            <a:normAutofit/>
          </a:bodyPr>
          <a:lstStyle/>
          <a:p>
            <a:pPr eaLnBrk="1" fontAlgn="auto" hangingPunct="1">
              <a:spcAft>
                <a:spcPts val="0"/>
              </a:spcAft>
              <a:defRPr/>
            </a:pPr>
            <a:r>
              <a:rPr lang="en-US" sz="3200" dirty="0" smtClean="0">
                <a:solidFill>
                  <a:schemeClr val="tx1"/>
                </a:solidFill>
              </a:rPr>
              <a:t>Market Risk of Change Classification</a:t>
            </a:r>
          </a:p>
        </p:txBody>
      </p:sp>
      <p:sp>
        <p:nvSpPr>
          <p:cNvPr id="13" name="Down Arrow 12"/>
          <p:cNvSpPr/>
          <p:nvPr/>
        </p:nvSpPr>
        <p:spPr>
          <a:xfrm rot="10800000">
            <a:off x="6948435" y="1938752"/>
            <a:ext cx="1143000" cy="3810000"/>
          </a:xfrm>
          <a:prstGeom prst="downArrow">
            <a:avLst/>
          </a:prstGeom>
          <a:gradFill flip="none" rotWithShape="1">
            <a:gsLst>
              <a:gs pos="0">
                <a:srgbClr val="0EF303"/>
              </a:gs>
              <a:gs pos="50000">
                <a:srgbClr val="9CB86E"/>
              </a:gs>
              <a:gs pos="100000">
                <a:srgbClr val="156B13"/>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8"/>
          <p:cNvSpPr txBox="1">
            <a:spLocks noChangeArrowheads="1"/>
          </p:cNvSpPr>
          <p:nvPr/>
        </p:nvSpPr>
        <p:spPr bwMode="auto">
          <a:xfrm rot="-5400000">
            <a:off x="6890931" y="3672656"/>
            <a:ext cx="1218539" cy="646331"/>
          </a:xfrm>
          <a:prstGeom prst="rect">
            <a:avLst/>
          </a:prstGeom>
          <a:noFill/>
          <a:ln w="9525">
            <a:noFill/>
            <a:miter lim="800000"/>
            <a:headEnd/>
            <a:tailEnd/>
          </a:ln>
        </p:spPr>
        <p:txBody>
          <a:bodyPr wrap="none">
            <a:spAutoFit/>
          </a:bodyPr>
          <a:lstStyle/>
          <a:p>
            <a:r>
              <a:rPr lang="en-US" sz="3600" dirty="0" smtClean="0">
                <a:latin typeface="Calibri" pitchFamily="34" charset="0"/>
              </a:rPr>
              <a:t>Value</a:t>
            </a:r>
            <a:endParaRPr lang="en-US" sz="3600" dirty="0">
              <a:latin typeface="Calibri" pitchFamily="34" charset="0"/>
            </a:endParaRPr>
          </a:p>
        </p:txBody>
      </p:sp>
      <p:sp>
        <p:nvSpPr>
          <p:cNvPr id="18" name="Rectangular Callout 17"/>
          <p:cNvSpPr/>
          <p:nvPr/>
        </p:nvSpPr>
        <p:spPr bwMode="auto">
          <a:xfrm>
            <a:off x="4476750" y="4533900"/>
            <a:ext cx="3105150" cy="609600"/>
          </a:xfrm>
          <a:prstGeom prst="wedgeRectCallou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7030A0"/>
                </a:solidFill>
                <a:effectLst/>
                <a:latin typeface="Arial" charset="0"/>
              </a:rPr>
              <a:t>Regulatory</a:t>
            </a:r>
            <a:r>
              <a:rPr kumimoji="0" lang="en-US" sz="1800" b="0" i="0" u="none" strike="noStrike" cap="none" normalizeH="0" baseline="0" dirty="0" smtClean="0">
                <a:ln>
                  <a:noFill/>
                </a:ln>
                <a:solidFill>
                  <a:srgbClr val="7030A0"/>
                </a:solidFill>
                <a:effectLst/>
                <a:latin typeface="Arial" charset="0"/>
              </a:rPr>
              <a:t> – </a:t>
            </a:r>
            <a:r>
              <a:rPr kumimoji="0" lang="en-US" sz="1800" b="0" i="1" u="none" strike="noStrike" cap="none" normalizeH="0" baseline="0" dirty="0" smtClean="0">
                <a:ln>
                  <a:noFill/>
                </a:ln>
                <a:solidFill>
                  <a:srgbClr val="7030A0"/>
                </a:solidFill>
                <a:effectLst/>
                <a:latin typeface="Arial" charset="0"/>
              </a:rPr>
              <a:t>must have</a:t>
            </a:r>
            <a:r>
              <a:rPr kumimoji="0" lang="en-US" sz="1800" b="0" i="0" u="none" strike="noStrike" cap="none" normalizeH="0" baseline="0" dirty="0" smtClean="0">
                <a:ln>
                  <a:noFill/>
                </a:ln>
                <a:solidFill>
                  <a:srgbClr val="7030A0"/>
                </a:solidFill>
                <a:effectLst/>
                <a:latin typeface="Arial" charset="0"/>
              </a:rPr>
              <a:t> but subject to change</a:t>
            </a:r>
          </a:p>
        </p:txBody>
      </p:sp>
      <p:sp>
        <p:nvSpPr>
          <p:cNvPr id="19" name="Rectangular Callout 18"/>
          <p:cNvSpPr/>
          <p:nvPr/>
        </p:nvSpPr>
        <p:spPr bwMode="auto">
          <a:xfrm>
            <a:off x="4572000" y="1352550"/>
            <a:ext cx="3276600" cy="609600"/>
          </a:xfrm>
          <a:prstGeom prst="wedgeRectCallout">
            <a:avLst/>
          </a:prstGeom>
          <a:solidFill>
            <a:srgbClr val="99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effectLst/>
                <a:latin typeface="Arial" charset="0"/>
              </a:rPr>
              <a:t>Misdirector</a:t>
            </a:r>
            <a:r>
              <a:rPr kumimoji="0" lang="en-US" sz="1800" b="0" i="0" u="none" strike="noStrike" cap="none" normalizeH="0" baseline="0" dirty="0" smtClean="0">
                <a:ln>
                  <a:noFill/>
                </a:ln>
                <a:effectLst/>
                <a:latin typeface="Arial" charset="0"/>
              </a:rPr>
              <a:t> – differentiator</a:t>
            </a:r>
            <a:r>
              <a:rPr kumimoji="0" lang="en-US" sz="1800" b="0" i="0" u="none" strike="noStrike" cap="none" normalizeH="0" dirty="0" smtClean="0">
                <a:ln>
                  <a:noFill/>
                </a:ln>
                <a:effectLst/>
                <a:latin typeface="Arial" charset="0"/>
              </a:rPr>
              <a:t> not aligned with strategic plan</a:t>
            </a:r>
            <a:endParaRPr kumimoji="0" lang="en-US" sz="1800" b="0" i="0" u="none" strike="noStrike" cap="none" normalizeH="0" baseline="0" dirty="0" smtClean="0">
              <a:ln>
                <a:noFill/>
              </a:ln>
              <a:effectLst/>
              <a:latin typeface="Arial" charset="0"/>
            </a:endParaRPr>
          </a:p>
        </p:txBody>
      </p:sp>
      <p:sp>
        <p:nvSpPr>
          <p:cNvPr id="20" name="TextBox 4"/>
          <p:cNvSpPr txBox="1">
            <a:spLocks noChangeArrowheads="1"/>
          </p:cNvSpPr>
          <p:nvPr/>
        </p:nvSpPr>
        <p:spPr bwMode="auto">
          <a:xfrm>
            <a:off x="3699" y="1970696"/>
            <a:ext cx="2401889" cy="3539430"/>
          </a:xfrm>
          <a:prstGeom prst="rect">
            <a:avLst/>
          </a:prstGeom>
          <a:noFill/>
          <a:ln w="9525">
            <a:noFill/>
            <a:miter lim="800000"/>
            <a:headEnd/>
            <a:tailEnd/>
          </a:ln>
        </p:spPr>
        <p:txBody>
          <a:bodyPr wrap="square">
            <a:spAutoFit/>
          </a:bodyPr>
          <a:lstStyle/>
          <a:p>
            <a:r>
              <a:rPr lang="en-US" sz="2800" dirty="0" smtClean="0">
                <a:latin typeface="Calibri" pitchFamily="34" charset="0"/>
              </a:rPr>
              <a:t>This is not a prioritization scheme!</a:t>
            </a:r>
          </a:p>
          <a:p>
            <a:endParaRPr lang="en-US" sz="2800" dirty="0">
              <a:latin typeface="Calibri" pitchFamily="34" charset="0"/>
            </a:endParaRPr>
          </a:p>
          <a:p>
            <a:r>
              <a:rPr lang="en-US" sz="2800" dirty="0" smtClean="0">
                <a:latin typeface="Calibri" pitchFamily="34" charset="0"/>
              </a:rPr>
              <a:t>But a way of understanding schedule &amp; value risk</a:t>
            </a:r>
            <a:endParaRPr lang="en-US" sz="2800" dirty="0">
              <a:latin typeface="Calibri" pitchFamily="34" charset="0"/>
            </a:endParaRPr>
          </a:p>
        </p:txBody>
      </p:sp>
    </p:spTree>
    <p:extLst>
      <p:ext uri="{BB962C8B-B14F-4D97-AF65-F5344CB8AC3E}">
        <p14:creationId xmlns:p14="http://schemas.microsoft.com/office/powerpoint/2010/main" val="3803886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350" y="139699"/>
            <a:ext cx="8013123" cy="1027974"/>
          </a:xfrm>
        </p:spPr>
        <p:txBody>
          <a:bodyPr/>
          <a:lstStyle/>
          <a:p>
            <a:r>
              <a:rPr lang="nl-NL" dirty="0" smtClean="0">
                <a:solidFill>
                  <a:srgbClr val="002060"/>
                </a:solidFill>
              </a:rPr>
              <a:t>Kanban board with capacity allocated by market risk of change</a:t>
            </a:r>
            <a:br>
              <a:rPr lang="nl-NL" dirty="0" smtClean="0">
                <a:solidFill>
                  <a:srgbClr val="002060"/>
                </a:solidFill>
              </a:rPr>
            </a:br>
            <a:r>
              <a:rPr lang="nl-NL" sz="2000" i="1" dirty="0" smtClean="0">
                <a:solidFill>
                  <a:srgbClr val="FC6204"/>
                </a:solidFill>
              </a:rPr>
              <a:t>Useful for big projects with the risk of demand for early delivery</a:t>
            </a:r>
            <a:endParaRPr lang="nl-NL" sz="2000" dirty="0">
              <a:solidFill>
                <a:srgbClr val="FC6204"/>
              </a:solidFill>
            </a:endParaRPr>
          </a:p>
        </p:txBody>
      </p:sp>
      <p:sp>
        <p:nvSpPr>
          <p:cNvPr id="21" name="TextBox 20"/>
          <p:cNvSpPr txBox="1"/>
          <p:nvPr/>
        </p:nvSpPr>
        <p:spPr>
          <a:xfrm>
            <a:off x="1682292" y="2280818"/>
            <a:ext cx="740908" cy="523220"/>
          </a:xfrm>
          <a:prstGeom prst="rect">
            <a:avLst/>
          </a:prstGeom>
          <a:noFill/>
        </p:spPr>
        <p:txBody>
          <a:bodyPr wrap="none" rtlCol="0">
            <a:spAutoFit/>
          </a:bodyPr>
          <a:lstStyle/>
          <a:p>
            <a:pPr algn="ctr"/>
            <a:r>
              <a:rPr lang="nl-NL" sz="1400" b="1" dirty="0" smtClean="0">
                <a:solidFill>
                  <a:srgbClr val="002060"/>
                </a:solidFill>
              </a:rPr>
              <a:t>Input</a:t>
            </a:r>
            <a:br>
              <a:rPr lang="nl-NL" sz="1400" b="1" dirty="0" smtClean="0">
                <a:solidFill>
                  <a:srgbClr val="002060"/>
                </a:solidFill>
              </a:rPr>
            </a:br>
            <a:r>
              <a:rPr lang="nl-NL" sz="1400" b="1" dirty="0" smtClean="0">
                <a:solidFill>
                  <a:srgbClr val="002060"/>
                </a:solidFill>
              </a:rPr>
              <a:t>Queue</a:t>
            </a:r>
            <a:endParaRPr lang="nl-NL" sz="1400" b="1" dirty="0">
              <a:solidFill>
                <a:srgbClr val="002060"/>
              </a:solidFill>
            </a:endParaRPr>
          </a:p>
        </p:txBody>
      </p:sp>
      <p:sp>
        <p:nvSpPr>
          <p:cNvPr id="22" name="TextBox 21"/>
          <p:cNvSpPr txBox="1"/>
          <p:nvPr/>
        </p:nvSpPr>
        <p:spPr>
          <a:xfrm>
            <a:off x="3918961" y="2281072"/>
            <a:ext cx="662361" cy="523220"/>
          </a:xfrm>
          <a:prstGeom prst="rect">
            <a:avLst/>
          </a:prstGeom>
          <a:noFill/>
        </p:spPr>
        <p:txBody>
          <a:bodyPr wrap="none" rtlCol="0">
            <a:spAutoFit/>
          </a:bodyPr>
          <a:lstStyle/>
          <a:p>
            <a:r>
              <a:rPr lang="nl-NL" sz="1400" b="1" dirty="0" err="1" smtClean="0">
                <a:solidFill>
                  <a:srgbClr val="002060"/>
                </a:solidFill>
              </a:rPr>
              <a:t>Dev</a:t>
            </a:r>
            <a:r>
              <a:rPr lang="nl-NL" sz="1400" b="1" dirty="0" smtClean="0">
                <a:solidFill>
                  <a:srgbClr val="002060"/>
                </a:solidFill>
              </a:rPr>
              <a:t>.</a:t>
            </a:r>
            <a:br>
              <a:rPr lang="nl-NL" sz="1400" b="1" dirty="0" smtClean="0">
                <a:solidFill>
                  <a:srgbClr val="002060"/>
                </a:solidFill>
              </a:rPr>
            </a:br>
            <a:r>
              <a:rPr lang="nl-NL" sz="1400" b="1" dirty="0" err="1" smtClean="0">
                <a:solidFill>
                  <a:srgbClr val="002060"/>
                </a:solidFill>
              </a:rPr>
              <a:t>ready</a:t>
            </a:r>
            <a:endParaRPr lang="nl-NL" sz="1400" b="1" dirty="0">
              <a:solidFill>
                <a:srgbClr val="002060"/>
              </a:solidFill>
            </a:endParaRPr>
          </a:p>
        </p:txBody>
      </p:sp>
      <p:sp>
        <p:nvSpPr>
          <p:cNvPr id="23" name="TextBox 22"/>
          <p:cNvSpPr txBox="1"/>
          <p:nvPr/>
        </p:nvSpPr>
        <p:spPr>
          <a:xfrm>
            <a:off x="4633529" y="2494568"/>
            <a:ext cx="801823" cy="307777"/>
          </a:xfrm>
          <a:prstGeom prst="rect">
            <a:avLst/>
          </a:prstGeom>
          <a:noFill/>
        </p:spPr>
        <p:txBody>
          <a:bodyPr wrap="none" rtlCol="0">
            <a:spAutoFit/>
          </a:bodyPr>
          <a:lstStyle/>
          <a:p>
            <a:r>
              <a:rPr lang="nl-NL" sz="1400" b="1" dirty="0" smtClean="0">
                <a:solidFill>
                  <a:srgbClr val="002060"/>
                </a:solidFill>
              </a:rPr>
              <a:t>In Prog</a:t>
            </a:r>
            <a:endParaRPr lang="nl-NL" sz="1400" b="1" dirty="0">
              <a:solidFill>
                <a:srgbClr val="002060"/>
              </a:solidFill>
            </a:endParaRPr>
          </a:p>
        </p:txBody>
      </p:sp>
      <p:sp>
        <p:nvSpPr>
          <p:cNvPr id="24" name="TextBox 23"/>
          <p:cNvSpPr txBox="1"/>
          <p:nvPr/>
        </p:nvSpPr>
        <p:spPr>
          <a:xfrm>
            <a:off x="5442909" y="2481941"/>
            <a:ext cx="631904" cy="307777"/>
          </a:xfrm>
          <a:prstGeom prst="rect">
            <a:avLst/>
          </a:prstGeom>
          <a:noFill/>
        </p:spPr>
        <p:txBody>
          <a:bodyPr wrap="none" rtlCol="0">
            <a:spAutoFit/>
          </a:bodyPr>
          <a:lstStyle/>
          <a:p>
            <a:r>
              <a:rPr lang="nl-NL" sz="1400" b="1" dirty="0" smtClean="0">
                <a:solidFill>
                  <a:srgbClr val="002060"/>
                </a:solidFill>
              </a:rPr>
              <a:t>Done</a:t>
            </a:r>
            <a:endParaRPr lang="nl-NL" sz="1400" b="1" dirty="0">
              <a:solidFill>
                <a:srgbClr val="002060"/>
              </a:solidFill>
            </a:endParaRPr>
          </a:p>
        </p:txBody>
      </p:sp>
      <p:sp>
        <p:nvSpPr>
          <p:cNvPr id="25" name="TextBox 24"/>
          <p:cNvSpPr txBox="1"/>
          <p:nvPr/>
        </p:nvSpPr>
        <p:spPr>
          <a:xfrm>
            <a:off x="6157477" y="2280066"/>
            <a:ext cx="662361" cy="523220"/>
          </a:xfrm>
          <a:prstGeom prst="rect">
            <a:avLst/>
          </a:prstGeom>
          <a:noFill/>
        </p:spPr>
        <p:txBody>
          <a:bodyPr wrap="none" rtlCol="0">
            <a:spAutoFit/>
          </a:bodyPr>
          <a:lstStyle/>
          <a:p>
            <a:r>
              <a:rPr lang="nl-NL" sz="1400" b="1" dirty="0" err="1" smtClean="0">
                <a:solidFill>
                  <a:srgbClr val="002060"/>
                </a:solidFill>
              </a:rPr>
              <a:t>Build</a:t>
            </a:r>
            <a:r>
              <a:rPr lang="nl-NL" sz="1400" b="1" dirty="0" smtClean="0">
                <a:solidFill>
                  <a:srgbClr val="002060"/>
                </a:solidFill>
              </a:rPr>
              <a:t/>
            </a:r>
            <a:br>
              <a:rPr lang="nl-NL" sz="1400" b="1" dirty="0" smtClean="0">
                <a:solidFill>
                  <a:srgbClr val="002060"/>
                </a:solidFill>
              </a:rPr>
            </a:br>
            <a:r>
              <a:rPr lang="nl-NL" sz="1400" b="1" dirty="0" err="1" smtClean="0">
                <a:solidFill>
                  <a:srgbClr val="002060"/>
                </a:solidFill>
              </a:rPr>
              <a:t>ready</a:t>
            </a:r>
            <a:endParaRPr lang="nl-NL" sz="1400" b="1" dirty="0">
              <a:solidFill>
                <a:srgbClr val="002060"/>
              </a:solidFill>
            </a:endParaRPr>
          </a:p>
        </p:txBody>
      </p:sp>
      <p:sp>
        <p:nvSpPr>
          <p:cNvPr id="26" name="TextBox 25"/>
          <p:cNvSpPr txBox="1"/>
          <p:nvPr/>
        </p:nvSpPr>
        <p:spPr>
          <a:xfrm>
            <a:off x="6919357" y="2423130"/>
            <a:ext cx="538417" cy="307777"/>
          </a:xfrm>
          <a:prstGeom prst="rect">
            <a:avLst/>
          </a:prstGeom>
          <a:noFill/>
        </p:spPr>
        <p:txBody>
          <a:bodyPr wrap="none" rtlCol="0">
            <a:spAutoFit/>
          </a:bodyPr>
          <a:lstStyle/>
          <a:p>
            <a:r>
              <a:rPr lang="nl-NL" sz="1400" b="1" dirty="0" smtClean="0">
                <a:solidFill>
                  <a:srgbClr val="002060"/>
                </a:solidFill>
              </a:rPr>
              <a:t>Test</a:t>
            </a:r>
            <a:endParaRPr lang="nl-NL" sz="1400" b="1" dirty="0">
              <a:solidFill>
                <a:srgbClr val="002060"/>
              </a:solidFill>
            </a:endParaRPr>
          </a:p>
        </p:txBody>
      </p:sp>
      <p:sp>
        <p:nvSpPr>
          <p:cNvPr id="30" name="TextBox 29"/>
          <p:cNvSpPr txBox="1"/>
          <p:nvPr/>
        </p:nvSpPr>
        <p:spPr>
          <a:xfrm>
            <a:off x="3168580" y="2494822"/>
            <a:ext cx="631904" cy="307777"/>
          </a:xfrm>
          <a:prstGeom prst="rect">
            <a:avLst/>
          </a:prstGeom>
          <a:noFill/>
        </p:spPr>
        <p:txBody>
          <a:bodyPr wrap="none" rtlCol="0">
            <a:spAutoFit/>
          </a:bodyPr>
          <a:lstStyle/>
          <a:p>
            <a:r>
              <a:rPr lang="nl-NL" sz="1400" b="1" dirty="0" smtClean="0">
                <a:solidFill>
                  <a:srgbClr val="002060"/>
                </a:solidFill>
              </a:rPr>
              <a:t>Done</a:t>
            </a:r>
            <a:endParaRPr lang="nl-NL" sz="1400" b="1" dirty="0">
              <a:solidFill>
                <a:srgbClr val="002060"/>
              </a:solidFill>
            </a:endParaRPr>
          </a:p>
        </p:txBody>
      </p:sp>
      <p:sp>
        <p:nvSpPr>
          <p:cNvPr id="31" name="TextBox 30"/>
          <p:cNvSpPr txBox="1"/>
          <p:nvPr/>
        </p:nvSpPr>
        <p:spPr>
          <a:xfrm>
            <a:off x="2418763" y="2494568"/>
            <a:ext cx="801823" cy="307777"/>
          </a:xfrm>
          <a:prstGeom prst="rect">
            <a:avLst/>
          </a:prstGeom>
          <a:noFill/>
        </p:spPr>
        <p:txBody>
          <a:bodyPr wrap="none" rtlCol="0">
            <a:spAutoFit/>
          </a:bodyPr>
          <a:lstStyle/>
          <a:p>
            <a:r>
              <a:rPr lang="nl-NL" sz="1400" b="1" dirty="0" smtClean="0">
                <a:solidFill>
                  <a:srgbClr val="002060"/>
                </a:solidFill>
              </a:rPr>
              <a:t>In Prog</a:t>
            </a:r>
            <a:endParaRPr lang="nl-NL" sz="1400" b="1" dirty="0">
              <a:solidFill>
                <a:srgbClr val="002060"/>
              </a:solidFill>
            </a:endParaRPr>
          </a:p>
        </p:txBody>
      </p:sp>
      <p:cxnSp>
        <p:nvCxnSpPr>
          <p:cNvPr id="33" name="Straight Connector 32"/>
          <p:cNvCxnSpPr/>
          <p:nvPr/>
        </p:nvCxnSpPr>
        <p:spPr>
          <a:xfrm rot="5400000">
            <a:off x="239904" y="4316237"/>
            <a:ext cx="4357718" cy="1588"/>
          </a:xfrm>
          <a:prstGeom prst="line">
            <a:avLst/>
          </a:prstGeom>
          <a:ln w="28575"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1305574" y="4665585"/>
            <a:ext cx="3656893" cy="2129"/>
          </a:xfrm>
          <a:prstGeom prst="line">
            <a:avLst/>
          </a:prstGeom>
          <a:ln w="28575" cmpd="sng">
            <a:solidFill>
              <a:srgbClr val="002060"/>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669458" y="4315443"/>
            <a:ext cx="4357718" cy="1588"/>
          </a:xfrm>
          <a:prstGeom prst="line">
            <a:avLst/>
          </a:prstGeom>
          <a:ln w="28575"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2455276" y="4315443"/>
            <a:ext cx="4357718" cy="1588"/>
          </a:xfrm>
          <a:prstGeom prst="line">
            <a:avLst/>
          </a:prstGeom>
          <a:ln w="28575"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3564862" y="4664736"/>
            <a:ext cx="3656893" cy="3825"/>
          </a:xfrm>
          <a:prstGeom prst="line">
            <a:avLst/>
          </a:prstGeom>
          <a:ln w="28575" cmpd="sng">
            <a:solidFill>
              <a:srgbClr val="002060"/>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3955474" y="4315443"/>
            <a:ext cx="4357718" cy="1588"/>
          </a:xfrm>
          <a:prstGeom prst="line">
            <a:avLst/>
          </a:prstGeom>
          <a:ln w="28575"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4669854" y="4315443"/>
            <a:ext cx="4357718" cy="1588"/>
          </a:xfrm>
          <a:prstGeom prst="line">
            <a:avLst/>
          </a:prstGeom>
          <a:ln w="28575"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5312796" y="4315443"/>
            <a:ext cx="4357718" cy="1588"/>
          </a:xfrm>
          <a:prstGeom prst="line">
            <a:avLst/>
          </a:prstGeom>
          <a:ln w="28575" cmpd="sng">
            <a:solidFill>
              <a:srgbClr val="002060"/>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707681" y="2924014"/>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tangle 45"/>
          <p:cNvSpPr/>
          <p:nvPr/>
        </p:nvSpPr>
        <p:spPr>
          <a:xfrm>
            <a:off x="2519436" y="5826583"/>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tangle 46"/>
          <p:cNvSpPr/>
          <p:nvPr/>
        </p:nvSpPr>
        <p:spPr>
          <a:xfrm>
            <a:off x="2575706" y="4312544"/>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Rectangle 47"/>
          <p:cNvSpPr/>
          <p:nvPr/>
        </p:nvSpPr>
        <p:spPr>
          <a:xfrm>
            <a:off x="2575707" y="3330878"/>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tangle 51"/>
          <p:cNvSpPr/>
          <p:nvPr/>
        </p:nvSpPr>
        <p:spPr>
          <a:xfrm>
            <a:off x="4847655" y="5896921"/>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Rectangle 52"/>
          <p:cNvSpPr/>
          <p:nvPr/>
        </p:nvSpPr>
        <p:spPr>
          <a:xfrm>
            <a:off x="4847655" y="3566956"/>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Rectangle 53"/>
          <p:cNvSpPr/>
          <p:nvPr/>
        </p:nvSpPr>
        <p:spPr>
          <a:xfrm>
            <a:off x="4847655" y="2924014"/>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Rectangle 54"/>
          <p:cNvSpPr/>
          <p:nvPr/>
        </p:nvSpPr>
        <p:spPr>
          <a:xfrm>
            <a:off x="6262347" y="5962636"/>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tangle 55"/>
          <p:cNvSpPr/>
          <p:nvPr/>
        </p:nvSpPr>
        <p:spPr>
          <a:xfrm>
            <a:off x="3259979" y="3020742"/>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tangle 58"/>
          <p:cNvSpPr/>
          <p:nvPr/>
        </p:nvSpPr>
        <p:spPr>
          <a:xfrm>
            <a:off x="6990795" y="2924014"/>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Rectangle 63"/>
          <p:cNvSpPr/>
          <p:nvPr/>
        </p:nvSpPr>
        <p:spPr>
          <a:xfrm>
            <a:off x="6276415" y="3495518"/>
            <a:ext cx="357190" cy="357190"/>
          </a:xfrm>
          <a:prstGeom prst="rect">
            <a:avLst/>
          </a:prstGeom>
          <a:solidFill>
            <a:srgbClr val="92D05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6" name="Rectangle 65"/>
          <p:cNvSpPr/>
          <p:nvPr/>
        </p:nvSpPr>
        <p:spPr>
          <a:xfrm>
            <a:off x="4047769" y="5881755"/>
            <a:ext cx="357190" cy="357190"/>
          </a:xfrm>
          <a:prstGeom prst="rect">
            <a:avLst/>
          </a:prstGeom>
          <a:solidFill>
            <a:srgbClr val="92D05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7" name="Rectangle 66"/>
          <p:cNvSpPr/>
          <p:nvPr/>
        </p:nvSpPr>
        <p:spPr>
          <a:xfrm>
            <a:off x="4061837" y="2924014"/>
            <a:ext cx="357190" cy="357190"/>
          </a:xfrm>
          <a:prstGeom prst="rect">
            <a:avLst/>
          </a:prstGeom>
          <a:solidFill>
            <a:srgbClr val="92D05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9" name="Rectangle 68"/>
          <p:cNvSpPr/>
          <p:nvPr/>
        </p:nvSpPr>
        <p:spPr>
          <a:xfrm>
            <a:off x="4061837" y="4183735"/>
            <a:ext cx="357190" cy="357190"/>
          </a:xfrm>
          <a:prstGeom prst="rect">
            <a:avLst/>
          </a:prstGeom>
          <a:solidFill>
            <a:srgbClr val="7030A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Rectangle 72"/>
          <p:cNvSpPr/>
          <p:nvPr/>
        </p:nvSpPr>
        <p:spPr>
          <a:xfrm>
            <a:off x="6990796" y="5881981"/>
            <a:ext cx="357190" cy="357190"/>
          </a:xfrm>
          <a:prstGeom prst="rect">
            <a:avLst/>
          </a:prstGeom>
          <a:solidFill>
            <a:srgbClr val="7030A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4" name="Rectangle 73"/>
          <p:cNvSpPr/>
          <p:nvPr/>
        </p:nvSpPr>
        <p:spPr>
          <a:xfrm>
            <a:off x="5533900" y="5942423"/>
            <a:ext cx="357190" cy="357190"/>
          </a:xfrm>
          <a:prstGeom prst="rect">
            <a:avLst/>
          </a:prstGeom>
          <a:solidFill>
            <a:srgbClr val="7030A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6" name="Right Brace 75"/>
          <p:cNvSpPr/>
          <p:nvPr/>
        </p:nvSpPr>
        <p:spPr>
          <a:xfrm>
            <a:off x="2987352" y="1181362"/>
            <a:ext cx="285752" cy="1428760"/>
          </a:xfrm>
          <a:prstGeom prst="rightBrace">
            <a:avLst/>
          </a:prstGeom>
          <a:ln>
            <a:solidFill>
              <a:srgbClr val="FF0000"/>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7" name="TextBox 76"/>
          <p:cNvSpPr txBox="1"/>
          <p:nvPr/>
        </p:nvSpPr>
        <p:spPr>
          <a:xfrm>
            <a:off x="1918697" y="1423816"/>
            <a:ext cx="312906" cy="369332"/>
          </a:xfrm>
          <a:prstGeom prst="rect">
            <a:avLst/>
          </a:prstGeom>
          <a:noFill/>
        </p:spPr>
        <p:txBody>
          <a:bodyPr wrap="none" rtlCol="0">
            <a:spAutoFit/>
          </a:bodyPr>
          <a:lstStyle/>
          <a:p>
            <a:r>
              <a:rPr lang="nl-NL" dirty="0" smtClean="0">
                <a:solidFill>
                  <a:srgbClr val="FF0000"/>
                </a:solidFill>
              </a:rPr>
              <a:t>5</a:t>
            </a:r>
            <a:endParaRPr lang="nl-NL" dirty="0">
              <a:solidFill>
                <a:srgbClr val="FF0000"/>
              </a:solidFill>
            </a:endParaRPr>
          </a:p>
        </p:txBody>
      </p:sp>
      <p:sp>
        <p:nvSpPr>
          <p:cNvPr id="78" name="TextBox 77"/>
          <p:cNvSpPr txBox="1"/>
          <p:nvPr/>
        </p:nvSpPr>
        <p:spPr>
          <a:xfrm>
            <a:off x="2975101" y="1423816"/>
            <a:ext cx="312906" cy="369332"/>
          </a:xfrm>
          <a:prstGeom prst="rect">
            <a:avLst/>
          </a:prstGeom>
          <a:noFill/>
        </p:spPr>
        <p:txBody>
          <a:bodyPr wrap="none" rtlCol="0">
            <a:spAutoFit/>
          </a:bodyPr>
          <a:lstStyle/>
          <a:p>
            <a:r>
              <a:rPr lang="nl-NL" dirty="0" smtClean="0">
                <a:solidFill>
                  <a:srgbClr val="FF0000"/>
                </a:solidFill>
              </a:rPr>
              <a:t>4</a:t>
            </a:r>
            <a:endParaRPr lang="nl-NL" dirty="0">
              <a:solidFill>
                <a:srgbClr val="FF0000"/>
              </a:solidFill>
            </a:endParaRPr>
          </a:p>
        </p:txBody>
      </p:sp>
      <p:sp>
        <p:nvSpPr>
          <p:cNvPr id="79" name="TextBox 78"/>
          <p:cNvSpPr txBox="1"/>
          <p:nvPr/>
        </p:nvSpPr>
        <p:spPr>
          <a:xfrm>
            <a:off x="5205943" y="1436786"/>
            <a:ext cx="312906" cy="369332"/>
          </a:xfrm>
          <a:prstGeom prst="rect">
            <a:avLst/>
          </a:prstGeom>
          <a:noFill/>
        </p:spPr>
        <p:txBody>
          <a:bodyPr wrap="none" rtlCol="0">
            <a:spAutoFit/>
          </a:bodyPr>
          <a:lstStyle/>
          <a:p>
            <a:r>
              <a:rPr lang="nl-NL" dirty="0" smtClean="0">
                <a:solidFill>
                  <a:srgbClr val="FF0000"/>
                </a:solidFill>
              </a:rPr>
              <a:t>4</a:t>
            </a:r>
            <a:endParaRPr lang="nl-NL" dirty="0">
              <a:solidFill>
                <a:srgbClr val="FF0000"/>
              </a:solidFill>
            </a:endParaRPr>
          </a:p>
        </p:txBody>
      </p:sp>
      <p:sp>
        <p:nvSpPr>
          <p:cNvPr id="80" name="TextBox 79"/>
          <p:cNvSpPr txBox="1"/>
          <p:nvPr/>
        </p:nvSpPr>
        <p:spPr>
          <a:xfrm>
            <a:off x="4133275" y="1423816"/>
            <a:ext cx="312906" cy="369332"/>
          </a:xfrm>
          <a:prstGeom prst="rect">
            <a:avLst/>
          </a:prstGeom>
          <a:noFill/>
        </p:spPr>
        <p:txBody>
          <a:bodyPr wrap="none" rtlCol="0">
            <a:spAutoFit/>
          </a:bodyPr>
          <a:lstStyle/>
          <a:p>
            <a:r>
              <a:rPr lang="nl-NL" dirty="0" smtClean="0">
                <a:solidFill>
                  <a:srgbClr val="FF0000"/>
                </a:solidFill>
              </a:rPr>
              <a:t>3</a:t>
            </a:r>
            <a:endParaRPr lang="nl-NL" dirty="0">
              <a:solidFill>
                <a:srgbClr val="FF0000"/>
              </a:solidFill>
            </a:endParaRPr>
          </a:p>
        </p:txBody>
      </p:sp>
      <p:sp>
        <p:nvSpPr>
          <p:cNvPr id="81" name="TextBox 80"/>
          <p:cNvSpPr txBox="1"/>
          <p:nvPr/>
        </p:nvSpPr>
        <p:spPr>
          <a:xfrm>
            <a:off x="6333785" y="1436786"/>
            <a:ext cx="312906" cy="369332"/>
          </a:xfrm>
          <a:prstGeom prst="rect">
            <a:avLst/>
          </a:prstGeom>
          <a:noFill/>
        </p:spPr>
        <p:txBody>
          <a:bodyPr wrap="none" rtlCol="0">
            <a:spAutoFit/>
          </a:bodyPr>
          <a:lstStyle/>
          <a:p>
            <a:r>
              <a:rPr lang="nl-NL" dirty="0" smtClean="0">
                <a:solidFill>
                  <a:srgbClr val="FF0000"/>
                </a:solidFill>
              </a:rPr>
              <a:t>2</a:t>
            </a:r>
            <a:endParaRPr lang="nl-NL" dirty="0">
              <a:solidFill>
                <a:srgbClr val="FF0000"/>
              </a:solidFill>
            </a:endParaRPr>
          </a:p>
        </p:txBody>
      </p:sp>
      <p:sp>
        <p:nvSpPr>
          <p:cNvPr id="82" name="Right Brace 81"/>
          <p:cNvSpPr/>
          <p:nvPr/>
        </p:nvSpPr>
        <p:spPr>
          <a:xfrm>
            <a:off x="5245254" y="1195428"/>
            <a:ext cx="285752" cy="1428760"/>
          </a:xfrm>
          <a:prstGeom prst="rightBrace">
            <a:avLst/>
          </a:prstGeom>
          <a:ln>
            <a:solidFill>
              <a:srgbClr val="FF0000"/>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3" name="Right Brace 82"/>
          <p:cNvSpPr/>
          <p:nvPr/>
        </p:nvSpPr>
        <p:spPr>
          <a:xfrm>
            <a:off x="4133275" y="1638130"/>
            <a:ext cx="285752" cy="561980"/>
          </a:xfrm>
          <a:prstGeom prst="rightBrace">
            <a:avLst/>
          </a:prstGeom>
          <a:ln>
            <a:solidFill>
              <a:srgbClr val="FF0000"/>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4" name="Right Brace 83"/>
          <p:cNvSpPr/>
          <p:nvPr/>
        </p:nvSpPr>
        <p:spPr>
          <a:xfrm>
            <a:off x="1918697" y="1638130"/>
            <a:ext cx="285752" cy="561980"/>
          </a:xfrm>
          <a:prstGeom prst="rightBrace">
            <a:avLst/>
          </a:prstGeom>
          <a:ln>
            <a:solidFill>
              <a:srgbClr val="FF0000"/>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5" name="Right Brace 84"/>
          <p:cNvSpPr/>
          <p:nvPr/>
        </p:nvSpPr>
        <p:spPr>
          <a:xfrm>
            <a:off x="6347853" y="1638130"/>
            <a:ext cx="285752" cy="561980"/>
          </a:xfrm>
          <a:prstGeom prst="rightBrace">
            <a:avLst/>
          </a:prstGeom>
          <a:ln>
            <a:solidFill>
              <a:srgbClr val="FF0000"/>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6" name="Right Brace 85"/>
          <p:cNvSpPr/>
          <p:nvPr/>
        </p:nvSpPr>
        <p:spPr>
          <a:xfrm>
            <a:off x="7062233" y="1638130"/>
            <a:ext cx="285752" cy="561980"/>
          </a:xfrm>
          <a:prstGeom prst="rightBrace">
            <a:avLst/>
          </a:prstGeom>
          <a:ln>
            <a:solidFill>
              <a:srgbClr val="FF0000"/>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7" name="TextBox 86"/>
          <p:cNvSpPr txBox="1"/>
          <p:nvPr/>
        </p:nvSpPr>
        <p:spPr>
          <a:xfrm>
            <a:off x="7048165" y="1436786"/>
            <a:ext cx="312906" cy="369332"/>
          </a:xfrm>
          <a:prstGeom prst="rect">
            <a:avLst/>
          </a:prstGeom>
          <a:noFill/>
        </p:spPr>
        <p:txBody>
          <a:bodyPr wrap="none" rtlCol="0">
            <a:spAutoFit/>
          </a:bodyPr>
          <a:lstStyle/>
          <a:p>
            <a:r>
              <a:rPr lang="nl-NL" dirty="0" smtClean="0">
                <a:solidFill>
                  <a:srgbClr val="FF0000"/>
                </a:solidFill>
              </a:rPr>
              <a:t>2</a:t>
            </a:r>
            <a:endParaRPr lang="nl-NL" dirty="0">
              <a:solidFill>
                <a:srgbClr val="FF0000"/>
              </a:solidFill>
            </a:endParaRPr>
          </a:p>
        </p:txBody>
      </p:sp>
      <p:sp>
        <p:nvSpPr>
          <p:cNvPr id="72" name="TextBox 71"/>
          <p:cNvSpPr txBox="1"/>
          <p:nvPr/>
        </p:nvSpPr>
        <p:spPr>
          <a:xfrm>
            <a:off x="7196755" y="1434440"/>
            <a:ext cx="1140056" cy="369332"/>
          </a:xfrm>
          <a:prstGeom prst="rect">
            <a:avLst/>
          </a:prstGeom>
          <a:noFill/>
        </p:spPr>
        <p:txBody>
          <a:bodyPr wrap="none" rtlCol="0">
            <a:spAutoFit/>
          </a:bodyPr>
          <a:lstStyle/>
          <a:p>
            <a:r>
              <a:rPr lang="nl-NL" dirty="0" smtClean="0">
                <a:solidFill>
                  <a:srgbClr val="FF0000"/>
                </a:solidFill>
              </a:rPr>
              <a:t>= 20 total</a:t>
            </a:r>
            <a:endParaRPr lang="nl-NL" dirty="0">
              <a:solidFill>
                <a:srgbClr val="FF0000"/>
              </a:solidFill>
            </a:endParaRPr>
          </a:p>
        </p:txBody>
      </p:sp>
      <p:cxnSp>
        <p:nvCxnSpPr>
          <p:cNvPr id="100" name="Straight Connector 99"/>
          <p:cNvCxnSpPr/>
          <p:nvPr/>
        </p:nvCxnSpPr>
        <p:spPr>
          <a:xfrm>
            <a:off x="844062" y="2827606"/>
            <a:ext cx="7290288" cy="10844"/>
          </a:xfrm>
          <a:prstGeom prst="line">
            <a:avLst/>
          </a:prstGeom>
          <a:ln w="28575"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883918" y="4006970"/>
            <a:ext cx="7231382" cy="12580"/>
          </a:xfrm>
          <a:prstGeom prst="line">
            <a:avLst/>
          </a:prstGeom>
          <a:ln w="28575"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883918" y="4879187"/>
            <a:ext cx="7131926" cy="13447"/>
          </a:xfrm>
          <a:prstGeom prst="line">
            <a:avLst/>
          </a:prstGeom>
          <a:ln w="28575"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897986" y="5709199"/>
            <a:ext cx="7153484" cy="14707"/>
          </a:xfrm>
          <a:prstGeom prst="line">
            <a:avLst/>
          </a:prstGeom>
          <a:ln w="28575" cmpd="sng">
            <a:solidFill>
              <a:srgbClr val="002060"/>
            </a:soli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0" y="3162421"/>
            <a:ext cx="1505605" cy="646331"/>
          </a:xfrm>
          <a:prstGeom prst="rect">
            <a:avLst/>
          </a:prstGeom>
          <a:noFill/>
        </p:spPr>
        <p:txBody>
          <a:bodyPr wrap="none" rtlCol="0">
            <a:spAutoFit/>
          </a:bodyPr>
          <a:lstStyle/>
          <a:p>
            <a:r>
              <a:rPr lang="nl-NL" dirty="0" smtClean="0">
                <a:solidFill>
                  <a:srgbClr val="FF0000"/>
                </a:solidFill>
              </a:rPr>
              <a:t>Table Stakes</a:t>
            </a:r>
          </a:p>
          <a:p>
            <a:r>
              <a:rPr lang="nl-NL" dirty="0" smtClean="0">
                <a:solidFill>
                  <a:srgbClr val="FF0000"/>
                </a:solidFill>
              </a:rPr>
              <a:t>10</a:t>
            </a:r>
            <a:endParaRPr lang="nl-NL" dirty="0">
              <a:solidFill>
                <a:srgbClr val="FF0000"/>
              </a:solidFill>
            </a:endParaRPr>
          </a:p>
        </p:txBody>
      </p:sp>
      <p:sp>
        <p:nvSpPr>
          <p:cNvPr id="107" name="TextBox 106"/>
          <p:cNvSpPr txBox="1"/>
          <p:nvPr/>
        </p:nvSpPr>
        <p:spPr>
          <a:xfrm>
            <a:off x="39856" y="4102611"/>
            <a:ext cx="1595309" cy="646331"/>
          </a:xfrm>
          <a:prstGeom prst="rect">
            <a:avLst/>
          </a:prstGeom>
          <a:noFill/>
        </p:spPr>
        <p:txBody>
          <a:bodyPr wrap="none" rtlCol="0">
            <a:spAutoFit/>
          </a:bodyPr>
          <a:lstStyle/>
          <a:p>
            <a:r>
              <a:rPr lang="nl-NL" dirty="0" smtClean="0">
                <a:solidFill>
                  <a:srgbClr val="FF0000"/>
                </a:solidFill>
              </a:rPr>
              <a:t>Cost Reducer</a:t>
            </a:r>
          </a:p>
          <a:p>
            <a:r>
              <a:rPr lang="nl-NL" dirty="0" smtClean="0">
                <a:solidFill>
                  <a:srgbClr val="FF0000"/>
                </a:solidFill>
              </a:rPr>
              <a:t>2</a:t>
            </a:r>
            <a:endParaRPr lang="nl-NL" dirty="0">
              <a:solidFill>
                <a:srgbClr val="FF0000"/>
              </a:solidFill>
            </a:endParaRPr>
          </a:p>
        </p:txBody>
      </p:sp>
      <p:sp>
        <p:nvSpPr>
          <p:cNvPr id="108" name="TextBox 107"/>
          <p:cNvSpPr txBox="1"/>
          <p:nvPr/>
        </p:nvSpPr>
        <p:spPr>
          <a:xfrm>
            <a:off x="37508" y="4986547"/>
            <a:ext cx="902811" cy="646331"/>
          </a:xfrm>
          <a:prstGeom prst="rect">
            <a:avLst/>
          </a:prstGeom>
          <a:noFill/>
        </p:spPr>
        <p:txBody>
          <a:bodyPr wrap="none" rtlCol="0">
            <a:spAutoFit/>
          </a:bodyPr>
          <a:lstStyle/>
          <a:p>
            <a:r>
              <a:rPr lang="nl-NL" dirty="0" smtClean="0">
                <a:solidFill>
                  <a:srgbClr val="FF0000"/>
                </a:solidFill>
              </a:rPr>
              <a:t>Spoiler</a:t>
            </a:r>
          </a:p>
          <a:p>
            <a:r>
              <a:rPr lang="nl-NL" dirty="0" smtClean="0">
                <a:solidFill>
                  <a:srgbClr val="FF0000"/>
                </a:solidFill>
              </a:rPr>
              <a:t>2</a:t>
            </a:r>
            <a:endParaRPr lang="nl-NL" dirty="0">
              <a:solidFill>
                <a:srgbClr val="FF0000"/>
              </a:solidFill>
            </a:endParaRPr>
          </a:p>
        </p:txBody>
      </p:sp>
      <p:sp>
        <p:nvSpPr>
          <p:cNvPr id="109" name="TextBox 108"/>
          <p:cNvSpPr txBox="1"/>
          <p:nvPr/>
        </p:nvSpPr>
        <p:spPr>
          <a:xfrm>
            <a:off x="35160" y="5729803"/>
            <a:ext cx="1501373" cy="646331"/>
          </a:xfrm>
          <a:prstGeom prst="rect">
            <a:avLst/>
          </a:prstGeom>
          <a:noFill/>
        </p:spPr>
        <p:txBody>
          <a:bodyPr wrap="none" rtlCol="0">
            <a:spAutoFit/>
          </a:bodyPr>
          <a:lstStyle/>
          <a:p>
            <a:r>
              <a:rPr lang="nl-NL" dirty="0" smtClean="0">
                <a:solidFill>
                  <a:srgbClr val="FF0000"/>
                </a:solidFill>
              </a:rPr>
              <a:t>Differentiator</a:t>
            </a:r>
          </a:p>
          <a:p>
            <a:r>
              <a:rPr lang="nl-NL" dirty="0" smtClean="0">
                <a:solidFill>
                  <a:srgbClr val="FF0000"/>
                </a:solidFill>
              </a:rPr>
              <a:t>6</a:t>
            </a:r>
            <a:endParaRPr lang="nl-NL" dirty="0">
              <a:solidFill>
                <a:srgbClr val="FF0000"/>
              </a:solidFill>
            </a:endParaRPr>
          </a:p>
        </p:txBody>
      </p:sp>
      <p:sp>
        <p:nvSpPr>
          <p:cNvPr id="110" name="TextBox 109"/>
          <p:cNvSpPr txBox="1"/>
          <p:nvPr/>
        </p:nvSpPr>
        <p:spPr>
          <a:xfrm>
            <a:off x="11720" y="2203449"/>
            <a:ext cx="1184940" cy="646331"/>
          </a:xfrm>
          <a:prstGeom prst="rect">
            <a:avLst/>
          </a:prstGeom>
          <a:noFill/>
        </p:spPr>
        <p:txBody>
          <a:bodyPr wrap="none" rtlCol="0">
            <a:spAutoFit/>
          </a:bodyPr>
          <a:lstStyle/>
          <a:p>
            <a:r>
              <a:rPr lang="nl-NL" dirty="0" smtClean="0">
                <a:solidFill>
                  <a:srgbClr val="FF0000"/>
                </a:solidFill>
              </a:rPr>
              <a:t>Allocation</a:t>
            </a:r>
          </a:p>
          <a:p>
            <a:r>
              <a:rPr lang="nl-NL" dirty="0" smtClean="0">
                <a:solidFill>
                  <a:srgbClr val="FF0000"/>
                </a:solidFill>
              </a:rPr>
              <a:t>Total = 20</a:t>
            </a:r>
            <a:endParaRPr lang="nl-NL" dirty="0">
              <a:solidFill>
                <a:srgbClr val="FF0000"/>
              </a:solidFill>
            </a:endParaRPr>
          </a:p>
        </p:txBody>
      </p:sp>
      <p:sp>
        <p:nvSpPr>
          <p:cNvPr id="111" name="Rectangle 110"/>
          <p:cNvSpPr/>
          <p:nvPr/>
        </p:nvSpPr>
        <p:spPr>
          <a:xfrm>
            <a:off x="1597648" y="3524835"/>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2" name="Rectangle 111"/>
          <p:cNvSpPr/>
          <p:nvPr/>
        </p:nvSpPr>
        <p:spPr>
          <a:xfrm>
            <a:off x="1991541" y="5241093"/>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3" name="Rectangle 112"/>
          <p:cNvSpPr/>
          <p:nvPr/>
        </p:nvSpPr>
        <p:spPr>
          <a:xfrm>
            <a:off x="2019677" y="3313820"/>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5" name="Rectangle 114"/>
          <p:cNvSpPr/>
          <p:nvPr/>
        </p:nvSpPr>
        <p:spPr>
          <a:xfrm>
            <a:off x="1499173" y="4973806"/>
            <a:ext cx="357190"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1" name="TextBox 100"/>
          <p:cNvSpPr txBox="1"/>
          <p:nvPr/>
        </p:nvSpPr>
        <p:spPr>
          <a:xfrm>
            <a:off x="4607627" y="2183644"/>
            <a:ext cx="1553758" cy="307777"/>
          </a:xfrm>
          <a:prstGeom prst="rect">
            <a:avLst/>
          </a:prstGeom>
          <a:noFill/>
        </p:spPr>
        <p:txBody>
          <a:bodyPr wrap="square" rtlCol="0">
            <a:spAutoFit/>
          </a:bodyPr>
          <a:lstStyle/>
          <a:p>
            <a:pPr algn="ctr"/>
            <a:r>
              <a:rPr lang="nl-NL" sz="1400" b="1" dirty="0" smtClean="0">
                <a:solidFill>
                  <a:srgbClr val="002060"/>
                </a:solidFill>
              </a:rPr>
              <a:t>Development</a:t>
            </a:r>
            <a:endParaRPr lang="nl-NL" sz="1400" b="1" dirty="0">
              <a:solidFill>
                <a:srgbClr val="002060"/>
              </a:solidFill>
            </a:endParaRPr>
          </a:p>
        </p:txBody>
      </p:sp>
      <p:sp>
        <p:nvSpPr>
          <p:cNvPr id="102" name="TextBox 101"/>
          <p:cNvSpPr txBox="1"/>
          <p:nvPr/>
        </p:nvSpPr>
        <p:spPr>
          <a:xfrm>
            <a:off x="2337527" y="2181669"/>
            <a:ext cx="1553758" cy="307777"/>
          </a:xfrm>
          <a:prstGeom prst="rect">
            <a:avLst/>
          </a:prstGeom>
          <a:noFill/>
        </p:spPr>
        <p:txBody>
          <a:bodyPr wrap="square" rtlCol="0">
            <a:spAutoFit/>
          </a:bodyPr>
          <a:lstStyle/>
          <a:p>
            <a:pPr algn="ctr"/>
            <a:r>
              <a:rPr lang="nl-NL" sz="1400" b="1" dirty="0" smtClean="0">
                <a:solidFill>
                  <a:srgbClr val="002060"/>
                </a:solidFill>
              </a:rPr>
              <a:t>Analysis</a:t>
            </a:r>
            <a:endParaRPr lang="nl-NL" sz="1400" b="1" dirty="0">
              <a:solidFill>
                <a:srgbClr val="002060"/>
              </a:solidFill>
            </a:endParaRPr>
          </a:p>
        </p:txBody>
      </p:sp>
    </p:spTree>
    <p:extLst>
      <p:ext uri="{BB962C8B-B14F-4D97-AF65-F5344CB8AC3E}">
        <p14:creationId xmlns:p14="http://schemas.microsoft.com/office/powerpoint/2010/main" val="73428370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Lifecycle Classification</a:t>
            </a:r>
            <a:endParaRPr lang="en-US" dirty="0"/>
          </a:p>
        </p:txBody>
      </p:sp>
      <p:sp>
        <p:nvSpPr>
          <p:cNvPr id="3" name="Up-Down Arrow 2"/>
          <p:cNvSpPr/>
          <p:nvPr/>
        </p:nvSpPr>
        <p:spPr>
          <a:xfrm>
            <a:off x="5676772" y="2055055"/>
            <a:ext cx="1143000" cy="3886200"/>
          </a:xfrm>
          <a:prstGeom prst="upDownArrow">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p>
        </p:txBody>
      </p:sp>
      <p:sp>
        <p:nvSpPr>
          <p:cNvPr id="4" name="Up-Down Arrow 3"/>
          <p:cNvSpPr/>
          <p:nvPr/>
        </p:nvSpPr>
        <p:spPr>
          <a:xfrm>
            <a:off x="460003" y="2057400"/>
            <a:ext cx="1143000" cy="3886200"/>
          </a:xfrm>
          <a:prstGeom prst="upDownArrow">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p>
        </p:txBody>
      </p:sp>
      <p:sp>
        <p:nvSpPr>
          <p:cNvPr id="5" name="TextBox 4"/>
          <p:cNvSpPr txBox="1">
            <a:spLocks noChangeArrowheads="1"/>
          </p:cNvSpPr>
          <p:nvPr/>
        </p:nvSpPr>
        <p:spPr bwMode="auto">
          <a:xfrm>
            <a:off x="1526803" y="2035175"/>
            <a:ext cx="3172087" cy="646331"/>
          </a:xfrm>
          <a:prstGeom prst="rect">
            <a:avLst/>
          </a:prstGeom>
          <a:noFill/>
          <a:ln w="9525">
            <a:noFill/>
            <a:miter lim="800000"/>
            <a:headEnd/>
            <a:tailEnd/>
          </a:ln>
        </p:spPr>
        <p:txBody>
          <a:bodyPr wrap="none">
            <a:spAutoFit/>
          </a:bodyPr>
          <a:lstStyle/>
          <a:p>
            <a:pPr algn="ctr"/>
            <a:r>
              <a:rPr lang="en-US" sz="3600" dirty="0" smtClean="0">
                <a:latin typeface="Calibri" pitchFamily="34" charset="0"/>
              </a:rPr>
              <a:t>Innovative/New</a:t>
            </a:r>
            <a:endParaRPr lang="en-US" sz="3600" dirty="0">
              <a:latin typeface="Calibri" pitchFamily="34" charset="0"/>
            </a:endParaRPr>
          </a:p>
        </p:txBody>
      </p:sp>
      <p:sp>
        <p:nvSpPr>
          <p:cNvPr id="6" name="TextBox 5"/>
          <p:cNvSpPr txBox="1">
            <a:spLocks noChangeArrowheads="1"/>
          </p:cNvSpPr>
          <p:nvPr/>
        </p:nvSpPr>
        <p:spPr bwMode="auto">
          <a:xfrm>
            <a:off x="1526803" y="5235575"/>
            <a:ext cx="3163688" cy="646331"/>
          </a:xfrm>
          <a:prstGeom prst="rect">
            <a:avLst/>
          </a:prstGeom>
          <a:noFill/>
          <a:ln w="9525">
            <a:noFill/>
            <a:miter lim="800000"/>
            <a:headEnd/>
            <a:tailEnd/>
          </a:ln>
        </p:spPr>
        <p:txBody>
          <a:bodyPr wrap="square">
            <a:spAutoFit/>
          </a:bodyPr>
          <a:lstStyle/>
          <a:p>
            <a:pPr algn="ctr"/>
            <a:r>
              <a:rPr lang="en-US" sz="3600" dirty="0" smtClean="0">
                <a:latin typeface="Calibri" pitchFamily="34" charset="0"/>
              </a:rPr>
              <a:t>Cash Cow</a:t>
            </a:r>
            <a:endParaRPr lang="en-US" sz="3600" dirty="0">
              <a:latin typeface="Calibri" pitchFamily="34" charset="0"/>
            </a:endParaRPr>
          </a:p>
        </p:txBody>
      </p:sp>
      <p:sp>
        <p:nvSpPr>
          <p:cNvPr id="7" name="TextBox 6"/>
          <p:cNvSpPr txBox="1">
            <a:spLocks noChangeArrowheads="1"/>
          </p:cNvSpPr>
          <p:nvPr/>
        </p:nvSpPr>
        <p:spPr bwMode="auto">
          <a:xfrm>
            <a:off x="1526803" y="3620599"/>
            <a:ext cx="3053978" cy="646331"/>
          </a:xfrm>
          <a:prstGeom prst="rect">
            <a:avLst/>
          </a:prstGeom>
          <a:noFill/>
          <a:ln w="9525">
            <a:noFill/>
            <a:miter lim="800000"/>
            <a:headEnd/>
            <a:tailEnd/>
          </a:ln>
        </p:spPr>
        <p:txBody>
          <a:bodyPr wrap="none">
            <a:spAutoFit/>
          </a:bodyPr>
          <a:lstStyle/>
          <a:p>
            <a:pPr algn="ctr"/>
            <a:r>
              <a:rPr lang="en-US" sz="3600" dirty="0" smtClean="0">
                <a:latin typeface="Calibri" pitchFamily="34" charset="0"/>
              </a:rPr>
              <a:t>Growth Market</a:t>
            </a:r>
            <a:endParaRPr lang="en-US" sz="3600" dirty="0">
              <a:latin typeface="Calibri" pitchFamily="34" charset="0"/>
            </a:endParaRPr>
          </a:p>
        </p:txBody>
      </p:sp>
      <p:sp>
        <p:nvSpPr>
          <p:cNvPr id="8" name="TextBox 8"/>
          <p:cNvSpPr txBox="1">
            <a:spLocks noChangeArrowheads="1"/>
          </p:cNvSpPr>
          <p:nvPr/>
        </p:nvSpPr>
        <p:spPr bwMode="auto">
          <a:xfrm rot="-5400000">
            <a:off x="-181346" y="3671887"/>
            <a:ext cx="2386012" cy="646113"/>
          </a:xfrm>
          <a:prstGeom prst="rect">
            <a:avLst/>
          </a:prstGeom>
          <a:noFill/>
          <a:ln w="9525">
            <a:noFill/>
            <a:miter lim="800000"/>
            <a:headEnd/>
            <a:tailEnd/>
          </a:ln>
        </p:spPr>
        <p:txBody>
          <a:bodyPr wrap="none">
            <a:spAutoFit/>
          </a:bodyPr>
          <a:lstStyle/>
          <a:p>
            <a:r>
              <a:rPr lang="en-US" sz="3600" dirty="0">
                <a:latin typeface="Calibri" pitchFamily="34" charset="0"/>
              </a:rPr>
              <a:t>Market Risk</a:t>
            </a:r>
          </a:p>
        </p:txBody>
      </p:sp>
      <p:sp>
        <p:nvSpPr>
          <p:cNvPr id="9" name="TextBox 9"/>
          <p:cNvSpPr txBox="1">
            <a:spLocks noChangeArrowheads="1"/>
          </p:cNvSpPr>
          <p:nvPr/>
        </p:nvSpPr>
        <p:spPr bwMode="auto">
          <a:xfrm>
            <a:off x="-363029" y="534988"/>
            <a:ext cx="2209800" cy="1631216"/>
          </a:xfrm>
          <a:prstGeom prst="rect">
            <a:avLst/>
          </a:prstGeom>
          <a:noFill/>
          <a:ln w="9525">
            <a:noFill/>
            <a:miter lim="800000"/>
            <a:headEnd/>
            <a:tailEnd/>
          </a:ln>
        </p:spPr>
        <p:txBody>
          <a:bodyPr>
            <a:spAutoFit/>
          </a:bodyPr>
          <a:lstStyle/>
          <a:p>
            <a:pPr algn="r"/>
            <a:r>
              <a:rPr lang="en-US" sz="2000" dirty="0" smtClean="0">
                <a:latin typeface="Calibri" pitchFamily="34" charset="0"/>
              </a:rPr>
              <a:t>Not well understood</a:t>
            </a:r>
          </a:p>
          <a:p>
            <a:pPr algn="r"/>
            <a:r>
              <a:rPr lang="en-US" sz="2000" dirty="0" smtClean="0">
                <a:latin typeface="Calibri" pitchFamily="34" charset="0"/>
              </a:rPr>
              <a:t>High demand for innovation &amp; experimentation</a:t>
            </a:r>
            <a:endParaRPr lang="en-US" sz="2000" dirty="0">
              <a:latin typeface="Calibri" pitchFamily="34" charset="0"/>
            </a:endParaRPr>
          </a:p>
        </p:txBody>
      </p:sp>
      <p:sp>
        <p:nvSpPr>
          <p:cNvPr id="10" name="TextBox 10"/>
          <p:cNvSpPr txBox="1">
            <a:spLocks noChangeArrowheads="1"/>
          </p:cNvSpPr>
          <p:nvPr/>
        </p:nvSpPr>
        <p:spPr bwMode="auto">
          <a:xfrm>
            <a:off x="-363029" y="5776913"/>
            <a:ext cx="2209800" cy="1015663"/>
          </a:xfrm>
          <a:prstGeom prst="rect">
            <a:avLst/>
          </a:prstGeom>
          <a:noFill/>
          <a:ln w="9525">
            <a:noFill/>
            <a:miter lim="800000"/>
            <a:headEnd/>
            <a:tailEnd/>
          </a:ln>
        </p:spPr>
        <p:txBody>
          <a:bodyPr>
            <a:spAutoFit/>
          </a:bodyPr>
          <a:lstStyle/>
          <a:p>
            <a:pPr algn="r"/>
            <a:r>
              <a:rPr lang="en-US" sz="2000" dirty="0" smtClean="0">
                <a:latin typeface="Calibri" pitchFamily="34" charset="0"/>
              </a:rPr>
              <a:t>Well understood</a:t>
            </a:r>
            <a:br>
              <a:rPr lang="en-US" sz="2000" dirty="0" smtClean="0">
                <a:latin typeface="Calibri" pitchFamily="34" charset="0"/>
              </a:rPr>
            </a:br>
            <a:r>
              <a:rPr lang="en-US" sz="2000" dirty="0" smtClean="0">
                <a:latin typeface="Calibri" pitchFamily="34" charset="0"/>
              </a:rPr>
              <a:t>Low demand for innovation</a:t>
            </a:r>
            <a:endParaRPr lang="en-US" sz="2000" dirty="0">
              <a:latin typeface="Calibri" pitchFamily="34" charset="0"/>
            </a:endParaRPr>
          </a:p>
        </p:txBody>
      </p:sp>
      <p:sp>
        <p:nvSpPr>
          <p:cNvPr id="11" name="Down Arrow 10"/>
          <p:cNvSpPr/>
          <p:nvPr/>
        </p:nvSpPr>
        <p:spPr>
          <a:xfrm>
            <a:off x="4501126" y="2065362"/>
            <a:ext cx="1143000" cy="3810000"/>
          </a:xfrm>
          <a:prstGeom prst="downArrow">
            <a:avLst/>
          </a:prstGeom>
          <a:gradFill flip="none" rotWithShape="1">
            <a:gsLst>
              <a:gs pos="0">
                <a:srgbClr val="0EF303"/>
              </a:gs>
              <a:gs pos="50000">
                <a:srgbClr val="9CB86E"/>
              </a:gs>
              <a:gs pos="100000">
                <a:srgbClr val="156B13"/>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8"/>
          <p:cNvSpPr txBox="1">
            <a:spLocks noChangeArrowheads="1"/>
          </p:cNvSpPr>
          <p:nvPr/>
        </p:nvSpPr>
        <p:spPr bwMode="auto">
          <a:xfrm rot="-5400000">
            <a:off x="3427293" y="3494091"/>
            <a:ext cx="3251200" cy="646331"/>
          </a:xfrm>
          <a:prstGeom prst="rect">
            <a:avLst/>
          </a:prstGeom>
          <a:noFill/>
          <a:ln w="9525">
            <a:noFill/>
            <a:miter lim="800000"/>
            <a:headEnd/>
            <a:tailEnd/>
          </a:ln>
        </p:spPr>
        <p:txBody>
          <a:bodyPr wrap="square">
            <a:spAutoFit/>
          </a:bodyPr>
          <a:lstStyle/>
          <a:p>
            <a:pPr algn="ctr"/>
            <a:r>
              <a:rPr lang="en-US" sz="3600" dirty="0" smtClean="0">
                <a:latin typeface="Calibri" pitchFamily="34" charset="0"/>
              </a:rPr>
              <a:t>Profit Margin</a:t>
            </a:r>
            <a:endParaRPr lang="en-US" sz="3600" dirty="0">
              <a:latin typeface="Calibri" pitchFamily="34" charset="0"/>
            </a:endParaRPr>
          </a:p>
        </p:txBody>
      </p:sp>
      <p:sp>
        <p:nvSpPr>
          <p:cNvPr id="13" name="TextBox 8"/>
          <p:cNvSpPr txBox="1">
            <a:spLocks noChangeArrowheads="1"/>
          </p:cNvSpPr>
          <p:nvPr/>
        </p:nvSpPr>
        <p:spPr bwMode="auto">
          <a:xfrm rot="5400000">
            <a:off x="4618456" y="3778125"/>
            <a:ext cx="3302757" cy="523220"/>
          </a:xfrm>
          <a:prstGeom prst="rect">
            <a:avLst/>
          </a:prstGeom>
          <a:noFill/>
          <a:ln w="9525">
            <a:noFill/>
            <a:miter lim="800000"/>
            <a:headEnd/>
            <a:tailEnd/>
          </a:ln>
        </p:spPr>
        <p:txBody>
          <a:bodyPr wrap="square">
            <a:spAutoFit/>
          </a:bodyPr>
          <a:lstStyle/>
          <a:p>
            <a:r>
              <a:rPr lang="en-US" sz="2800" dirty="0" smtClean="0">
                <a:latin typeface="Calibri" pitchFamily="34" charset="0"/>
              </a:rPr>
              <a:t>Requires  Investment</a:t>
            </a:r>
            <a:endParaRPr lang="en-US" sz="2800" dirty="0">
              <a:latin typeface="Calibri" pitchFamily="34" charset="0"/>
            </a:endParaRPr>
          </a:p>
        </p:txBody>
      </p:sp>
      <p:sp>
        <p:nvSpPr>
          <p:cNvPr id="14" name="TextBox 9"/>
          <p:cNvSpPr txBox="1">
            <a:spLocks noChangeArrowheads="1"/>
          </p:cNvSpPr>
          <p:nvPr/>
        </p:nvSpPr>
        <p:spPr bwMode="auto">
          <a:xfrm>
            <a:off x="6543426" y="1982202"/>
            <a:ext cx="2209800" cy="523220"/>
          </a:xfrm>
          <a:prstGeom prst="rect">
            <a:avLst/>
          </a:prstGeom>
          <a:noFill/>
          <a:ln w="9525">
            <a:noFill/>
            <a:miter lim="800000"/>
            <a:headEnd/>
            <a:tailEnd/>
          </a:ln>
        </p:spPr>
        <p:txBody>
          <a:bodyPr>
            <a:spAutoFit/>
          </a:bodyPr>
          <a:lstStyle/>
          <a:p>
            <a:r>
              <a:rPr lang="en-US" sz="2800" dirty="0" smtClean="0">
                <a:latin typeface="Calibri" pitchFamily="34" charset="0"/>
              </a:rPr>
              <a:t>Small</a:t>
            </a:r>
            <a:endParaRPr lang="en-US" sz="2800" dirty="0">
              <a:latin typeface="Calibri" pitchFamily="34" charset="0"/>
            </a:endParaRPr>
          </a:p>
        </p:txBody>
      </p:sp>
      <p:sp>
        <p:nvSpPr>
          <p:cNvPr id="15" name="TextBox 9"/>
          <p:cNvSpPr txBox="1">
            <a:spLocks noChangeArrowheads="1"/>
          </p:cNvSpPr>
          <p:nvPr/>
        </p:nvSpPr>
        <p:spPr bwMode="auto">
          <a:xfrm>
            <a:off x="6565197" y="5458373"/>
            <a:ext cx="2209800" cy="523220"/>
          </a:xfrm>
          <a:prstGeom prst="rect">
            <a:avLst/>
          </a:prstGeom>
          <a:noFill/>
          <a:ln w="9525">
            <a:noFill/>
            <a:miter lim="800000"/>
            <a:headEnd/>
            <a:tailEnd/>
          </a:ln>
        </p:spPr>
        <p:txBody>
          <a:bodyPr>
            <a:spAutoFit/>
          </a:bodyPr>
          <a:lstStyle/>
          <a:p>
            <a:r>
              <a:rPr lang="en-US" sz="2800" dirty="0" smtClean="0">
                <a:latin typeface="Calibri" pitchFamily="34" charset="0"/>
              </a:rPr>
              <a:t>Small</a:t>
            </a:r>
            <a:endParaRPr lang="en-US" sz="2800" dirty="0">
              <a:latin typeface="Calibri" pitchFamily="34" charset="0"/>
            </a:endParaRPr>
          </a:p>
        </p:txBody>
      </p:sp>
      <p:sp>
        <p:nvSpPr>
          <p:cNvPr id="16" name="TextBox 9"/>
          <p:cNvSpPr txBox="1">
            <a:spLocks noChangeArrowheads="1"/>
          </p:cNvSpPr>
          <p:nvPr/>
        </p:nvSpPr>
        <p:spPr bwMode="auto">
          <a:xfrm>
            <a:off x="6550686" y="3702114"/>
            <a:ext cx="2209800" cy="523220"/>
          </a:xfrm>
          <a:prstGeom prst="rect">
            <a:avLst/>
          </a:prstGeom>
          <a:noFill/>
          <a:ln w="9525">
            <a:noFill/>
            <a:miter lim="800000"/>
            <a:headEnd/>
            <a:tailEnd/>
          </a:ln>
        </p:spPr>
        <p:txBody>
          <a:bodyPr>
            <a:spAutoFit/>
          </a:bodyPr>
          <a:lstStyle/>
          <a:p>
            <a:r>
              <a:rPr lang="en-US" sz="2800" dirty="0" smtClean="0">
                <a:latin typeface="Calibri" pitchFamily="34" charset="0"/>
              </a:rPr>
              <a:t>Large</a:t>
            </a:r>
            <a:endParaRPr lang="en-US" sz="2800" dirty="0">
              <a:latin typeface="Calibri" pitchFamily="34" charset="0"/>
            </a:endParaRPr>
          </a:p>
        </p:txBody>
      </p:sp>
      <p:sp>
        <p:nvSpPr>
          <p:cNvPr id="17" name="TextBox 9"/>
          <p:cNvSpPr txBox="1">
            <a:spLocks noChangeArrowheads="1"/>
          </p:cNvSpPr>
          <p:nvPr/>
        </p:nvSpPr>
        <p:spPr bwMode="auto">
          <a:xfrm>
            <a:off x="3967142" y="1525000"/>
            <a:ext cx="2209800" cy="523220"/>
          </a:xfrm>
          <a:prstGeom prst="rect">
            <a:avLst/>
          </a:prstGeom>
          <a:noFill/>
          <a:ln w="9525">
            <a:noFill/>
            <a:miter lim="800000"/>
            <a:headEnd/>
            <a:tailEnd/>
          </a:ln>
        </p:spPr>
        <p:txBody>
          <a:bodyPr>
            <a:spAutoFit/>
          </a:bodyPr>
          <a:lstStyle/>
          <a:p>
            <a:pPr algn="ctr"/>
            <a:r>
              <a:rPr lang="en-US" sz="2800" dirty="0" smtClean="0">
                <a:latin typeface="Calibri" pitchFamily="34" charset="0"/>
              </a:rPr>
              <a:t>High</a:t>
            </a:r>
            <a:endParaRPr lang="en-US" sz="2800" dirty="0">
              <a:latin typeface="Calibri" pitchFamily="34" charset="0"/>
            </a:endParaRPr>
          </a:p>
        </p:txBody>
      </p:sp>
      <p:sp>
        <p:nvSpPr>
          <p:cNvPr id="18" name="TextBox 9"/>
          <p:cNvSpPr txBox="1">
            <a:spLocks noChangeArrowheads="1"/>
          </p:cNvSpPr>
          <p:nvPr/>
        </p:nvSpPr>
        <p:spPr bwMode="auto">
          <a:xfrm>
            <a:off x="3974402" y="5770348"/>
            <a:ext cx="2209800" cy="523220"/>
          </a:xfrm>
          <a:prstGeom prst="rect">
            <a:avLst/>
          </a:prstGeom>
          <a:noFill/>
          <a:ln w="9525">
            <a:noFill/>
            <a:miter lim="800000"/>
            <a:headEnd/>
            <a:tailEnd/>
          </a:ln>
        </p:spPr>
        <p:txBody>
          <a:bodyPr>
            <a:spAutoFit/>
          </a:bodyPr>
          <a:lstStyle/>
          <a:p>
            <a:pPr algn="ctr"/>
            <a:r>
              <a:rPr lang="en-US" sz="2800" dirty="0" smtClean="0">
                <a:latin typeface="Calibri" pitchFamily="34" charset="0"/>
              </a:rPr>
              <a:t>Very Low</a:t>
            </a:r>
            <a:endParaRPr lang="en-US" sz="2800" dirty="0">
              <a:latin typeface="Calibri" pitchFamily="34" charset="0"/>
            </a:endParaRPr>
          </a:p>
        </p:txBody>
      </p:sp>
      <p:sp>
        <p:nvSpPr>
          <p:cNvPr id="19" name="Rectangular Callout 18"/>
          <p:cNvSpPr/>
          <p:nvPr/>
        </p:nvSpPr>
        <p:spPr bwMode="auto">
          <a:xfrm>
            <a:off x="1624577" y="4266929"/>
            <a:ext cx="3105150" cy="968645"/>
          </a:xfrm>
          <a:prstGeom prst="wedgeRectCallout">
            <a:avLst>
              <a:gd name="adj1" fmla="val -62551"/>
              <a:gd name="adj2" fmla="val -6989"/>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7030A0"/>
                </a:solidFill>
                <a:effectLst/>
                <a:latin typeface="Arial" charset="0"/>
              </a:rPr>
              <a:t>Existing Product Evolution</a:t>
            </a:r>
            <a:r>
              <a:rPr kumimoji="0" lang="en-US" sz="1800" b="0" i="0" u="none" strike="noStrike" cap="none" normalizeH="0" baseline="0" dirty="0" smtClean="0">
                <a:ln>
                  <a:noFill/>
                </a:ln>
                <a:solidFill>
                  <a:srgbClr val="7030A0"/>
                </a:solidFill>
                <a:effectLst/>
                <a:latin typeface="Arial" charset="0"/>
              </a:rPr>
              <a:t> – </a:t>
            </a:r>
            <a:r>
              <a:rPr kumimoji="0" lang="en-US" sz="1800" b="0" i="1" u="none" strike="noStrike" cap="none" normalizeH="0" baseline="0" dirty="0" smtClean="0">
                <a:ln>
                  <a:noFill/>
                </a:ln>
                <a:solidFill>
                  <a:srgbClr val="7030A0"/>
                </a:solidFill>
                <a:effectLst/>
                <a:latin typeface="Arial" charset="0"/>
              </a:rPr>
              <a:t>satisfies demand from existing</a:t>
            </a:r>
            <a:r>
              <a:rPr kumimoji="0" lang="en-US" sz="1800" b="0" i="1" u="none" strike="noStrike" cap="none" normalizeH="0" dirty="0" smtClean="0">
                <a:ln>
                  <a:noFill/>
                </a:ln>
                <a:solidFill>
                  <a:srgbClr val="7030A0"/>
                </a:solidFill>
                <a:effectLst/>
                <a:latin typeface="Arial" charset="0"/>
              </a:rPr>
              <a:t> customer base</a:t>
            </a:r>
            <a:endParaRPr kumimoji="0" lang="en-US" sz="1800" b="0" i="0" u="none" strike="noStrike" cap="none" normalizeH="0" baseline="0" dirty="0" smtClean="0">
              <a:ln>
                <a:noFill/>
              </a:ln>
              <a:solidFill>
                <a:srgbClr val="7030A0"/>
              </a:solidFill>
              <a:effectLst/>
              <a:latin typeface="Arial" charset="0"/>
            </a:endParaRPr>
          </a:p>
        </p:txBody>
      </p:sp>
    </p:spTree>
    <p:extLst>
      <p:ext uri="{BB962C8B-B14F-4D97-AF65-F5344CB8AC3E}">
        <p14:creationId xmlns:p14="http://schemas.microsoft.com/office/powerpoint/2010/main" val="10981957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 Ford Taurus!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0399" y="1293812"/>
            <a:ext cx="7017759" cy="4421188"/>
          </a:xfrm>
        </p:spPr>
      </p:pic>
    </p:spTree>
    <p:extLst>
      <p:ext uri="{BB962C8B-B14F-4D97-AF65-F5344CB8AC3E}">
        <p14:creationId xmlns:p14="http://schemas.microsoft.com/office/powerpoint/2010/main" val="340021219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 name="Rectangle 22"/>
          <p:cNvSpPr/>
          <p:nvPr/>
        </p:nvSpPr>
        <p:spPr bwMode="auto">
          <a:xfrm>
            <a:off x="0" y="901700"/>
            <a:ext cx="9144000" cy="59563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solidFill>
                  <a:schemeClr val="bg1"/>
                </a:solidFill>
              </a:rPr>
              <a:t>Project Portfolio </a:t>
            </a:r>
            <a:r>
              <a:rPr lang="en-US" dirty="0" err="1" smtClean="0">
                <a:solidFill>
                  <a:schemeClr val="bg1"/>
                </a:solidFill>
              </a:rPr>
              <a:t>Kanban</a:t>
            </a:r>
            <a:r>
              <a:rPr lang="en-US" dirty="0" smtClean="0">
                <a:solidFill>
                  <a:schemeClr val="bg1"/>
                </a:solidFill>
              </a:rPr>
              <a:t> Board Implementation</a:t>
            </a:r>
            <a:endParaRPr lang="en-US" dirty="0">
              <a:solidFill>
                <a:schemeClr val="bg1"/>
              </a:solidFill>
            </a:endParaRPr>
          </a:p>
        </p:txBody>
      </p:sp>
      <p:cxnSp>
        <p:nvCxnSpPr>
          <p:cNvPr id="3" name="Straight Connector 2"/>
          <p:cNvCxnSpPr/>
          <p:nvPr/>
        </p:nvCxnSpPr>
        <p:spPr>
          <a:xfrm rot="5400000">
            <a:off x="239904" y="4006741"/>
            <a:ext cx="4357718" cy="1588"/>
          </a:xfrm>
          <a:prstGeom prst="line">
            <a:avLst/>
          </a:prstGeom>
          <a:ln w="38100" cmpd="sng">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800789" y="3021382"/>
            <a:ext cx="1813414" cy="357190"/>
          </a:xfrm>
          <a:prstGeom prst="rect">
            <a:avLst/>
          </a:prstGeom>
          <a:solidFill>
            <a:srgbClr val="92D05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rgbClr val="34164A"/>
                </a:solidFill>
              </a:rPr>
              <a:t>Project A 5%</a:t>
            </a:r>
            <a:endParaRPr lang="nl-NL" b="1" dirty="0">
              <a:solidFill>
                <a:srgbClr val="34164A"/>
              </a:solidFill>
            </a:endParaRPr>
          </a:p>
        </p:txBody>
      </p:sp>
      <p:cxnSp>
        <p:nvCxnSpPr>
          <p:cNvPr id="5" name="Straight Connector 4"/>
          <p:cNvCxnSpPr/>
          <p:nvPr/>
        </p:nvCxnSpPr>
        <p:spPr>
          <a:xfrm>
            <a:off x="844062" y="2518110"/>
            <a:ext cx="8088923" cy="1588"/>
          </a:xfrm>
          <a:prstGeom prst="line">
            <a:avLst/>
          </a:prstGeom>
          <a:ln w="381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83918" y="3697474"/>
            <a:ext cx="8088923" cy="1588"/>
          </a:xfrm>
          <a:prstGeom prst="line">
            <a:avLst/>
          </a:prstGeom>
          <a:ln w="381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83918" y="4569690"/>
            <a:ext cx="8088923" cy="1588"/>
          </a:xfrm>
          <a:prstGeom prst="line">
            <a:avLst/>
          </a:prstGeom>
          <a:ln w="38100" cmpd="sng">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2852925"/>
            <a:ext cx="1428596" cy="646331"/>
          </a:xfrm>
          <a:prstGeom prst="rect">
            <a:avLst/>
          </a:prstGeom>
          <a:noFill/>
        </p:spPr>
        <p:txBody>
          <a:bodyPr wrap="none" rtlCol="0">
            <a:spAutoFit/>
          </a:bodyPr>
          <a:lstStyle/>
          <a:p>
            <a:r>
              <a:rPr lang="nl-NL" b="1" dirty="0" smtClean="0">
                <a:solidFill>
                  <a:srgbClr val="FF0000"/>
                </a:solidFill>
              </a:rPr>
              <a:t>Cash Cows</a:t>
            </a:r>
          </a:p>
          <a:p>
            <a:r>
              <a:rPr lang="nl-NL" b="1" dirty="0" smtClean="0">
                <a:solidFill>
                  <a:srgbClr val="FF0000"/>
                </a:solidFill>
              </a:rPr>
              <a:t>10%</a:t>
            </a:r>
            <a:endParaRPr lang="nl-NL" b="1" dirty="0">
              <a:solidFill>
                <a:srgbClr val="FF0000"/>
              </a:solidFill>
            </a:endParaRPr>
          </a:p>
        </p:txBody>
      </p:sp>
      <p:sp>
        <p:nvSpPr>
          <p:cNvPr id="9" name="TextBox 8"/>
          <p:cNvSpPr txBox="1"/>
          <p:nvPr/>
        </p:nvSpPr>
        <p:spPr>
          <a:xfrm>
            <a:off x="39856" y="3793115"/>
            <a:ext cx="1928733" cy="646331"/>
          </a:xfrm>
          <a:prstGeom prst="rect">
            <a:avLst/>
          </a:prstGeom>
          <a:noFill/>
        </p:spPr>
        <p:txBody>
          <a:bodyPr wrap="none" rtlCol="0">
            <a:spAutoFit/>
          </a:bodyPr>
          <a:lstStyle/>
          <a:p>
            <a:r>
              <a:rPr lang="nl-NL" b="1" dirty="0" smtClean="0">
                <a:solidFill>
                  <a:srgbClr val="FF0000"/>
                </a:solidFill>
              </a:rPr>
              <a:t>Growth Markets</a:t>
            </a:r>
            <a:br>
              <a:rPr lang="nl-NL" b="1" dirty="0" smtClean="0">
                <a:solidFill>
                  <a:srgbClr val="FF0000"/>
                </a:solidFill>
              </a:rPr>
            </a:br>
            <a:r>
              <a:rPr lang="nl-NL" b="1" dirty="0" smtClean="0">
                <a:solidFill>
                  <a:srgbClr val="FF0000"/>
                </a:solidFill>
              </a:rPr>
              <a:t>60%</a:t>
            </a:r>
            <a:endParaRPr lang="nl-NL" b="1" dirty="0">
              <a:solidFill>
                <a:srgbClr val="FF0000"/>
              </a:solidFill>
            </a:endParaRPr>
          </a:p>
        </p:txBody>
      </p:sp>
      <p:sp>
        <p:nvSpPr>
          <p:cNvPr id="10" name="TextBox 9"/>
          <p:cNvSpPr txBox="1"/>
          <p:nvPr/>
        </p:nvSpPr>
        <p:spPr>
          <a:xfrm>
            <a:off x="37508" y="4677051"/>
            <a:ext cx="1864613" cy="646331"/>
          </a:xfrm>
          <a:prstGeom prst="rect">
            <a:avLst/>
          </a:prstGeom>
          <a:noFill/>
        </p:spPr>
        <p:txBody>
          <a:bodyPr wrap="none" rtlCol="0">
            <a:spAutoFit/>
          </a:bodyPr>
          <a:lstStyle/>
          <a:p>
            <a:r>
              <a:rPr lang="nl-NL" b="1" dirty="0" smtClean="0">
                <a:solidFill>
                  <a:srgbClr val="FF0000"/>
                </a:solidFill>
              </a:rPr>
              <a:t>Innovative/New</a:t>
            </a:r>
            <a:br>
              <a:rPr lang="nl-NL" b="1" dirty="0" smtClean="0">
                <a:solidFill>
                  <a:srgbClr val="FF0000"/>
                </a:solidFill>
              </a:rPr>
            </a:br>
            <a:r>
              <a:rPr lang="nl-NL" b="1" dirty="0" smtClean="0">
                <a:solidFill>
                  <a:srgbClr val="FF0000"/>
                </a:solidFill>
              </a:rPr>
              <a:t>30%</a:t>
            </a:r>
            <a:endParaRPr lang="nl-NL" b="1" dirty="0">
              <a:solidFill>
                <a:srgbClr val="FF0000"/>
              </a:solidFill>
            </a:endParaRPr>
          </a:p>
        </p:txBody>
      </p:sp>
      <p:sp>
        <p:nvSpPr>
          <p:cNvPr id="11" name="TextBox 10"/>
          <p:cNvSpPr txBox="1"/>
          <p:nvPr/>
        </p:nvSpPr>
        <p:spPr>
          <a:xfrm>
            <a:off x="11720" y="1578633"/>
            <a:ext cx="2406249" cy="923330"/>
          </a:xfrm>
          <a:prstGeom prst="rect">
            <a:avLst/>
          </a:prstGeom>
          <a:noFill/>
        </p:spPr>
        <p:txBody>
          <a:bodyPr wrap="square" rtlCol="0">
            <a:spAutoFit/>
          </a:bodyPr>
          <a:lstStyle/>
          <a:p>
            <a:r>
              <a:rPr lang="nl-NL" b="1" dirty="0" smtClean="0">
                <a:solidFill>
                  <a:srgbClr val="FF0000"/>
                </a:solidFill>
              </a:rPr>
              <a:t>Allocation of personnel</a:t>
            </a:r>
          </a:p>
          <a:p>
            <a:r>
              <a:rPr lang="nl-NL" b="1" dirty="0" smtClean="0">
                <a:solidFill>
                  <a:srgbClr val="FF0000"/>
                </a:solidFill>
              </a:rPr>
              <a:t>Total = 100%</a:t>
            </a:r>
            <a:endParaRPr lang="nl-NL" b="1" dirty="0">
              <a:solidFill>
                <a:srgbClr val="FF0000"/>
              </a:solidFill>
            </a:endParaRPr>
          </a:p>
        </p:txBody>
      </p:sp>
      <p:sp>
        <p:nvSpPr>
          <p:cNvPr id="12" name="Rectangle 11"/>
          <p:cNvSpPr/>
          <p:nvPr/>
        </p:nvSpPr>
        <p:spPr>
          <a:xfrm>
            <a:off x="5344696" y="2765818"/>
            <a:ext cx="1773555"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rgbClr val="34164A"/>
                </a:solidFill>
              </a:rPr>
              <a:t>Project B 5%</a:t>
            </a:r>
            <a:endParaRPr lang="nl-NL" b="1" dirty="0">
              <a:solidFill>
                <a:srgbClr val="34164A"/>
              </a:solidFill>
            </a:endParaRPr>
          </a:p>
        </p:txBody>
      </p:sp>
      <p:sp>
        <p:nvSpPr>
          <p:cNvPr id="13" name="Rectangle 12"/>
          <p:cNvSpPr/>
          <p:nvPr/>
        </p:nvSpPr>
        <p:spPr>
          <a:xfrm>
            <a:off x="2798444" y="3947506"/>
            <a:ext cx="1970504"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rgbClr val="34164A"/>
                </a:solidFill>
              </a:rPr>
              <a:t>Project C 40%</a:t>
            </a:r>
            <a:endParaRPr lang="nl-NL" b="1" dirty="0">
              <a:solidFill>
                <a:srgbClr val="34164A"/>
              </a:solidFill>
            </a:endParaRPr>
          </a:p>
        </p:txBody>
      </p:sp>
      <p:sp>
        <p:nvSpPr>
          <p:cNvPr id="14" name="Rectangle 13"/>
          <p:cNvSpPr/>
          <p:nvPr/>
        </p:nvSpPr>
        <p:spPr>
          <a:xfrm>
            <a:off x="5159472" y="3973297"/>
            <a:ext cx="2043186" cy="357190"/>
          </a:xfrm>
          <a:prstGeom prst="rect">
            <a:avLst/>
          </a:prstGeom>
          <a:solidFill>
            <a:srgbClr val="9CB9FA"/>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rgbClr val="34164A"/>
                </a:solidFill>
              </a:rPr>
              <a:t>Project D 20%</a:t>
            </a:r>
            <a:endParaRPr lang="nl-NL" b="1" dirty="0">
              <a:solidFill>
                <a:srgbClr val="34164A"/>
              </a:solidFill>
            </a:endParaRPr>
          </a:p>
        </p:txBody>
      </p:sp>
      <p:sp>
        <p:nvSpPr>
          <p:cNvPr id="15" name="Rectangle 14"/>
          <p:cNvSpPr/>
          <p:nvPr/>
        </p:nvSpPr>
        <p:spPr>
          <a:xfrm>
            <a:off x="2641354" y="4789223"/>
            <a:ext cx="1916577"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rgbClr val="34164A"/>
                </a:solidFill>
              </a:rPr>
              <a:t>Project E 10%</a:t>
            </a:r>
            <a:endParaRPr lang="nl-NL" b="1" dirty="0">
              <a:solidFill>
                <a:srgbClr val="34164A"/>
              </a:solidFill>
            </a:endParaRPr>
          </a:p>
        </p:txBody>
      </p:sp>
      <p:sp>
        <p:nvSpPr>
          <p:cNvPr id="16" name="Rectangle 15"/>
          <p:cNvSpPr/>
          <p:nvPr/>
        </p:nvSpPr>
        <p:spPr>
          <a:xfrm>
            <a:off x="3187650" y="5377721"/>
            <a:ext cx="1813414" cy="357190"/>
          </a:xfrm>
          <a:prstGeom prst="rect">
            <a:avLst/>
          </a:prstGeom>
          <a:solidFill>
            <a:srgbClr val="92D05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rgbClr val="34164A"/>
                </a:solidFill>
              </a:rPr>
              <a:t>Project F 5%</a:t>
            </a:r>
            <a:endParaRPr lang="nl-NL" b="1" dirty="0">
              <a:solidFill>
                <a:srgbClr val="34164A"/>
              </a:solidFill>
            </a:endParaRPr>
          </a:p>
        </p:txBody>
      </p:sp>
      <p:sp>
        <p:nvSpPr>
          <p:cNvPr id="17" name="Rectangle 16"/>
          <p:cNvSpPr/>
          <p:nvPr/>
        </p:nvSpPr>
        <p:spPr>
          <a:xfrm>
            <a:off x="6786635" y="4686060"/>
            <a:ext cx="1813414" cy="357190"/>
          </a:xfrm>
          <a:prstGeom prst="rect">
            <a:avLst/>
          </a:prstGeom>
          <a:solidFill>
            <a:srgbClr val="FFFF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rgbClr val="34164A"/>
                </a:solidFill>
              </a:rPr>
              <a:t>Project K 5%</a:t>
            </a:r>
            <a:endParaRPr lang="nl-NL" b="1" dirty="0">
              <a:solidFill>
                <a:srgbClr val="34164A"/>
              </a:solidFill>
            </a:endParaRPr>
          </a:p>
        </p:txBody>
      </p:sp>
      <p:sp>
        <p:nvSpPr>
          <p:cNvPr id="18" name="Rectangle 17"/>
          <p:cNvSpPr/>
          <p:nvPr/>
        </p:nvSpPr>
        <p:spPr>
          <a:xfrm>
            <a:off x="6488868" y="5485573"/>
            <a:ext cx="1813414" cy="357190"/>
          </a:xfrm>
          <a:prstGeom prst="rect">
            <a:avLst/>
          </a:prstGeom>
          <a:solidFill>
            <a:srgbClr val="FFFFFF"/>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rgbClr val="34164A"/>
                </a:solidFill>
              </a:rPr>
              <a:t>Project H 5%</a:t>
            </a:r>
            <a:endParaRPr lang="nl-NL" b="1" dirty="0">
              <a:solidFill>
                <a:srgbClr val="34164A"/>
              </a:solidFill>
            </a:endParaRPr>
          </a:p>
        </p:txBody>
      </p:sp>
      <p:sp>
        <p:nvSpPr>
          <p:cNvPr id="19" name="Rectangle 18"/>
          <p:cNvSpPr/>
          <p:nvPr/>
        </p:nvSpPr>
        <p:spPr>
          <a:xfrm>
            <a:off x="4826536" y="4920521"/>
            <a:ext cx="1813414" cy="357190"/>
          </a:xfrm>
          <a:prstGeom prst="rect">
            <a:avLst/>
          </a:prstGeom>
          <a:solidFill>
            <a:srgbClr val="FFC00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rgbClr val="34164A"/>
                </a:solidFill>
              </a:rPr>
              <a:t>Project G 5%</a:t>
            </a:r>
            <a:endParaRPr lang="nl-NL" b="1" dirty="0">
              <a:solidFill>
                <a:srgbClr val="34164A"/>
              </a:solidFill>
            </a:endParaRPr>
          </a:p>
        </p:txBody>
      </p:sp>
      <p:sp>
        <p:nvSpPr>
          <p:cNvPr id="20" name="TextBox 19"/>
          <p:cNvSpPr txBox="1"/>
          <p:nvPr/>
        </p:nvSpPr>
        <p:spPr>
          <a:xfrm>
            <a:off x="4555435" y="1990087"/>
            <a:ext cx="2441694" cy="369332"/>
          </a:xfrm>
          <a:prstGeom prst="rect">
            <a:avLst/>
          </a:prstGeom>
          <a:noFill/>
        </p:spPr>
        <p:txBody>
          <a:bodyPr wrap="none" rtlCol="0">
            <a:spAutoFit/>
          </a:bodyPr>
          <a:lstStyle/>
          <a:p>
            <a:r>
              <a:rPr lang="nl-NL" b="1" dirty="0" smtClean="0">
                <a:solidFill>
                  <a:srgbClr val="FF0000"/>
                </a:solidFill>
              </a:rPr>
              <a:t>Projects-in-progress</a:t>
            </a:r>
            <a:endParaRPr lang="nl-NL" b="1" dirty="0">
              <a:solidFill>
                <a:srgbClr val="FF0000"/>
              </a:solidFill>
            </a:endParaRPr>
          </a:p>
        </p:txBody>
      </p:sp>
      <p:sp>
        <p:nvSpPr>
          <p:cNvPr id="21" name="Right Arrow 20"/>
          <p:cNvSpPr/>
          <p:nvPr/>
        </p:nvSpPr>
        <p:spPr>
          <a:xfrm>
            <a:off x="2417969" y="1219208"/>
            <a:ext cx="6554872" cy="785818"/>
          </a:xfrm>
          <a:prstGeom prst="rightArrow">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extBox 21"/>
          <p:cNvSpPr txBox="1"/>
          <p:nvPr/>
        </p:nvSpPr>
        <p:spPr>
          <a:xfrm>
            <a:off x="2419558" y="1427451"/>
            <a:ext cx="5882724" cy="369332"/>
          </a:xfrm>
          <a:prstGeom prst="rect">
            <a:avLst/>
          </a:prstGeom>
          <a:noFill/>
          <a:ln>
            <a:noFill/>
          </a:ln>
        </p:spPr>
        <p:txBody>
          <a:bodyPr wrap="square" rtlCol="0">
            <a:spAutoFit/>
          </a:bodyPr>
          <a:lstStyle/>
          <a:p>
            <a:pPr algn="ctr"/>
            <a:r>
              <a:rPr lang="nl-NL" b="1" dirty="0" smtClean="0">
                <a:solidFill>
                  <a:srgbClr val="002060"/>
                </a:solidFill>
              </a:rPr>
              <a:t>Horizational position shows percentage complete</a:t>
            </a:r>
            <a:endParaRPr lang="nl-NL" b="1" dirty="0">
              <a:solidFill>
                <a:srgbClr val="002060"/>
              </a:solidFill>
            </a:endParaRPr>
          </a:p>
        </p:txBody>
      </p:sp>
    </p:spTree>
    <p:extLst>
      <p:ext uri="{BB962C8B-B14F-4D97-AF65-F5344CB8AC3E}">
        <p14:creationId xmlns:p14="http://schemas.microsoft.com/office/powerpoint/2010/main" val="84685536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C6204"/>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72955" y="3028666"/>
            <a:ext cx="7804245" cy="954107"/>
          </a:xfrm>
        </p:spPr>
        <p:txBody>
          <a:bodyPr/>
          <a:lstStyle/>
          <a:p>
            <a:pPr algn="ctr"/>
            <a:r>
              <a:rPr lang="en-US" sz="3500" dirty="0" smtClean="0"/>
              <a:t>Extracting a generic approach from these examples</a:t>
            </a:r>
            <a:endParaRPr lang="en-US" sz="3500" dirty="0"/>
          </a:p>
        </p:txBody>
      </p:sp>
    </p:spTree>
    <p:extLst>
      <p:ext uri="{BB962C8B-B14F-4D97-AF65-F5344CB8AC3E}">
        <p14:creationId xmlns:p14="http://schemas.microsoft.com/office/powerpoint/2010/main" val="177219244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635000" y="914400"/>
            <a:ext cx="990600" cy="5295900"/>
          </a:xfrm>
          <a:prstGeom prst="rect">
            <a:avLst/>
          </a:prstGeom>
          <a:solidFill>
            <a:srgbClr val="FFC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6705600" y="914400"/>
            <a:ext cx="990600" cy="5295900"/>
          </a:xfrm>
          <a:prstGeom prst="rect">
            <a:avLst/>
          </a:prstGeom>
          <a:solidFill>
            <a:srgbClr val="CE32B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1625600" y="914400"/>
            <a:ext cx="5080000" cy="5295900"/>
          </a:xfrm>
          <a:prstGeom prst="rect">
            <a:avLst/>
          </a:prstGeom>
          <a:solidFill>
            <a:srgbClr val="FFFFFF">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A middle-ground in effective risk management</a:t>
            </a:r>
            <a:endParaRPr lang="en-US" dirty="0"/>
          </a:p>
        </p:txBody>
      </p:sp>
      <p:cxnSp>
        <p:nvCxnSpPr>
          <p:cNvPr id="4" name="Straight Arrow Connector 3"/>
          <p:cNvCxnSpPr/>
          <p:nvPr/>
        </p:nvCxnSpPr>
        <p:spPr bwMode="auto">
          <a:xfrm>
            <a:off x="635000" y="3683000"/>
            <a:ext cx="7061200" cy="0"/>
          </a:xfrm>
          <a:prstGeom prst="straightConnector1">
            <a:avLst/>
          </a:prstGeom>
          <a:solidFill>
            <a:schemeClr val="accent1"/>
          </a:solidFill>
          <a:ln w="76200" cap="flat" cmpd="sng" algn="ctr">
            <a:solidFill>
              <a:schemeClr val="tx1"/>
            </a:solidFill>
            <a:prstDash val="solid"/>
            <a:round/>
            <a:headEnd type="arrow" w="med" len="med"/>
            <a:tailEnd type="arrow" w="med" len="med"/>
          </a:ln>
          <a:effectLst/>
        </p:spPr>
      </p:cxnSp>
      <p:sp>
        <p:nvSpPr>
          <p:cNvPr id="7" name="TextBox 6"/>
          <p:cNvSpPr txBox="1">
            <a:spLocks noChangeArrowheads="1"/>
          </p:cNvSpPr>
          <p:nvPr/>
        </p:nvSpPr>
        <p:spPr bwMode="auto">
          <a:xfrm>
            <a:off x="1862104" y="968765"/>
            <a:ext cx="4607000" cy="2492990"/>
          </a:xfrm>
          <a:prstGeom prst="rect">
            <a:avLst/>
          </a:prstGeom>
          <a:noFill/>
          <a:ln w="9525">
            <a:noFill/>
            <a:miter lim="800000"/>
            <a:headEnd/>
            <a:tailEnd/>
          </a:ln>
        </p:spPr>
        <p:txBody>
          <a:bodyPr wrap="none">
            <a:spAutoFit/>
          </a:bodyPr>
          <a:lstStyle/>
          <a:p>
            <a:pPr algn="ctr"/>
            <a:r>
              <a:rPr lang="en-US" sz="3600" smtClean="0">
                <a:solidFill>
                  <a:srgbClr val="F9ED07"/>
                </a:solidFill>
                <a:latin typeface="Calibri" pitchFamily="34" charset="0"/>
              </a:rPr>
              <a:t>Qualitative </a:t>
            </a:r>
            <a:r>
              <a:rPr lang="en-US" sz="3600" dirty="0" smtClean="0">
                <a:solidFill>
                  <a:srgbClr val="F9ED07"/>
                </a:solidFill>
                <a:latin typeface="Calibri" pitchFamily="34" charset="0"/>
              </a:rPr>
              <a:t>Taxonomies</a:t>
            </a:r>
          </a:p>
          <a:p>
            <a:pPr algn="ctr"/>
            <a:r>
              <a:rPr lang="en-US" sz="2000" b="1" dirty="0" smtClean="0">
                <a:solidFill>
                  <a:srgbClr val="F9ED07"/>
                </a:solidFill>
                <a:latin typeface="Calibri" pitchFamily="34" charset="0"/>
              </a:rPr>
              <a:t>2 -&gt; 6 categories</a:t>
            </a:r>
          </a:p>
          <a:p>
            <a:pPr algn="ctr"/>
            <a:r>
              <a:rPr lang="en-US" sz="2000" b="1" dirty="0" smtClean="0">
                <a:solidFill>
                  <a:srgbClr val="F9ED07"/>
                </a:solidFill>
                <a:latin typeface="Calibri" pitchFamily="34" charset="0"/>
              </a:rPr>
              <a:t>Cheap</a:t>
            </a:r>
          </a:p>
          <a:p>
            <a:pPr algn="ctr"/>
            <a:r>
              <a:rPr lang="en-US" sz="2000" b="1" dirty="0" smtClean="0">
                <a:solidFill>
                  <a:srgbClr val="F9ED07"/>
                </a:solidFill>
                <a:latin typeface="Calibri" pitchFamily="34" charset="0"/>
              </a:rPr>
              <a:t>Fast</a:t>
            </a:r>
          </a:p>
          <a:p>
            <a:pPr algn="ctr"/>
            <a:r>
              <a:rPr lang="en-US" sz="2000" b="1" dirty="0" smtClean="0">
                <a:solidFill>
                  <a:srgbClr val="F9ED07"/>
                </a:solidFill>
                <a:latin typeface="Calibri" pitchFamily="34" charset="0"/>
              </a:rPr>
              <a:t>Accurate</a:t>
            </a:r>
          </a:p>
          <a:p>
            <a:pPr algn="ctr"/>
            <a:r>
              <a:rPr lang="en-US" sz="2000" b="1" dirty="0" smtClean="0">
                <a:solidFill>
                  <a:srgbClr val="F9ED07"/>
                </a:solidFill>
                <a:latin typeface="Calibri" pitchFamily="34" charset="0"/>
              </a:rPr>
              <a:t>Consensus</a:t>
            </a:r>
          </a:p>
          <a:p>
            <a:pPr algn="ctr"/>
            <a:r>
              <a:rPr lang="en-US" sz="2000" b="1" dirty="0" smtClean="0">
                <a:solidFill>
                  <a:srgbClr val="F9ED07"/>
                </a:solidFill>
                <a:latin typeface="Calibri" pitchFamily="34" charset="0"/>
              </a:rPr>
              <a:t>Managed Risk</a:t>
            </a:r>
            <a:endParaRPr lang="en-US" sz="2000" b="1" dirty="0">
              <a:solidFill>
                <a:srgbClr val="F9ED07"/>
              </a:solidFill>
              <a:latin typeface="Calibri" pitchFamily="34" charset="0"/>
            </a:endParaRPr>
          </a:p>
        </p:txBody>
      </p:sp>
      <p:cxnSp>
        <p:nvCxnSpPr>
          <p:cNvPr id="9" name="Straight Connector 8"/>
          <p:cNvCxnSpPr/>
          <p:nvPr/>
        </p:nvCxnSpPr>
        <p:spPr bwMode="auto">
          <a:xfrm>
            <a:off x="1625600" y="914400"/>
            <a:ext cx="0" cy="5295900"/>
          </a:xfrm>
          <a:prstGeom prst="line">
            <a:avLst/>
          </a:prstGeom>
          <a:solidFill>
            <a:schemeClr val="accent1"/>
          </a:solidFill>
          <a:ln w="38100" cap="flat" cmpd="sng" algn="ctr">
            <a:solidFill>
              <a:srgbClr val="F9ED07"/>
            </a:solidFill>
            <a:prstDash val="lgDashDotDot"/>
            <a:round/>
            <a:headEnd type="none" w="med" len="med"/>
            <a:tailEnd type="none" w="med" len="med"/>
          </a:ln>
          <a:effectLst/>
        </p:spPr>
      </p:cxnSp>
      <p:cxnSp>
        <p:nvCxnSpPr>
          <p:cNvPr id="10" name="Straight Connector 9"/>
          <p:cNvCxnSpPr/>
          <p:nvPr/>
        </p:nvCxnSpPr>
        <p:spPr bwMode="auto">
          <a:xfrm>
            <a:off x="6705600" y="914400"/>
            <a:ext cx="0" cy="5295900"/>
          </a:xfrm>
          <a:prstGeom prst="line">
            <a:avLst/>
          </a:prstGeom>
          <a:solidFill>
            <a:schemeClr val="accent1"/>
          </a:solidFill>
          <a:ln w="38100" cap="flat" cmpd="sng" algn="ctr">
            <a:solidFill>
              <a:srgbClr val="F9ED07"/>
            </a:solidFill>
            <a:prstDash val="lgDashDotDot"/>
            <a:round/>
            <a:headEnd type="none" w="med" len="med"/>
            <a:tailEnd type="none" w="med" len="med"/>
          </a:ln>
          <a:effectLst/>
        </p:spPr>
      </p:cxnSp>
      <p:sp>
        <p:nvSpPr>
          <p:cNvPr id="6" name="TextBox 6"/>
          <p:cNvSpPr txBox="1">
            <a:spLocks noChangeArrowheads="1"/>
          </p:cNvSpPr>
          <p:nvPr/>
        </p:nvSpPr>
        <p:spPr bwMode="auto">
          <a:xfrm>
            <a:off x="4641646" y="3922295"/>
            <a:ext cx="3054554" cy="2185214"/>
          </a:xfrm>
          <a:prstGeom prst="rect">
            <a:avLst/>
          </a:prstGeom>
          <a:noFill/>
          <a:ln w="9525">
            <a:noFill/>
            <a:miter lim="800000"/>
            <a:headEnd/>
            <a:tailEnd/>
          </a:ln>
        </p:spPr>
        <p:txBody>
          <a:bodyPr wrap="none">
            <a:spAutoFit/>
          </a:bodyPr>
          <a:lstStyle/>
          <a:p>
            <a:pPr algn="r"/>
            <a:r>
              <a:rPr lang="en-US" sz="3600" dirty="0" smtClean="0">
                <a:latin typeface="Calibri" pitchFamily="34" charset="0"/>
              </a:rPr>
              <a:t>Heterogeneous</a:t>
            </a:r>
          </a:p>
          <a:p>
            <a:pPr algn="r"/>
            <a:r>
              <a:rPr lang="en-US" sz="2000" b="1" dirty="0" smtClean="0">
                <a:latin typeface="Calibri" pitchFamily="34" charset="0"/>
              </a:rPr>
              <a:t>Expensive</a:t>
            </a:r>
          </a:p>
          <a:p>
            <a:pPr algn="r"/>
            <a:r>
              <a:rPr lang="en-US" sz="2000" b="1" dirty="0" smtClean="0">
                <a:latin typeface="Calibri" pitchFamily="34" charset="0"/>
              </a:rPr>
              <a:t>Time Consuming</a:t>
            </a:r>
          </a:p>
          <a:p>
            <a:pPr algn="r"/>
            <a:r>
              <a:rPr lang="en-US" sz="2000" b="1" dirty="0" smtClean="0">
                <a:latin typeface="Calibri" pitchFamily="34" charset="0"/>
              </a:rPr>
              <a:t>Fake Precision?</a:t>
            </a:r>
          </a:p>
          <a:p>
            <a:pPr algn="r"/>
            <a:r>
              <a:rPr lang="en-US" sz="2000" b="1" i="1" dirty="0" smtClean="0">
                <a:latin typeface="Calibri" pitchFamily="34" charset="0"/>
              </a:rPr>
              <a:t>May still be</a:t>
            </a:r>
          </a:p>
          <a:p>
            <a:pPr algn="r"/>
            <a:r>
              <a:rPr lang="en-US" sz="2000" b="1" i="1" dirty="0" smtClean="0">
                <a:latin typeface="Calibri" pitchFamily="34" charset="0"/>
              </a:rPr>
              <a:t>High Risk</a:t>
            </a:r>
            <a:endParaRPr lang="en-US" sz="2000" b="1" i="1" dirty="0">
              <a:latin typeface="Calibri" pitchFamily="34" charset="0"/>
            </a:endParaRPr>
          </a:p>
        </p:txBody>
      </p:sp>
      <p:sp>
        <p:nvSpPr>
          <p:cNvPr id="5" name="TextBox 6"/>
          <p:cNvSpPr txBox="1">
            <a:spLocks noChangeArrowheads="1"/>
          </p:cNvSpPr>
          <p:nvPr/>
        </p:nvSpPr>
        <p:spPr bwMode="auto">
          <a:xfrm>
            <a:off x="635000" y="3940565"/>
            <a:ext cx="2679901" cy="1569660"/>
          </a:xfrm>
          <a:prstGeom prst="rect">
            <a:avLst/>
          </a:prstGeom>
          <a:noFill/>
          <a:ln w="9525">
            <a:noFill/>
            <a:miter lim="800000"/>
            <a:headEnd/>
            <a:tailEnd/>
          </a:ln>
        </p:spPr>
        <p:txBody>
          <a:bodyPr wrap="none">
            <a:spAutoFit/>
          </a:bodyPr>
          <a:lstStyle/>
          <a:p>
            <a:r>
              <a:rPr lang="en-US" sz="3600" dirty="0" smtClean="0">
                <a:latin typeface="Calibri" pitchFamily="34" charset="0"/>
              </a:rPr>
              <a:t>Homogenous</a:t>
            </a:r>
          </a:p>
          <a:p>
            <a:r>
              <a:rPr lang="en-US" sz="2000" b="1" dirty="0" smtClean="0">
                <a:latin typeface="Calibri" pitchFamily="34" charset="0"/>
              </a:rPr>
              <a:t>Cheap</a:t>
            </a:r>
          </a:p>
          <a:p>
            <a:r>
              <a:rPr lang="en-US" sz="2000" b="1" dirty="0" smtClean="0">
                <a:latin typeface="Calibri" pitchFamily="34" charset="0"/>
              </a:rPr>
              <a:t>Fast</a:t>
            </a:r>
          </a:p>
          <a:p>
            <a:r>
              <a:rPr lang="en-US" sz="2000" b="1" dirty="0" smtClean="0">
                <a:latin typeface="Calibri" pitchFamily="34" charset="0"/>
              </a:rPr>
              <a:t>High Risk</a:t>
            </a:r>
            <a:endParaRPr lang="en-US" sz="2000" b="1" dirty="0">
              <a:latin typeface="Calibri" pitchFamily="34" charset="0"/>
            </a:endParaRPr>
          </a:p>
        </p:txBody>
      </p:sp>
    </p:spTree>
    <p:extLst>
      <p:ext uri="{BB962C8B-B14F-4D97-AF65-F5344CB8AC3E}">
        <p14:creationId xmlns:p14="http://schemas.microsoft.com/office/powerpoint/2010/main" val="229586247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Straight Connector 76"/>
          <p:cNvCxnSpPr/>
          <p:nvPr/>
        </p:nvCxnSpPr>
        <p:spPr bwMode="auto">
          <a:xfrm flipV="1">
            <a:off x="2867260" y="3436382"/>
            <a:ext cx="0" cy="1624568"/>
          </a:xfrm>
          <a:prstGeom prst="line">
            <a:avLst/>
          </a:prstGeom>
          <a:solidFill>
            <a:schemeClr val="accent1"/>
          </a:solidFill>
          <a:ln w="38100" cap="flat" cmpd="sng" algn="ctr">
            <a:solidFill>
              <a:srgbClr val="9CB9FA"/>
            </a:solidFill>
            <a:prstDash val="solid"/>
            <a:round/>
            <a:headEnd type="none" w="med" len="med"/>
            <a:tailEnd type="none" w="med" len="med"/>
          </a:ln>
          <a:effectLst/>
        </p:spPr>
      </p:cxnSp>
      <p:cxnSp>
        <p:nvCxnSpPr>
          <p:cNvPr id="78" name="Straight Connector 77"/>
          <p:cNvCxnSpPr/>
          <p:nvPr/>
        </p:nvCxnSpPr>
        <p:spPr bwMode="auto">
          <a:xfrm flipH="1">
            <a:off x="2882176" y="2736850"/>
            <a:ext cx="1270724" cy="686832"/>
          </a:xfrm>
          <a:prstGeom prst="line">
            <a:avLst/>
          </a:prstGeom>
          <a:solidFill>
            <a:schemeClr val="accent1"/>
          </a:solidFill>
          <a:ln w="38100" cap="flat" cmpd="sng" algn="ctr">
            <a:solidFill>
              <a:srgbClr val="9CB9FA"/>
            </a:solidFill>
            <a:prstDash val="solid"/>
            <a:round/>
            <a:headEnd type="none" w="med" len="med"/>
            <a:tailEnd type="none" w="med" len="med"/>
          </a:ln>
          <a:effectLst/>
        </p:spPr>
      </p:cxnSp>
      <p:cxnSp>
        <p:nvCxnSpPr>
          <p:cNvPr id="84" name="Straight Connector 83"/>
          <p:cNvCxnSpPr/>
          <p:nvPr/>
        </p:nvCxnSpPr>
        <p:spPr bwMode="auto">
          <a:xfrm>
            <a:off x="4556326" y="3868698"/>
            <a:ext cx="863600" cy="1185902"/>
          </a:xfrm>
          <a:prstGeom prst="line">
            <a:avLst/>
          </a:prstGeom>
          <a:solidFill>
            <a:schemeClr val="accent1"/>
          </a:solidFill>
          <a:ln w="38100" cap="flat" cmpd="sng" algn="ctr">
            <a:solidFill>
              <a:srgbClr val="9CB9FA"/>
            </a:solidFill>
            <a:prstDash val="solid"/>
            <a:round/>
            <a:headEnd type="none" w="med" len="med"/>
            <a:tailEnd type="none" w="med" len="med"/>
          </a:ln>
          <a:effectLst/>
        </p:spPr>
      </p:cxnSp>
      <p:cxnSp>
        <p:nvCxnSpPr>
          <p:cNvPr id="87" name="Straight Connector 86"/>
          <p:cNvCxnSpPr/>
          <p:nvPr/>
        </p:nvCxnSpPr>
        <p:spPr bwMode="auto">
          <a:xfrm flipH="1">
            <a:off x="2867260" y="5054600"/>
            <a:ext cx="2552666" cy="0"/>
          </a:xfrm>
          <a:prstGeom prst="line">
            <a:avLst/>
          </a:prstGeom>
          <a:solidFill>
            <a:schemeClr val="accent1"/>
          </a:solidFill>
          <a:ln w="38100" cap="flat" cmpd="sng" algn="ctr">
            <a:solidFill>
              <a:srgbClr val="9CB9FA"/>
            </a:solidFill>
            <a:prstDash val="solid"/>
            <a:round/>
            <a:headEnd type="none" w="med" len="med"/>
            <a:tailEnd type="none" w="med" len="med"/>
          </a:ln>
          <a:effectLst/>
        </p:spPr>
      </p:cxnSp>
      <p:sp>
        <p:nvSpPr>
          <p:cNvPr id="74" name="Arc 73"/>
          <p:cNvSpPr/>
          <p:nvPr/>
        </p:nvSpPr>
        <p:spPr bwMode="auto">
          <a:xfrm rot="5400000">
            <a:off x="3667283" y="3546107"/>
            <a:ext cx="939283" cy="1087103"/>
          </a:xfrm>
          <a:prstGeom prst="arc">
            <a:avLst>
              <a:gd name="adj1" fmla="val 16200000"/>
              <a:gd name="adj2" fmla="val 5405671"/>
            </a:avLst>
          </a:prstGeom>
          <a:noFill/>
          <a:ln w="571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2" name="Arc 71"/>
          <p:cNvSpPr/>
          <p:nvPr/>
        </p:nvSpPr>
        <p:spPr bwMode="auto">
          <a:xfrm rot="16200000">
            <a:off x="1479711" y="1160063"/>
            <a:ext cx="5418615" cy="5718969"/>
          </a:xfrm>
          <a:prstGeom prst="arc">
            <a:avLst>
              <a:gd name="adj1" fmla="val 16200000"/>
              <a:gd name="adj2" fmla="val 5405671"/>
            </a:avLst>
          </a:prstGeom>
          <a:noFill/>
          <a:ln w="57150" cap="flat" cmpd="sng" algn="ctr">
            <a:solidFill>
              <a:srgbClr val="92D05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133350" y="228600"/>
            <a:ext cx="8077200" cy="387798"/>
          </a:xfrm>
        </p:spPr>
        <p:txBody>
          <a:bodyPr/>
          <a:lstStyle/>
          <a:p>
            <a:r>
              <a:rPr lang="en-US" sz="2400" dirty="0" err="1" smtClean="0"/>
              <a:t>Kiveat</a:t>
            </a:r>
            <a:r>
              <a:rPr lang="en-US" sz="2400" dirty="0" smtClean="0"/>
              <a:t> Diagrams Visualize Multiple Dimensions of Risk</a:t>
            </a:r>
            <a:endParaRPr lang="en-US" sz="2400" dirty="0"/>
          </a:p>
        </p:txBody>
      </p:sp>
      <p:cxnSp>
        <p:nvCxnSpPr>
          <p:cNvPr id="4" name="Straight Arrow Connector 3"/>
          <p:cNvCxnSpPr/>
          <p:nvPr/>
        </p:nvCxnSpPr>
        <p:spPr bwMode="auto">
          <a:xfrm flipV="1">
            <a:off x="4152900" y="1701800"/>
            <a:ext cx="0" cy="23749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5" name="TextBox 4"/>
          <p:cNvSpPr txBox="1"/>
          <p:nvPr/>
        </p:nvSpPr>
        <p:spPr>
          <a:xfrm>
            <a:off x="3684491" y="1903968"/>
            <a:ext cx="479618" cy="369332"/>
          </a:xfrm>
          <a:prstGeom prst="rect">
            <a:avLst/>
          </a:prstGeom>
          <a:noFill/>
        </p:spPr>
        <p:txBody>
          <a:bodyPr wrap="none" rtlCol="0">
            <a:spAutoFit/>
          </a:bodyPr>
          <a:lstStyle/>
          <a:p>
            <a:pPr algn="r"/>
            <a:r>
              <a:rPr lang="en-US" dirty="0" smtClean="0"/>
              <a:t>TS</a:t>
            </a:r>
            <a:endParaRPr lang="en-US" dirty="0"/>
          </a:p>
        </p:txBody>
      </p:sp>
      <p:sp>
        <p:nvSpPr>
          <p:cNvPr id="6" name="TextBox 5"/>
          <p:cNvSpPr txBox="1"/>
          <p:nvPr/>
        </p:nvSpPr>
        <p:spPr>
          <a:xfrm>
            <a:off x="3451426" y="1332468"/>
            <a:ext cx="1402948" cy="369332"/>
          </a:xfrm>
          <a:prstGeom prst="rect">
            <a:avLst/>
          </a:prstGeom>
          <a:noFill/>
        </p:spPr>
        <p:txBody>
          <a:bodyPr wrap="none" rtlCol="0">
            <a:spAutoFit/>
          </a:bodyPr>
          <a:lstStyle/>
          <a:p>
            <a:r>
              <a:rPr lang="en-US" dirty="0" smtClean="0">
                <a:solidFill>
                  <a:srgbClr val="F9ED07"/>
                </a:solidFill>
              </a:rPr>
              <a:t>Market Risk</a:t>
            </a:r>
            <a:endParaRPr lang="en-US" dirty="0">
              <a:solidFill>
                <a:srgbClr val="F9ED07"/>
              </a:solidFill>
            </a:endParaRPr>
          </a:p>
        </p:txBody>
      </p:sp>
      <p:cxnSp>
        <p:nvCxnSpPr>
          <p:cNvPr id="10" name="Straight Connector 9"/>
          <p:cNvCxnSpPr/>
          <p:nvPr/>
        </p:nvCxnSpPr>
        <p:spPr bwMode="auto">
          <a:xfrm flipH="1">
            <a:off x="4000500" y="2235200"/>
            <a:ext cx="1524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flipH="1">
            <a:off x="4000500" y="2736850"/>
            <a:ext cx="1524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flipH="1">
            <a:off x="4000500" y="3271282"/>
            <a:ext cx="1524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flipH="1">
            <a:off x="4000500" y="3798332"/>
            <a:ext cx="1524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14" name="TextBox 13"/>
          <p:cNvSpPr txBox="1"/>
          <p:nvPr/>
        </p:nvSpPr>
        <p:spPr>
          <a:xfrm>
            <a:off x="3665254" y="2366486"/>
            <a:ext cx="518091" cy="369332"/>
          </a:xfrm>
          <a:prstGeom prst="rect">
            <a:avLst/>
          </a:prstGeom>
          <a:noFill/>
        </p:spPr>
        <p:txBody>
          <a:bodyPr wrap="none" rtlCol="0">
            <a:spAutoFit/>
          </a:bodyPr>
          <a:lstStyle/>
          <a:p>
            <a:pPr algn="r"/>
            <a:r>
              <a:rPr lang="en-US" dirty="0" smtClean="0"/>
              <a:t>CR</a:t>
            </a:r>
            <a:endParaRPr lang="en-US" dirty="0"/>
          </a:p>
        </p:txBody>
      </p:sp>
      <p:sp>
        <p:nvSpPr>
          <p:cNvPr id="15" name="TextBox 14"/>
          <p:cNvSpPr txBox="1"/>
          <p:nvPr/>
        </p:nvSpPr>
        <p:spPr>
          <a:xfrm>
            <a:off x="3486586" y="2889250"/>
            <a:ext cx="697627" cy="369332"/>
          </a:xfrm>
          <a:prstGeom prst="rect">
            <a:avLst/>
          </a:prstGeom>
          <a:noFill/>
        </p:spPr>
        <p:txBody>
          <a:bodyPr wrap="none" rtlCol="0">
            <a:spAutoFit/>
          </a:bodyPr>
          <a:lstStyle/>
          <a:p>
            <a:pPr algn="r"/>
            <a:r>
              <a:rPr lang="en-US" dirty="0" smtClean="0"/>
              <a:t>Spoil</a:t>
            </a:r>
            <a:endParaRPr lang="en-US" dirty="0"/>
          </a:p>
        </p:txBody>
      </p:sp>
      <p:sp>
        <p:nvSpPr>
          <p:cNvPr id="16" name="TextBox 15"/>
          <p:cNvSpPr txBox="1"/>
          <p:nvPr/>
        </p:nvSpPr>
        <p:spPr>
          <a:xfrm>
            <a:off x="3659091" y="3429000"/>
            <a:ext cx="526747" cy="369332"/>
          </a:xfrm>
          <a:prstGeom prst="rect">
            <a:avLst/>
          </a:prstGeom>
          <a:noFill/>
        </p:spPr>
        <p:txBody>
          <a:bodyPr wrap="none" rtlCol="0">
            <a:spAutoFit/>
          </a:bodyPr>
          <a:lstStyle/>
          <a:p>
            <a:pPr algn="r"/>
            <a:r>
              <a:rPr lang="en-US" dirty="0" smtClean="0"/>
              <a:t>Diff</a:t>
            </a:r>
            <a:endParaRPr lang="en-US" dirty="0"/>
          </a:p>
        </p:txBody>
      </p:sp>
      <p:cxnSp>
        <p:nvCxnSpPr>
          <p:cNvPr id="17" name="Straight Arrow Connector 16"/>
          <p:cNvCxnSpPr/>
          <p:nvPr/>
        </p:nvCxnSpPr>
        <p:spPr bwMode="auto">
          <a:xfrm flipV="1">
            <a:off x="4152900" y="3073916"/>
            <a:ext cx="1993900" cy="1002784"/>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9" name="TextBox 18"/>
          <p:cNvSpPr txBox="1"/>
          <p:nvPr/>
        </p:nvSpPr>
        <p:spPr>
          <a:xfrm>
            <a:off x="5686626" y="2704584"/>
            <a:ext cx="1082348" cy="369332"/>
          </a:xfrm>
          <a:prstGeom prst="rect">
            <a:avLst/>
          </a:prstGeom>
          <a:noFill/>
        </p:spPr>
        <p:txBody>
          <a:bodyPr wrap="none" rtlCol="0">
            <a:spAutoFit/>
          </a:bodyPr>
          <a:lstStyle/>
          <a:p>
            <a:r>
              <a:rPr lang="en-US" dirty="0" smtClean="0">
                <a:solidFill>
                  <a:srgbClr val="F9ED07"/>
                </a:solidFill>
              </a:rPr>
              <a:t>Lifecycle</a:t>
            </a:r>
            <a:endParaRPr lang="en-US" dirty="0">
              <a:solidFill>
                <a:srgbClr val="F9ED07"/>
              </a:solidFill>
            </a:endParaRPr>
          </a:p>
        </p:txBody>
      </p:sp>
      <p:cxnSp>
        <p:nvCxnSpPr>
          <p:cNvPr id="20" name="Straight Arrow Connector 19"/>
          <p:cNvCxnSpPr/>
          <p:nvPr/>
        </p:nvCxnSpPr>
        <p:spPr bwMode="auto">
          <a:xfrm>
            <a:off x="4165600" y="4064000"/>
            <a:ext cx="1981200" cy="15494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flipH="1">
            <a:off x="2133600" y="4064000"/>
            <a:ext cx="2032000" cy="15494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flipH="1" flipV="1">
            <a:off x="2133600" y="3073916"/>
            <a:ext cx="2019300" cy="1002784"/>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6" name="TextBox 25"/>
          <p:cNvSpPr txBox="1"/>
          <p:nvPr/>
        </p:nvSpPr>
        <p:spPr>
          <a:xfrm>
            <a:off x="5839026" y="5613400"/>
            <a:ext cx="1569660" cy="369332"/>
          </a:xfrm>
          <a:prstGeom prst="rect">
            <a:avLst/>
          </a:prstGeom>
          <a:noFill/>
        </p:spPr>
        <p:txBody>
          <a:bodyPr wrap="none" rtlCol="0">
            <a:spAutoFit/>
          </a:bodyPr>
          <a:lstStyle/>
          <a:p>
            <a:r>
              <a:rPr lang="en-US" dirty="0" smtClean="0">
                <a:solidFill>
                  <a:srgbClr val="F9ED07"/>
                </a:solidFill>
              </a:rPr>
              <a:t>Cost of Delay</a:t>
            </a:r>
            <a:endParaRPr lang="en-US" dirty="0">
              <a:solidFill>
                <a:srgbClr val="F9ED07"/>
              </a:solidFill>
            </a:endParaRPr>
          </a:p>
        </p:txBody>
      </p:sp>
      <p:sp>
        <p:nvSpPr>
          <p:cNvPr id="27" name="TextBox 26"/>
          <p:cNvSpPr txBox="1"/>
          <p:nvPr/>
        </p:nvSpPr>
        <p:spPr>
          <a:xfrm>
            <a:off x="948596" y="2704584"/>
            <a:ext cx="1185004" cy="369332"/>
          </a:xfrm>
          <a:prstGeom prst="rect">
            <a:avLst/>
          </a:prstGeom>
          <a:noFill/>
        </p:spPr>
        <p:txBody>
          <a:bodyPr wrap="none" rtlCol="0">
            <a:spAutoFit/>
          </a:bodyPr>
          <a:lstStyle/>
          <a:p>
            <a:r>
              <a:rPr lang="en-US" dirty="0" smtClean="0">
                <a:solidFill>
                  <a:srgbClr val="F9ED07"/>
                </a:solidFill>
              </a:rPr>
              <a:t>Tech Risk</a:t>
            </a:r>
            <a:endParaRPr lang="en-US" dirty="0">
              <a:solidFill>
                <a:srgbClr val="F9ED07"/>
              </a:solidFill>
            </a:endParaRPr>
          </a:p>
        </p:txBody>
      </p:sp>
      <p:sp>
        <p:nvSpPr>
          <p:cNvPr id="30" name="TextBox 29"/>
          <p:cNvSpPr txBox="1"/>
          <p:nvPr/>
        </p:nvSpPr>
        <p:spPr>
          <a:xfrm>
            <a:off x="750143" y="5600700"/>
            <a:ext cx="1531188" cy="369332"/>
          </a:xfrm>
          <a:prstGeom prst="rect">
            <a:avLst/>
          </a:prstGeom>
          <a:noFill/>
        </p:spPr>
        <p:txBody>
          <a:bodyPr wrap="none" rtlCol="0">
            <a:spAutoFit/>
          </a:bodyPr>
          <a:lstStyle/>
          <a:p>
            <a:r>
              <a:rPr lang="en-US" dirty="0" smtClean="0">
                <a:solidFill>
                  <a:srgbClr val="F9ED07"/>
                </a:solidFill>
              </a:rPr>
              <a:t>Delay Impact</a:t>
            </a:r>
            <a:endParaRPr lang="en-US" dirty="0">
              <a:solidFill>
                <a:srgbClr val="F9ED07"/>
              </a:solidFill>
            </a:endParaRPr>
          </a:p>
        </p:txBody>
      </p:sp>
      <p:cxnSp>
        <p:nvCxnSpPr>
          <p:cNvPr id="31" name="Straight Connector 30"/>
          <p:cNvCxnSpPr/>
          <p:nvPr/>
        </p:nvCxnSpPr>
        <p:spPr bwMode="auto">
          <a:xfrm flipH="1" flipV="1">
            <a:off x="5762826" y="3271282"/>
            <a:ext cx="76200" cy="15771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flipV="1">
            <a:off x="5156200" y="3578741"/>
            <a:ext cx="76200" cy="15771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flipH="1" flipV="1">
            <a:off x="4556326" y="3893582"/>
            <a:ext cx="76200" cy="15771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flipH="1">
            <a:off x="5762826" y="5372100"/>
            <a:ext cx="76200" cy="1016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flipH="1">
            <a:off x="5343726" y="5054600"/>
            <a:ext cx="76200" cy="1016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flipH="1">
            <a:off x="4950026" y="4749800"/>
            <a:ext cx="76200" cy="1016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flipH="1">
            <a:off x="4556326" y="4445000"/>
            <a:ext cx="76200" cy="1016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a:off x="3692760" y="4432300"/>
            <a:ext cx="91115" cy="1397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3276600" y="4743450"/>
            <a:ext cx="91115" cy="1397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a:off x="2460860" y="5353050"/>
            <a:ext cx="91115" cy="1397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a:off x="2867260" y="5060950"/>
            <a:ext cx="91115" cy="1397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flipH="1">
            <a:off x="2460860" y="3258582"/>
            <a:ext cx="91115" cy="1651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flipH="1">
            <a:off x="2791060" y="3436382"/>
            <a:ext cx="91115" cy="1651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flipH="1">
            <a:off x="3121260" y="3601482"/>
            <a:ext cx="91115" cy="1651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56" name="Straight Connector 55"/>
          <p:cNvCxnSpPr/>
          <p:nvPr/>
        </p:nvCxnSpPr>
        <p:spPr bwMode="auto">
          <a:xfrm flipH="1">
            <a:off x="3502260" y="3804682"/>
            <a:ext cx="91115" cy="16510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57" name="TextBox 56"/>
          <p:cNvSpPr txBox="1"/>
          <p:nvPr/>
        </p:nvSpPr>
        <p:spPr>
          <a:xfrm>
            <a:off x="4611469" y="3994150"/>
            <a:ext cx="646331" cy="369332"/>
          </a:xfrm>
          <a:prstGeom prst="rect">
            <a:avLst/>
          </a:prstGeom>
          <a:noFill/>
        </p:spPr>
        <p:txBody>
          <a:bodyPr wrap="none" rtlCol="0">
            <a:spAutoFit/>
          </a:bodyPr>
          <a:lstStyle/>
          <a:p>
            <a:pPr algn="r"/>
            <a:r>
              <a:rPr lang="en-US" dirty="0" smtClean="0"/>
              <a:t>Cow</a:t>
            </a:r>
            <a:endParaRPr lang="en-US" dirty="0"/>
          </a:p>
        </p:txBody>
      </p:sp>
      <p:sp>
        <p:nvSpPr>
          <p:cNvPr id="58" name="TextBox 57"/>
          <p:cNvSpPr txBox="1"/>
          <p:nvPr/>
        </p:nvSpPr>
        <p:spPr>
          <a:xfrm>
            <a:off x="5244363" y="3714750"/>
            <a:ext cx="556563" cy="369332"/>
          </a:xfrm>
          <a:prstGeom prst="rect">
            <a:avLst/>
          </a:prstGeom>
          <a:noFill/>
        </p:spPr>
        <p:txBody>
          <a:bodyPr wrap="none" rtlCol="0">
            <a:spAutoFit/>
          </a:bodyPr>
          <a:lstStyle/>
          <a:p>
            <a:pPr algn="r"/>
            <a:r>
              <a:rPr lang="en-US" dirty="0" smtClean="0"/>
              <a:t>Mid</a:t>
            </a:r>
            <a:endParaRPr lang="en-US" dirty="0"/>
          </a:p>
        </p:txBody>
      </p:sp>
      <p:sp>
        <p:nvSpPr>
          <p:cNvPr id="59" name="TextBox 58"/>
          <p:cNvSpPr txBox="1"/>
          <p:nvPr/>
        </p:nvSpPr>
        <p:spPr>
          <a:xfrm>
            <a:off x="5851726" y="3435350"/>
            <a:ext cx="646331" cy="369332"/>
          </a:xfrm>
          <a:prstGeom prst="rect">
            <a:avLst/>
          </a:prstGeom>
          <a:noFill/>
        </p:spPr>
        <p:txBody>
          <a:bodyPr wrap="none" rtlCol="0">
            <a:spAutoFit/>
          </a:bodyPr>
          <a:lstStyle/>
          <a:p>
            <a:pPr algn="r"/>
            <a:r>
              <a:rPr lang="en-US" dirty="0" smtClean="0"/>
              <a:t>New</a:t>
            </a:r>
            <a:endParaRPr lang="en-US" dirty="0"/>
          </a:p>
        </p:txBody>
      </p:sp>
      <p:sp>
        <p:nvSpPr>
          <p:cNvPr id="60" name="TextBox 59"/>
          <p:cNvSpPr txBox="1"/>
          <p:nvPr/>
        </p:nvSpPr>
        <p:spPr>
          <a:xfrm>
            <a:off x="4680478" y="5492750"/>
            <a:ext cx="1082348" cy="369332"/>
          </a:xfrm>
          <a:prstGeom prst="rect">
            <a:avLst/>
          </a:prstGeom>
          <a:noFill/>
        </p:spPr>
        <p:txBody>
          <a:bodyPr wrap="none" rtlCol="0">
            <a:spAutoFit/>
          </a:bodyPr>
          <a:lstStyle/>
          <a:p>
            <a:pPr algn="r"/>
            <a:r>
              <a:rPr lang="en-US" dirty="0" smtClean="0"/>
              <a:t>Expedite</a:t>
            </a:r>
            <a:endParaRPr lang="en-US" dirty="0"/>
          </a:p>
        </p:txBody>
      </p:sp>
      <p:sp>
        <p:nvSpPr>
          <p:cNvPr id="61" name="TextBox 60"/>
          <p:cNvSpPr txBox="1"/>
          <p:nvPr/>
        </p:nvSpPr>
        <p:spPr>
          <a:xfrm>
            <a:off x="4920448" y="5092700"/>
            <a:ext cx="492443" cy="369332"/>
          </a:xfrm>
          <a:prstGeom prst="rect">
            <a:avLst/>
          </a:prstGeom>
          <a:noFill/>
        </p:spPr>
        <p:txBody>
          <a:bodyPr wrap="none" rtlCol="0">
            <a:spAutoFit/>
          </a:bodyPr>
          <a:lstStyle/>
          <a:p>
            <a:pPr algn="r"/>
            <a:r>
              <a:rPr lang="en-US" dirty="0" smtClean="0"/>
              <a:t>FD</a:t>
            </a:r>
            <a:endParaRPr lang="en-US" dirty="0"/>
          </a:p>
        </p:txBody>
      </p:sp>
      <p:sp>
        <p:nvSpPr>
          <p:cNvPr id="62" name="TextBox 61"/>
          <p:cNvSpPr txBox="1"/>
          <p:nvPr/>
        </p:nvSpPr>
        <p:spPr>
          <a:xfrm>
            <a:off x="4431811" y="4756150"/>
            <a:ext cx="530915" cy="369332"/>
          </a:xfrm>
          <a:prstGeom prst="rect">
            <a:avLst/>
          </a:prstGeom>
          <a:noFill/>
        </p:spPr>
        <p:txBody>
          <a:bodyPr wrap="none" rtlCol="0">
            <a:spAutoFit/>
          </a:bodyPr>
          <a:lstStyle/>
          <a:p>
            <a:pPr algn="r"/>
            <a:r>
              <a:rPr lang="en-US" dirty="0" err="1" smtClean="0"/>
              <a:t>Std</a:t>
            </a:r>
            <a:endParaRPr lang="en-US" dirty="0"/>
          </a:p>
        </p:txBody>
      </p:sp>
      <p:sp>
        <p:nvSpPr>
          <p:cNvPr id="63" name="TextBox 62"/>
          <p:cNvSpPr txBox="1"/>
          <p:nvPr/>
        </p:nvSpPr>
        <p:spPr>
          <a:xfrm>
            <a:off x="3588891" y="4513818"/>
            <a:ext cx="1184940" cy="369332"/>
          </a:xfrm>
          <a:prstGeom prst="rect">
            <a:avLst/>
          </a:prstGeom>
          <a:noFill/>
        </p:spPr>
        <p:txBody>
          <a:bodyPr wrap="none" rtlCol="0">
            <a:spAutoFit/>
          </a:bodyPr>
          <a:lstStyle/>
          <a:p>
            <a:pPr algn="r"/>
            <a:r>
              <a:rPr lang="en-US" dirty="0" smtClean="0"/>
              <a:t>Intangible</a:t>
            </a:r>
            <a:endParaRPr lang="en-US" dirty="0"/>
          </a:p>
        </p:txBody>
      </p:sp>
      <p:sp>
        <p:nvSpPr>
          <p:cNvPr id="64" name="TextBox 63"/>
          <p:cNvSpPr txBox="1"/>
          <p:nvPr/>
        </p:nvSpPr>
        <p:spPr>
          <a:xfrm>
            <a:off x="2564923" y="5492750"/>
            <a:ext cx="620683" cy="369332"/>
          </a:xfrm>
          <a:prstGeom prst="rect">
            <a:avLst/>
          </a:prstGeom>
          <a:noFill/>
        </p:spPr>
        <p:txBody>
          <a:bodyPr wrap="none" rtlCol="0">
            <a:spAutoFit/>
          </a:bodyPr>
          <a:lstStyle/>
          <a:p>
            <a:r>
              <a:rPr lang="en-US" dirty="0" smtClean="0"/>
              <a:t>ELE</a:t>
            </a:r>
            <a:endParaRPr lang="en-US" dirty="0"/>
          </a:p>
        </p:txBody>
      </p:sp>
      <p:sp>
        <p:nvSpPr>
          <p:cNvPr id="65" name="TextBox 64"/>
          <p:cNvSpPr txBox="1"/>
          <p:nvPr/>
        </p:nvSpPr>
        <p:spPr>
          <a:xfrm>
            <a:off x="2959992" y="5136634"/>
            <a:ext cx="1172116" cy="369332"/>
          </a:xfrm>
          <a:prstGeom prst="rect">
            <a:avLst/>
          </a:prstGeom>
          <a:noFill/>
        </p:spPr>
        <p:txBody>
          <a:bodyPr wrap="none" rtlCol="0">
            <a:spAutoFit/>
          </a:bodyPr>
          <a:lstStyle/>
          <a:p>
            <a:r>
              <a:rPr lang="en-US" dirty="0" smtClean="0"/>
              <a:t>Maj. Cap.</a:t>
            </a:r>
            <a:endParaRPr lang="en-US" dirty="0"/>
          </a:p>
        </p:txBody>
      </p:sp>
      <p:sp>
        <p:nvSpPr>
          <p:cNvPr id="66" name="TextBox 65"/>
          <p:cNvSpPr txBox="1"/>
          <p:nvPr/>
        </p:nvSpPr>
        <p:spPr>
          <a:xfrm>
            <a:off x="3338006" y="4743966"/>
            <a:ext cx="633507" cy="369332"/>
          </a:xfrm>
          <a:prstGeom prst="rect">
            <a:avLst/>
          </a:prstGeom>
          <a:noFill/>
        </p:spPr>
        <p:txBody>
          <a:bodyPr wrap="none" rtlCol="0">
            <a:spAutoFit/>
          </a:bodyPr>
          <a:lstStyle/>
          <a:p>
            <a:r>
              <a:rPr lang="en-US" dirty="0" smtClean="0"/>
              <a:t>Disc</a:t>
            </a:r>
            <a:endParaRPr lang="en-US" dirty="0"/>
          </a:p>
        </p:txBody>
      </p:sp>
      <p:sp>
        <p:nvSpPr>
          <p:cNvPr id="67" name="TextBox 66"/>
          <p:cNvSpPr txBox="1"/>
          <p:nvPr/>
        </p:nvSpPr>
        <p:spPr>
          <a:xfrm>
            <a:off x="733216" y="3209925"/>
            <a:ext cx="1672253" cy="369332"/>
          </a:xfrm>
          <a:prstGeom prst="rect">
            <a:avLst/>
          </a:prstGeom>
          <a:noFill/>
        </p:spPr>
        <p:txBody>
          <a:bodyPr wrap="none" rtlCol="0">
            <a:spAutoFit/>
          </a:bodyPr>
          <a:lstStyle/>
          <a:p>
            <a:pPr algn="r"/>
            <a:r>
              <a:rPr lang="en-US" dirty="0" smtClean="0"/>
              <a:t>Unknown </a:t>
            </a:r>
            <a:r>
              <a:rPr lang="en-US" dirty="0" err="1" smtClean="0"/>
              <a:t>Soln</a:t>
            </a:r>
            <a:endParaRPr lang="en-US" dirty="0"/>
          </a:p>
        </p:txBody>
      </p:sp>
      <p:sp>
        <p:nvSpPr>
          <p:cNvPr id="68" name="TextBox 67"/>
          <p:cNvSpPr txBox="1"/>
          <p:nvPr/>
        </p:nvSpPr>
        <p:spPr>
          <a:xfrm>
            <a:off x="759735" y="3499366"/>
            <a:ext cx="2031325" cy="369332"/>
          </a:xfrm>
          <a:prstGeom prst="rect">
            <a:avLst/>
          </a:prstGeom>
          <a:noFill/>
        </p:spPr>
        <p:txBody>
          <a:bodyPr wrap="none" rtlCol="0">
            <a:spAutoFit/>
          </a:bodyPr>
          <a:lstStyle/>
          <a:p>
            <a:pPr algn="r"/>
            <a:r>
              <a:rPr lang="en-US" dirty="0" smtClean="0"/>
              <a:t>Known but not us </a:t>
            </a:r>
            <a:endParaRPr lang="en-US" dirty="0"/>
          </a:p>
        </p:txBody>
      </p:sp>
      <p:sp>
        <p:nvSpPr>
          <p:cNvPr id="69" name="TextBox 68"/>
          <p:cNvSpPr txBox="1"/>
          <p:nvPr/>
        </p:nvSpPr>
        <p:spPr>
          <a:xfrm>
            <a:off x="1578594" y="3772932"/>
            <a:ext cx="1633781" cy="369332"/>
          </a:xfrm>
          <a:prstGeom prst="rect">
            <a:avLst/>
          </a:prstGeom>
          <a:noFill/>
        </p:spPr>
        <p:txBody>
          <a:bodyPr wrap="none" rtlCol="0">
            <a:spAutoFit/>
          </a:bodyPr>
          <a:lstStyle/>
          <a:p>
            <a:pPr algn="r"/>
            <a:r>
              <a:rPr lang="en-US" dirty="0" smtClean="0"/>
              <a:t>Done it before</a:t>
            </a:r>
            <a:endParaRPr lang="en-US" dirty="0"/>
          </a:p>
        </p:txBody>
      </p:sp>
      <p:sp>
        <p:nvSpPr>
          <p:cNvPr id="70" name="TextBox 69"/>
          <p:cNvSpPr txBox="1"/>
          <p:nvPr/>
        </p:nvSpPr>
        <p:spPr>
          <a:xfrm>
            <a:off x="2281331" y="4021098"/>
            <a:ext cx="1351652" cy="369332"/>
          </a:xfrm>
          <a:prstGeom prst="rect">
            <a:avLst/>
          </a:prstGeom>
          <a:noFill/>
        </p:spPr>
        <p:txBody>
          <a:bodyPr wrap="none" rtlCol="0">
            <a:spAutoFit/>
          </a:bodyPr>
          <a:lstStyle/>
          <a:p>
            <a:pPr algn="r"/>
            <a:r>
              <a:rPr lang="en-US" dirty="0" smtClean="0"/>
              <a:t>Commodity</a:t>
            </a:r>
            <a:endParaRPr lang="en-US" dirty="0"/>
          </a:p>
        </p:txBody>
      </p:sp>
      <p:sp>
        <p:nvSpPr>
          <p:cNvPr id="73" name="TextBox 72"/>
          <p:cNvSpPr txBox="1"/>
          <p:nvPr/>
        </p:nvSpPr>
        <p:spPr>
          <a:xfrm>
            <a:off x="5528192" y="1147802"/>
            <a:ext cx="1261884" cy="369332"/>
          </a:xfrm>
          <a:prstGeom prst="rect">
            <a:avLst/>
          </a:prstGeom>
          <a:noFill/>
        </p:spPr>
        <p:txBody>
          <a:bodyPr wrap="none" rtlCol="0">
            <a:spAutoFit/>
          </a:bodyPr>
          <a:lstStyle/>
          <a:p>
            <a:r>
              <a:rPr lang="en-US" dirty="0" smtClean="0">
                <a:solidFill>
                  <a:srgbClr val="92D050"/>
                </a:solidFill>
              </a:rPr>
              <a:t>Start Early</a:t>
            </a:r>
            <a:endParaRPr lang="en-US" dirty="0">
              <a:solidFill>
                <a:srgbClr val="92D050"/>
              </a:solidFill>
            </a:endParaRPr>
          </a:p>
        </p:txBody>
      </p:sp>
      <p:sp>
        <p:nvSpPr>
          <p:cNvPr id="75" name="TextBox 74"/>
          <p:cNvSpPr txBox="1"/>
          <p:nvPr/>
        </p:nvSpPr>
        <p:spPr>
          <a:xfrm>
            <a:off x="3552338" y="3934936"/>
            <a:ext cx="1184940" cy="369332"/>
          </a:xfrm>
          <a:prstGeom prst="rect">
            <a:avLst/>
          </a:prstGeom>
          <a:solidFill>
            <a:srgbClr val="FFFFFF">
              <a:alpha val="60000"/>
            </a:srgbClr>
          </a:solidFill>
        </p:spPr>
        <p:txBody>
          <a:bodyPr wrap="none" rtlCol="0">
            <a:spAutoFit/>
          </a:bodyPr>
          <a:lstStyle/>
          <a:p>
            <a:r>
              <a:rPr lang="en-US" dirty="0" smtClean="0">
                <a:solidFill>
                  <a:srgbClr val="FF0000"/>
                </a:solidFill>
              </a:rPr>
              <a:t>Start Late</a:t>
            </a:r>
            <a:endParaRPr lang="en-US" dirty="0">
              <a:solidFill>
                <a:srgbClr val="FF0000"/>
              </a:solidFill>
            </a:endParaRPr>
          </a:p>
        </p:txBody>
      </p:sp>
      <p:cxnSp>
        <p:nvCxnSpPr>
          <p:cNvPr id="81" name="Straight Connector 80"/>
          <p:cNvCxnSpPr/>
          <p:nvPr/>
        </p:nvCxnSpPr>
        <p:spPr bwMode="auto">
          <a:xfrm>
            <a:off x="4152900" y="2736850"/>
            <a:ext cx="403426" cy="1131848"/>
          </a:xfrm>
          <a:prstGeom prst="line">
            <a:avLst/>
          </a:prstGeom>
          <a:solidFill>
            <a:schemeClr val="accent1"/>
          </a:solidFill>
          <a:ln w="38100" cap="flat" cmpd="sng" algn="ctr">
            <a:solidFill>
              <a:srgbClr val="9CB9FA"/>
            </a:solidFill>
            <a:prstDash val="solid"/>
            <a:round/>
            <a:headEnd type="none" w="med" len="med"/>
            <a:tailEnd type="none" w="med" len="med"/>
          </a:ln>
          <a:effectLst/>
        </p:spPr>
      </p:cxnSp>
      <p:sp>
        <p:nvSpPr>
          <p:cNvPr id="90" name="TextBox 89"/>
          <p:cNvSpPr txBox="1"/>
          <p:nvPr/>
        </p:nvSpPr>
        <p:spPr>
          <a:xfrm>
            <a:off x="6417562" y="4437102"/>
            <a:ext cx="1672253" cy="861774"/>
          </a:xfrm>
          <a:prstGeom prst="rect">
            <a:avLst/>
          </a:prstGeom>
          <a:noFill/>
        </p:spPr>
        <p:txBody>
          <a:bodyPr wrap="none" rtlCol="0">
            <a:spAutoFit/>
          </a:bodyPr>
          <a:lstStyle/>
          <a:p>
            <a:pPr algn="ctr"/>
            <a:r>
              <a:rPr lang="en-US" dirty="0" smtClean="0">
                <a:solidFill>
                  <a:srgbClr val="9CB9FA"/>
                </a:solidFill>
              </a:rPr>
              <a:t>Profile of 2007</a:t>
            </a:r>
            <a:br>
              <a:rPr lang="en-US" dirty="0" smtClean="0">
                <a:solidFill>
                  <a:srgbClr val="9CB9FA"/>
                </a:solidFill>
              </a:rPr>
            </a:br>
            <a:r>
              <a:rPr lang="en-US" dirty="0" smtClean="0">
                <a:solidFill>
                  <a:srgbClr val="9CB9FA"/>
                </a:solidFill>
              </a:rPr>
              <a:t>ERP Project</a:t>
            </a:r>
          </a:p>
          <a:p>
            <a:pPr algn="ctr"/>
            <a:r>
              <a:rPr lang="en-US" sz="1400" b="1" dirty="0" smtClean="0">
                <a:solidFill>
                  <a:srgbClr val="9CB9FA"/>
                </a:solidFill>
              </a:rPr>
              <a:t>(shown earlier)</a:t>
            </a:r>
            <a:endParaRPr lang="en-US" sz="1400" b="1" dirty="0">
              <a:solidFill>
                <a:srgbClr val="9CB9FA"/>
              </a:solidFill>
            </a:endParaRPr>
          </a:p>
        </p:txBody>
      </p:sp>
      <p:cxnSp>
        <p:nvCxnSpPr>
          <p:cNvPr id="92" name="Straight Arrow Connector 91"/>
          <p:cNvCxnSpPr>
            <a:stCxn id="90" idx="1"/>
          </p:cNvCxnSpPr>
          <p:nvPr/>
        </p:nvCxnSpPr>
        <p:spPr bwMode="auto">
          <a:xfrm flipH="1" flipV="1">
            <a:off x="5149850" y="4513818"/>
            <a:ext cx="1267712" cy="354171"/>
          </a:xfrm>
          <a:prstGeom prst="straightConnector1">
            <a:avLst/>
          </a:prstGeom>
          <a:solidFill>
            <a:schemeClr val="accent1"/>
          </a:solidFill>
          <a:ln w="38100" cap="flat" cmpd="sng" algn="ctr">
            <a:solidFill>
              <a:srgbClr val="9CB9FA"/>
            </a:solidFill>
            <a:prstDash val="sysDash"/>
            <a:round/>
            <a:headEnd type="none" w="med" len="med"/>
            <a:tailEnd type="arrow"/>
          </a:ln>
          <a:effectLst/>
        </p:spPr>
      </p:cxnSp>
    </p:spTree>
    <p:extLst>
      <p:ext uri="{BB962C8B-B14F-4D97-AF65-F5344CB8AC3E}">
        <p14:creationId xmlns:p14="http://schemas.microsoft.com/office/powerpoint/2010/main" val="404619909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C6204"/>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72955" y="3028666"/>
            <a:ext cx="7804245" cy="523220"/>
          </a:xfrm>
        </p:spPr>
        <p:txBody>
          <a:bodyPr/>
          <a:lstStyle/>
          <a:p>
            <a:pPr algn="ctr"/>
            <a:r>
              <a:rPr lang="en-US" sz="3500" dirty="0" smtClean="0"/>
              <a:t>Conclusions</a:t>
            </a:r>
            <a:endParaRPr lang="en-US" sz="3500" dirty="0"/>
          </a:p>
        </p:txBody>
      </p:sp>
    </p:spTree>
    <p:extLst>
      <p:ext uri="{BB962C8B-B14F-4D97-AF65-F5344CB8AC3E}">
        <p14:creationId xmlns:p14="http://schemas.microsoft.com/office/powerpoint/2010/main" val="291386434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Assessment</a:t>
            </a:r>
            <a:endParaRPr lang="en-US" dirty="0"/>
          </a:p>
        </p:txBody>
      </p:sp>
      <p:sp>
        <p:nvSpPr>
          <p:cNvPr id="3" name="Content Placeholder 2"/>
          <p:cNvSpPr>
            <a:spLocks noGrp="1"/>
          </p:cNvSpPr>
          <p:nvPr>
            <p:ph idx="1"/>
          </p:nvPr>
        </p:nvSpPr>
        <p:spPr>
          <a:xfrm>
            <a:off x="1390650" y="1333500"/>
            <a:ext cx="6756400" cy="5524500"/>
          </a:xfrm>
        </p:spPr>
        <p:txBody>
          <a:bodyPr/>
          <a:lstStyle/>
          <a:p>
            <a:r>
              <a:rPr lang="en-US" sz="2000" dirty="0" smtClean="0"/>
              <a:t>Implies the pursuit of precision</a:t>
            </a:r>
          </a:p>
          <a:p>
            <a:r>
              <a:rPr lang="en-US" sz="2000" dirty="0" smtClean="0">
                <a:solidFill>
                  <a:srgbClr val="F9ED07"/>
                </a:solidFill>
              </a:rPr>
              <a:t>Typically has uncertainty and wide confidence intervals</a:t>
            </a:r>
          </a:p>
          <a:p>
            <a:r>
              <a:rPr lang="en-US" sz="2000" dirty="0" smtClean="0"/>
              <a:t>Works well with observable capabilities such as lead time through system</a:t>
            </a:r>
          </a:p>
          <a:p>
            <a:r>
              <a:rPr lang="en-US" sz="2000" dirty="0" smtClean="0">
                <a:solidFill>
                  <a:srgbClr val="F9ED07"/>
                </a:solidFill>
              </a:rPr>
              <a:t>Doesn’t work well where opinion (guessing) is required</a:t>
            </a:r>
          </a:p>
          <a:p>
            <a:r>
              <a:rPr lang="en-US" sz="2000" dirty="0" smtClean="0"/>
              <a:t>Can be expensive and time consuming to gather</a:t>
            </a:r>
          </a:p>
          <a:p>
            <a:r>
              <a:rPr lang="en-US" sz="2000" dirty="0" smtClean="0">
                <a:solidFill>
                  <a:srgbClr val="F9ED07"/>
                </a:solidFill>
              </a:rPr>
              <a:t>Challenges using quantitative data tend to lead to vicious spiral of demand for greater and greater precision</a:t>
            </a:r>
          </a:p>
          <a:p>
            <a:r>
              <a:rPr lang="en-US" sz="2000" dirty="0" smtClean="0"/>
              <a:t>Complex formula involved, often mask real risks or obfuscate information</a:t>
            </a:r>
          </a:p>
          <a:p>
            <a:r>
              <a:rPr lang="en-US" sz="2000" dirty="0" smtClean="0">
                <a:solidFill>
                  <a:srgbClr val="F9ED07"/>
                </a:solidFill>
              </a:rPr>
              <a:t>Often produces results that people intuitively know to be wrong</a:t>
            </a:r>
            <a:endParaRPr lang="en-US" sz="2000" dirty="0">
              <a:solidFill>
                <a:srgbClr val="F9ED07"/>
              </a:solidFill>
            </a:endParaRPr>
          </a:p>
        </p:txBody>
      </p:sp>
    </p:spTree>
    <p:extLst>
      <p:ext uri="{BB962C8B-B14F-4D97-AF65-F5344CB8AC3E}">
        <p14:creationId xmlns:p14="http://schemas.microsoft.com/office/powerpoint/2010/main" val="146260267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Assessment</a:t>
            </a:r>
            <a:endParaRPr lang="en-US" dirty="0"/>
          </a:p>
        </p:txBody>
      </p:sp>
      <p:sp>
        <p:nvSpPr>
          <p:cNvPr id="3" name="Content Placeholder 2"/>
          <p:cNvSpPr>
            <a:spLocks noGrp="1"/>
          </p:cNvSpPr>
          <p:nvPr>
            <p:ph idx="1"/>
          </p:nvPr>
        </p:nvSpPr>
        <p:spPr/>
        <p:txBody>
          <a:bodyPr/>
          <a:lstStyle/>
          <a:p>
            <a:r>
              <a:rPr lang="en-US" dirty="0" smtClean="0"/>
              <a:t>Often fast to obtain</a:t>
            </a:r>
          </a:p>
          <a:p>
            <a:r>
              <a:rPr lang="en-US" dirty="0" smtClean="0">
                <a:solidFill>
                  <a:srgbClr val="F9ED07"/>
                </a:solidFill>
              </a:rPr>
              <a:t>Easy to obtain</a:t>
            </a:r>
          </a:p>
          <a:p>
            <a:r>
              <a:rPr lang="en-US" dirty="0" smtClean="0"/>
              <a:t>Facilitates achievement of consensus</a:t>
            </a:r>
          </a:p>
          <a:p>
            <a:r>
              <a:rPr lang="en-US" dirty="0" smtClean="0">
                <a:solidFill>
                  <a:srgbClr val="F9ED07"/>
                </a:solidFill>
              </a:rPr>
              <a:t>Can be designed into </a:t>
            </a:r>
            <a:r>
              <a:rPr lang="en-US" dirty="0" err="1" smtClean="0">
                <a:solidFill>
                  <a:srgbClr val="F9ED07"/>
                </a:solidFill>
              </a:rPr>
              <a:t>Kanban</a:t>
            </a:r>
            <a:r>
              <a:rPr lang="en-US" dirty="0" smtClean="0">
                <a:solidFill>
                  <a:srgbClr val="F9ED07"/>
                </a:solidFill>
              </a:rPr>
              <a:t> Systems using capacity allocation, queue replenishment selection criteria &amp; classes of service</a:t>
            </a:r>
          </a:p>
          <a:p>
            <a:r>
              <a:rPr lang="en-US" dirty="0" smtClean="0"/>
              <a:t>Visualization can show risks under management in an immediate manner</a:t>
            </a:r>
          </a:p>
          <a:p>
            <a:r>
              <a:rPr lang="en-US" dirty="0" smtClean="0">
                <a:solidFill>
                  <a:srgbClr val="F9ED07"/>
                </a:solidFill>
              </a:rPr>
              <a:t>Facilitates effective, affordable risk management without excessive waste</a:t>
            </a:r>
          </a:p>
          <a:p>
            <a:endParaRPr lang="en-US" dirty="0"/>
          </a:p>
        </p:txBody>
      </p:sp>
    </p:spTree>
    <p:extLst>
      <p:ext uri="{BB962C8B-B14F-4D97-AF65-F5344CB8AC3E}">
        <p14:creationId xmlns:p14="http://schemas.microsoft.com/office/powerpoint/2010/main" val="315194646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Better alignment with corporate strategy</a:t>
            </a:r>
          </a:p>
          <a:p>
            <a:r>
              <a:rPr lang="en-US" dirty="0" smtClean="0">
                <a:solidFill>
                  <a:srgbClr val="F9ED07"/>
                </a:solidFill>
              </a:rPr>
              <a:t>Provides transparency onto risks under management</a:t>
            </a:r>
          </a:p>
          <a:p>
            <a:r>
              <a:rPr lang="en-US" dirty="0" smtClean="0"/>
              <a:t>Good governance is facilitated by designing risk management strategy into the </a:t>
            </a:r>
            <a:r>
              <a:rPr lang="en-US" dirty="0" err="1" smtClean="0"/>
              <a:t>kanban</a:t>
            </a:r>
            <a:r>
              <a:rPr lang="en-US" dirty="0" smtClean="0"/>
              <a:t> system design</a:t>
            </a:r>
          </a:p>
          <a:p>
            <a:endParaRPr lang="en-US" dirty="0" smtClean="0"/>
          </a:p>
          <a:p>
            <a:endParaRPr lang="en-US" dirty="0"/>
          </a:p>
        </p:txBody>
      </p:sp>
    </p:spTree>
    <p:extLst>
      <p:ext uri="{BB962C8B-B14F-4D97-AF65-F5344CB8AC3E}">
        <p14:creationId xmlns:p14="http://schemas.microsoft.com/office/powerpoint/2010/main" val="172333140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C6204"/>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3350" y="3098800"/>
            <a:ext cx="8077200" cy="433388"/>
          </a:xfrm>
        </p:spPr>
        <p:txBody>
          <a:bodyPr/>
          <a:lstStyle/>
          <a:p>
            <a:pPr algn="ctr"/>
            <a:r>
              <a:rPr lang="en-US" dirty="0" smtClean="0"/>
              <a:t>Qualitative beats Quantitative!</a:t>
            </a:r>
            <a:endParaRPr lang="en-US" dirty="0"/>
          </a:p>
        </p:txBody>
      </p:sp>
    </p:spTree>
    <p:extLst>
      <p:ext uri="{BB962C8B-B14F-4D97-AF65-F5344CB8AC3E}">
        <p14:creationId xmlns:p14="http://schemas.microsoft.com/office/powerpoint/2010/main" val="293260737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C6204"/>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3350" y="3035300"/>
            <a:ext cx="8077200" cy="781752"/>
          </a:xfrm>
        </p:spPr>
        <p:txBody>
          <a:bodyPr/>
          <a:lstStyle/>
          <a:p>
            <a:pPr algn="ctr"/>
            <a:r>
              <a:rPr lang="en-US" dirty="0" smtClean="0"/>
              <a:t>Faster, Better, Cheaper</a:t>
            </a:r>
            <a:br>
              <a:rPr lang="en-US" dirty="0" smtClean="0"/>
            </a:br>
            <a:r>
              <a:rPr lang="en-US" dirty="0" smtClean="0"/>
              <a:t>Risk Management!</a:t>
            </a:r>
            <a:endParaRPr lang="en-US" dirty="0"/>
          </a:p>
        </p:txBody>
      </p:sp>
    </p:spTree>
    <p:extLst>
      <p:ext uri="{BB962C8B-B14F-4D97-AF65-F5344CB8AC3E}">
        <p14:creationId xmlns:p14="http://schemas.microsoft.com/office/powerpoint/2010/main" val="37970601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How do you feel?</a:t>
            </a:r>
            <a:endParaRPr lang="en-US"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1950" y="1973262"/>
            <a:ext cx="3048000" cy="3038475"/>
          </a:xfrm>
        </p:spPr>
      </p:pic>
    </p:spTree>
    <p:extLst>
      <p:ext uri="{BB962C8B-B14F-4D97-AF65-F5344CB8AC3E}">
        <p14:creationId xmlns:p14="http://schemas.microsoft.com/office/powerpoint/2010/main" val="125944798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P9210009"/>
          <p:cNvPicPr>
            <a:picLocks noChangeAspect="1" noChangeArrowheads="1"/>
          </p:cNvPicPr>
          <p:nvPr/>
        </p:nvPicPr>
        <p:blipFill>
          <a:blip r:embed="rId3" cstate="print"/>
          <a:srcRect/>
          <a:stretch>
            <a:fillRect/>
          </a:stretch>
        </p:blipFill>
        <p:spPr bwMode="auto">
          <a:xfrm>
            <a:off x="3109913" y="601663"/>
            <a:ext cx="5156200" cy="6256337"/>
          </a:xfrm>
          <a:prstGeom prst="rect">
            <a:avLst/>
          </a:prstGeom>
          <a:noFill/>
          <a:ln w="9525">
            <a:noFill/>
            <a:miter lim="800000"/>
            <a:headEnd/>
            <a:tailEnd/>
          </a:ln>
        </p:spPr>
      </p:pic>
      <p:sp>
        <p:nvSpPr>
          <p:cNvPr id="86019" name="Rectangle 4"/>
          <p:cNvSpPr>
            <a:spLocks noGrp="1" noChangeArrowheads="1"/>
          </p:cNvSpPr>
          <p:nvPr>
            <p:ph type="title"/>
          </p:nvPr>
        </p:nvSpPr>
        <p:spPr/>
        <p:txBody>
          <a:bodyPr/>
          <a:lstStyle/>
          <a:p>
            <a:pPr eaLnBrk="1" hangingPunct="1"/>
            <a:r>
              <a:rPr lang="en-US" smtClean="0"/>
              <a:t>Thank you!</a:t>
            </a:r>
            <a:endParaRPr lang="en-ZA" smtClean="0"/>
          </a:p>
        </p:txBody>
      </p:sp>
      <p:sp>
        <p:nvSpPr>
          <p:cNvPr id="86020" name="Text Box 5"/>
          <p:cNvSpPr txBox="1">
            <a:spLocks noChangeArrowheads="1"/>
          </p:cNvSpPr>
          <p:nvPr/>
        </p:nvSpPr>
        <p:spPr bwMode="auto">
          <a:xfrm>
            <a:off x="0" y="5459413"/>
            <a:ext cx="3109914" cy="1077218"/>
          </a:xfrm>
          <a:prstGeom prst="rect">
            <a:avLst/>
          </a:prstGeom>
          <a:solidFill>
            <a:schemeClr val="accent1">
              <a:alpha val="59999"/>
            </a:schemeClr>
          </a:solidFill>
          <a:ln w="9525">
            <a:noFill/>
            <a:miter lim="800000"/>
            <a:headEnd/>
            <a:tailEnd/>
          </a:ln>
        </p:spPr>
        <p:txBody>
          <a:bodyPr wrap="square">
            <a:spAutoFit/>
          </a:bodyPr>
          <a:lstStyle/>
          <a:p>
            <a:pPr algn="r" eaLnBrk="1" hangingPunct="1"/>
            <a:r>
              <a:rPr lang="en-US" sz="3200" dirty="0" smtClean="0"/>
              <a:t>dja@djaa.com</a:t>
            </a:r>
            <a:endParaRPr lang="en-US" sz="3200" dirty="0"/>
          </a:p>
          <a:p>
            <a:pPr algn="r" eaLnBrk="1" hangingPunct="1"/>
            <a:r>
              <a:rPr lang="en-US" sz="3200" dirty="0">
                <a:hlinkClick r:id="rId4"/>
              </a:rPr>
              <a:t>http</a:t>
            </a:r>
            <a:r>
              <a:rPr lang="en-US" sz="3200" dirty="0" smtClean="0">
                <a:hlinkClick r:id="rId4"/>
              </a:rPr>
              <a:t>://djaa.com/</a:t>
            </a:r>
            <a:endParaRPr lang="en-US" sz="3200" dirty="0"/>
          </a:p>
        </p:txBody>
      </p:sp>
    </p:spTree>
    <p:extLst>
      <p:ext uri="{BB962C8B-B14F-4D97-AF65-F5344CB8AC3E}">
        <p14:creationId xmlns:p14="http://schemas.microsoft.com/office/powerpoint/2010/main" val="42277206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GP5264.JPG"/>
          <p:cNvPicPr>
            <a:picLocks noChangeAspect="1"/>
          </p:cNvPicPr>
          <p:nvPr/>
        </p:nvPicPr>
        <p:blipFill>
          <a:blip r:embed="rId3" cstate="print"/>
          <a:stretch>
            <a:fillRect/>
          </a:stretch>
        </p:blipFill>
        <p:spPr>
          <a:xfrm>
            <a:off x="2429301" y="0"/>
            <a:ext cx="5833565" cy="6858000"/>
          </a:xfrm>
          <a:prstGeom prst="rect">
            <a:avLst/>
          </a:prstGeom>
        </p:spPr>
      </p:pic>
      <p:sp>
        <p:nvSpPr>
          <p:cNvPr id="4" name="Rectangle 3"/>
          <p:cNvSpPr/>
          <p:nvPr/>
        </p:nvSpPr>
        <p:spPr>
          <a:xfrm>
            <a:off x="2438400" y="1752600"/>
            <a:ext cx="5818496" cy="5105400"/>
          </a:xfrm>
          <a:prstGeom prst="rect">
            <a:avLst/>
          </a:prstGeom>
          <a:solidFill>
            <a:schemeClr val="accent2">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0" y="0"/>
            <a:ext cx="15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5400000">
            <a:off x="4048267" y="-2448068"/>
            <a:ext cx="160361" cy="82568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2286000" cy="1600200"/>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38400" y="0"/>
            <a:ext cx="5818496" cy="1600200"/>
          </a:xfrm>
          <a:solidFill>
            <a:srgbClr val="FFFFFF">
              <a:alpha val="60000"/>
            </a:srgbClr>
          </a:solidFill>
        </p:spPr>
        <p:txBody>
          <a:bodyPr anchor="ctr">
            <a:normAutofit/>
          </a:bodyPr>
          <a:lstStyle/>
          <a:p>
            <a:r>
              <a:rPr lang="en-US" sz="3600" b="1" dirty="0" smtClean="0">
                <a:solidFill>
                  <a:schemeClr val="bg1"/>
                </a:solidFill>
              </a:rPr>
              <a:t>New Book Published</a:t>
            </a:r>
            <a:br>
              <a:rPr lang="en-US" sz="3600" b="1" dirty="0" smtClean="0">
                <a:solidFill>
                  <a:schemeClr val="bg1"/>
                </a:solidFill>
              </a:rPr>
            </a:br>
            <a:r>
              <a:rPr lang="en-US" sz="3600" b="1" dirty="0" smtClean="0">
                <a:solidFill>
                  <a:schemeClr val="bg1"/>
                </a:solidFill>
              </a:rPr>
              <a:t>June 2012</a:t>
            </a:r>
            <a:endParaRPr lang="en-US" sz="3600" b="1" dirty="0">
              <a:solidFill>
                <a:schemeClr val="bg1"/>
              </a:solidFill>
            </a:endParaRPr>
          </a:p>
        </p:txBody>
      </p:sp>
      <p:sp>
        <p:nvSpPr>
          <p:cNvPr id="3" name="TextBox 2"/>
          <p:cNvSpPr txBox="1"/>
          <p:nvPr/>
        </p:nvSpPr>
        <p:spPr>
          <a:xfrm>
            <a:off x="2429301" y="5017425"/>
            <a:ext cx="5765912" cy="1815882"/>
          </a:xfrm>
          <a:prstGeom prst="rect">
            <a:avLst/>
          </a:prstGeom>
          <a:noFill/>
          <a:ln>
            <a:noFill/>
          </a:ln>
        </p:spPr>
        <p:txBody>
          <a:bodyPr wrap="square" rtlCol="0">
            <a:spAutoFit/>
          </a:bodyPr>
          <a:lstStyle/>
          <a:p>
            <a:pPr algn="r"/>
            <a:r>
              <a:rPr lang="en-US" sz="2800" dirty="0" smtClean="0"/>
              <a:t>115,000 words of</a:t>
            </a:r>
            <a:br>
              <a:rPr lang="en-US" sz="2800" dirty="0" smtClean="0"/>
            </a:br>
            <a:r>
              <a:rPr lang="en-US" sz="2800" dirty="0" smtClean="0"/>
              <a:t> anecdotes explaining</a:t>
            </a:r>
            <a:br>
              <a:rPr lang="en-US" sz="2800" dirty="0" smtClean="0"/>
            </a:br>
            <a:r>
              <a:rPr lang="en-US" sz="2800" dirty="0" smtClean="0"/>
              <a:t>my approach to leadership, management &amp; change</a:t>
            </a:r>
            <a:endParaRPr lang="en-US" sz="2800" dirty="0"/>
          </a:p>
        </p:txBody>
      </p:sp>
      <p:sp>
        <p:nvSpPr>
          <p:cNvPr id="9" name="Rectangle 8"/>
          <p:cNvSpPr/>
          <p:nvPr/>
        </p:nvSpPr>
        <p:spPr>
          <a:xfrm>
            <a:off x="0" y="1752600"/>
            <a:ext cx="2286000" cy="51054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67065">
            <a:off x="313773" y="1525116"/>
            <a:ext cx="3634812" cy="4482935"/>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87852114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GP5264.JPG"/>
          <p:cNvPicPr>
            <a:picLocks noChangeAspect="1"/>
          </p:cNvPicPr>
          <p:nvPr/>
        </p:nvPicPr>
        <p:blipFill>
          <a:blip r:embed="rId3" cstate="print"/>
          <a:stretch>
            <a:fillRect/>
          </a:stretch>
        </p:blipFill>
        <p:spPr>
          <a:xfrm>
            <a:off x="2429301" y="0"/>
            <a:ext cx="5833565" cy="6858000"/>
          </a:xfrm>
          <a:prstGeom prst="rect">
            <a:avLst/>
          </a:prstGeom>
        </p:spPr>
      </p:pic>
      <p:sp>
        <p:nvSpPr>
          <p:cNvPr id="4" name="Rectangle 3"/>
          <p:cNvSpPr/>
          <p:nvPr/>
        </p:nvSpPr>
        <p:spPr>
          <a:xfrm>
            <a:off x="2438400" y="1752600"/>
            <a:ext cx="5818496" cy="5105400"/>
          </a:xfrm>
          <a:prstGeom prst="rect">
            <a:avLst/>
          </a:prstGeom>
          <a:solidFill>
            <a:schemeClr val="tx2">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0" y="0"/>
            <a:ext cx="1524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5400000">
            <a:off x="4048267" y="-2448068"/>
            <a:ext cx="160361" cy="825689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2286000" cy="1600200"/>
          </a:xfrm>
          <a:prstGeom prst="rect">
            <a:avLst/>
          </a:prstGeom>
          <a:solidFill>
            <a:srgbClr val="F9C3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38400" y="0"/>
            <a:ext cx="5818496" cy="1600200"/>
          </a:xfrm>
          <a:solidFill>
            <a:srgbClr val="FFFFFF">
              <a:alpha val="60000"/>
            </a:srgbClr>
          </a:solidFill>
        </p:spPr>
        <p:txBody>
          <a:bodyPr anchor="ctr">
            <a:normAutofit/>
          </a:bodyPr>
          <a:lstStyle/>
          <a:p>
            <a:r>
              <a:rPr lang="en-US" sz="3600" b="1" dirty="0" smtClean="0">
                <a:solidFill>
                  <a:srgbClr val="002060"/>
                </a:solidFill>
              </a:rPr>
              <a:t>German</a:t>
            </a:r>
            <a:br>
              <a:rPr lang="en-US" sz="3600" b="1" dirty="0" smtClean="0">
                <a:solidFill>
                  <a:srgbClr val="002060"/>
                </a:solidFill>
              </a:rPr>
            </a:br>
            <a:r>
              <a:rPr lang="en-US" sz="3600" b="1" dirty="0" smtClean="0">
                <a:solidFill>
                  <a:srgbClr val="002060"/>
                </a:solidFill>
              </a:rPr>
              <a:t>published January, 2011</a:t>
            </a:r>
            <a:endParaRPr lang="en-US" sz="3600" b="1" dirty="0">
              <a:solidFill>
                <a:srgbClr val="002060"/>
              </a:solidFill>
            </a:endParaRPr>
          </a:p>
        </p:txBody>
      </p:sp>
      <p:sp>
        <p:nvSpPr>
          <p:cNvPr id="3" name="TextBox 2"/>
          <p:cNvSpPr txBox="1"/>
          <p:nvPr/>
        </p:nvSpPr>
        <p:spPr>
          <a:xfrm>
            <a:off x="4599296" y="4846105"/>
            <a:ext cx="3521122" cy="1815882"/>
          </a:xfrm>
          <a:prstGeom prst="rect">
            <a:avLst/>
          </a:prstGeom>
          <a:noFill/>
          <a:ln>
            <a:noFill/>
          </a:ln>
        </p:spPr>
        <p:txBody>
          <a:bodyPr wrap="square" rtlCol="0">
            <a:spAutoFit/>
          </a:bodyPr>
          <a:lstStyle/>
          <a:p>
            <a:pPr algn="r"/>
            <a:r>
              <a:rPr lang="en-US" sz="2800" dirty="0" smtClean="0">
                <a:solidFill>
                  <a:schemeClr val="bg1"/>
                </a:solidFill>
              </a:rPr>
              <a:t>Translation by</a:t>
            </a:r>
            <a:br>
              <a:rPr lang="en-US" sz="2800" dirty="0" smtClean="0">
                <a:solidFill>
                  <a:schemeClr val="bg1"/>
                </a:solidFill>
              </a:rPr>
            </a:br>
            <a:r>
              <a:rPr lang="en-US" sz="2800" dirty="0" smtClean="0">
                <a:solidFill>
                  <a:schemeClr val="bg1"/>
                </a:solidFill>
              </a:rPr>
              <a:t>Arne </a:t>
            </a:r>
            <a:r>
              <a:rPr lang="en-US" sz="2800" dirty="0" err="1" smtClean="0">
                <a:solidFill>
                  <a:schemeClr val="bg1"/>
                </a:solidFill>
              </a:rPr>
              <a:t>Roock</a:t>
            </a:r>
            <a:r>
              <a:rPr lang="en-US" sz="2800" dirty="0" smtClean="0">
                <a:solidFill>
                  <a:schemeClr val="bg1"/>
                </a:solidFill>
              </a:rPr>
              <a:t> &amp; Henning Wolf</a:t>
            </a:r>
            <a:br>
              <a:rPr lang="en-US" sz="2800" dirty="0" smtClean="0">
                <a:solidFill>
                  <a:schemeClr val="bg1"/>
                </a:solidFill>
              </a:rPr>
            </a:br>
            <a:r>
              <a:rPr lang="en-US" sz="2800" dirty="0" smtClean="0">
                <a:solidFill>
                  <a:schemeClr val="bg1"/>
                </a:solidFill>
              </a:rPr>
              <a:t>of IT-Agile</a:t>
            </a:r>
            <a:endParaRPr lang="en-US" sz="2800" dirty="0">
              <a:solidFill>
                <a:schemeClr val="bg1"/>
              </a:solidFill>
            </a:endParaRPr>
          </a:p>
        </p:txBody>
      </p:sp>
      <p:sp>
        <p:nvSpPr>
          <p:cNvPr id="9" name="Rectangle 8"/>
          <p:cNvSpPr/>
          <p:nvPr/>
        </p:nvSpPr>
        <p:spPr>
          <a:xfrm>
            <a:off x="0" y="1752600"/>
            <a:ext cx="2286000" cy="51054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2738" name="Picture 2"/>
          <p:cNvPicPr>
            <a:picLocks noChangeAspect="1" noChangeArrowheads="1"/>
          </p:cNvPicPr>
          <p:nvPr/>
        </p:nvPicPr>
        <p:blipFill>
          <a:blip r:embed="rId4" cstate="print"/>
          <a:srcRect l="15572" r="15903"/>
          <a:stretch>
            <a:fillRect/>
          </a:stretch>
        </p:blipFill>
        <p:spPr bwMode="auto">
          <a:xfrm rot="21016413">
            <a:off x="394242" y="1650669"/>
            <a:ext cx="3396107" cy="4956074"/>
          </a:xfrm>
          <a:prstGeom prst="rect">
            <a:avLst/>
          </a:prstGeom>
          <a:noFill/>
          <a:ln w="9525">
            <a:noFill/>
            <a:miter lim="800000"/>
            <a:headEnd/>
            <a:tailEnd/>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03776698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GP5264.JPG"/>
          <p:cNvPicPr>
            <a:picLocks noChangeAspect="1"/>
          </p:cNvPicPr>
          <p:nvPr/>
        </p:nvPicPr>
        <p:blipFill>
          <a:blip r:embed="rId3" cstate="print"/>
          <a:stretch>
            <a:fillRect/>
          </a:stretch>
        </p:blipFill>
        <p:spPr>
          <a:xfrm>
            <a:off x="2429301" y="0"/>
            <a:ext cx="5833565" cy="6858000"/>
          </a:xfrm>
          <a:prstGeom prst="rect">
            <a:avLst/>
          </a:prstGeom>
        </p:spPr>
      </p:pic>
      <p:sp>
        <p:nvSpPr>
          <p:cNvPr id="4" name="Rectangle 3"/>
          <p:cNvSpPr/>
          <p:nvPr/>
        </p:nvSpPr>
        <p:spPr>
          <a:xfrm>
            <a:off x="2438400" y="1752600"/>
            <a:ext cx="5818496" cy="5105400"/>
          </a:xfrm>
          <a:prstGeom prst="rect">
            <a:avLst/>
          </a:prstGeom>
          <a:solidFill>
            <a:srgbClr val="F7750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0" y="0"/>
            <a:ext cx="15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5400000">
            <a:off x="4048267" y="-2448068"/>
            <a:ext cx="160361" cy="82568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2286000" cy="160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38400" y="0"/>
            <a:ext cx="5818496" cy="1600200"/>
          </a:xfrm>
          <a:solidFill>
            <a:srgbClr val="FFFFFF">
              <a:alpha val="60000"/>
            </a:srgbClr>
          </a:solidFill>
        </p:spPr>
        <p:txBody>
          <a:bodyPr anchor="ctr">
            <a:normAutofit/>
          </a:bodyPr>
          <a:lstStyle/>
          <a:p>
            <a:r>
              <a:rPr lang="en-US" sz="3600" b="1" dirty="0" smtClean="0">
                <a:solidFill>
                  <a:srgbClr val="002060"/>
                </a:solidFill>
              </a:rPr>
              <a:t>Published in May 2010</a:t>
            </a:r>
            <a:br>
              <a:rPr lang="en-US" sz="3600" b="1" dirty="0" smtClean="0">
                <a:solidFill>
                  <a:srgbClr val="002060"/>
                </a:solidFill>
              </a:rPr>
            </a:br>
            <a:endParaRPr lang="en-US" sz="3600" b="1" dirty="0">
              <a:solidFill>
                <a:srgbClr val="002060"/>
              </a:solidFill>
            </a:endParaRPr>
          </a:p>
        </p:txBody>
      </p:sp>
      <p:sp>
        <p:nvSpPr>
          <p:cNvPr id="3" name="TextBox 2"/>
          <p:cNvSpPr txBox="1"/>
          <p:nvPr/>
        </p:nvSpPr>
        <p:spPr>
          <a:xfrm>
            <a:off x="4599296" y="5760746"/>
            <a:ext cx="3521122" cy="954107"/>
          </a:xfrm>
          <a:prstGeom prst="rect">
            <a:avLst/>
          </a:prstGeom>
          <a:noFill/>
          <a:ln>
            <a:noFill/>
          </a:ln>
        </p:spPr>
        <p:txBody>
          <a:bodyPr wrap="square" rtlCol="0">
            <a:spAutoFit/>
          </a:bodyPr>
          <a:lstStyle/>
          <a:p>
            <a:pPr algn="r"/>
            <a:r>
              <a:rPr lang="en-US" sz="2800" dirty="0" smtClean="0"/>
              <a:t>A 72,000 word</a:t>
            </a:r>
            <a:br>
              <a:rPr lang="en-US" sz="2800" dirty="0" smtClean="0"/>
            </a:br>
            <a:r>
              <a:rPr lang="en-US" sz="2800" dirty="0" smtClean="0"/>
              <a:t>intro to the topic</a:t>
            </a:r>
            <a:endParaRPr lang="en-US" sz="2800" dirty="0"/>
          </a:p>
        </p:txBody>
      </p:sp>
      <p:sp>
        <p:nvSpPr>
          <p:cNvPr id="9" name="Rectangle 8"/>
          <p:cNvSpPr/>
          <p:nvPr/>
        </p:nvSpPr>
        <p:spPr>
          <a:xfrm>
            <a:off x="0" y="1752600"/>
            <a:ext cx="2286000" cy="51054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4" cstate="print"/>
          <a:srcRect l="9296" r="10064"/>
          <a:stretch>
            <a:fillRect/>
          </a:stretch>
        </p:blipFill>
        <p:spPr bwMode="auto">
          <a:xfrm rot="20672321">
            <a:off x="292608" y="1413510"/>
            <a:ext cx="3840480" cy="4762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735694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P9210009"/>
          <p:cNvPicPr>
            <a:picLocks noChangeAspect="1" noChangeArrowheads="1"/>
          </p:cNvPicPr>
          <p:nvPr/>
        </p:nvPicPr>
        <p:blipFill>
          <a:blip r:embed="rId3" cstate="print"/>
          <a:srcRect l="9885" r="4225"/>
          <a:stretch>
            <a:fillRect/>
          </a:stretch>
        </p:blipFill>
        <p:spPr bwMode="auto">
          <a:xfrm>
            <a:off x="4129021" y="963766"/>
            <a:ext cx="3910013" cy="5427512"/>
          </a:xfrm>
          <a:prstGeom prst="rect">
            <a:avLst/>
          </a:prstGeom>
          <a:noFill/>
          <a:ln w="9525">
            <a:noFill/>
            <a:miter lim="800000"/>
            <a:headEnd/>
            <a:tailEnd/>
          </a:ln>
        </p:spPr>
      </p:pic>
      <p:sp>
        <p:nvSpPr>
          <p:cNvPr id="47107" name="Rectangle 3"/>
          <p:cNvSpPr>
            <a:spLocks noGrp="1" noChangeArrowheads="1"/>
          </p:cNvSpPr>
          <p:nvPr>
            <p:ph type="title"/>
          </p:nvPr>
        </p:nvSpPr>
        <p:spPr>
          <a:xfrm>
            <a:off x="133350" y="139700"/>
            <a:ext cx="8077200" cy="634020"/>
          </a:xfrm>
        </p:spPr>
        <p:txBody>
          <a:bodyPr/>
          <a:lstStyle/>
          <a:p>
            <a:pPr eaLnBrk="1" hangingPunct="1"/>
            <a:r>
              <a:rPr lang="en-US" sz="4400" dirty="0" smtClean="0">
                <a:solidFill>
                  <a:schemeClr val="tx1"/>
                </a:solidFill>
              </a:rPr>
              <a:t>About…</a:t>
            </a:r>
            <a:endParaRPr lang="en-ZA" sz="4400" dirty="0" smtClean="0">
              <a:solidFill>
                <a:schemeClr val="tx1"/>
              </a:solidFill>
            </a:endParaRPr>
          </a:p>
        </p:txBody>
      </p:sp>
      <p:sp>
        <p:nvSpPr>
          <p:cNvPr id="5" name="Text Box 4"/>
          <p:cNvSpPr txBox="1">
            <a:spLocks noChangeArrowheads="1"/>
          </p:cNvSpPr>
          <p:nvPr/>
        </p:nvSpPr>
        <p:spPr bwMode="auto">
          <a:xfrm>
            <a:off x="149159" y="965353"/>
            <a:ext cx="3970337" cy="5425925"/>
          </a:xfrm>
          <a:prstGeom prst="rect">
            <a:avLst/>
          </a:prstGeom>
          <a:solidFill>
            <a:srgbClr val="FF6600"/>
          </a:solidFill>
          <a:ln w="38100" algn="ctr">
            <a:noFill/>
            <a:miter lim="800000"/>
            <a:headEnd/>
            <a:tailEnd/>
          </a:ln>
          <a:effectLst/>
        </p:spPr>
        <p:txBody>
          <a:bodyPr wrap="square" lIns="82124" tIns="41061" rIns="82124" bIns="41061">
            <a:spAutoFit/>
          </a:bodyPr>
          <a:lstStyle/>
          <a:p>
            <a:pPr defTabSz="814388">
              <a:lnSpc>
                <a:spcPct val="95000"/>
              </a:lnSpc>
              <a:spcBef>
                <a:spcPct val="50000"/>
              </a:spcBef>
              <a:buClr>
                <a:srgbClr val="003399"/>
              </a:buClr>
              <a:buSzPct val="100000"/>
              <a:buFont typeface="Arial" charset="0"/>
              <a:buNone/>
              <a:defRPr/>
            </a:pPr>
            <a:r>
              <a:rPr lang="en-ZA" sz="1400" b="1" dirty="0"/>
              <a:t>David Anderson is a thought leader in managing effective software teams. </a:t>
            </a:r>
            <a:r>
              <a:rPr lang="en-US" sz="1400" b="1" dirty="0"/>
              <a:t>He </a:t>
            </a:r>
            <a:r>
              <a:rPr lang="en-US" sz="1400" b="1" dirty="0" smtClean="0"/>
              <a:t>leads a consulting, training and publishing and event planning business dedicated </a:t>
            </a:r>
            <a:r>
              <a:rPr lang="en-US" sz="1400" b="1" dirty="0"/>
              <a:t>to </a:t>
            </a:r>
            <a:r>
              <a:rPr lang="en-US" sz="1400" b="1" dirty="0" smtClean="0"/>
              <a:t>developing, promoting and implementing sustainable evolutionary approaches for management of knowledge workers.</a:t>
            </a:r>
          </a:p>
          <a:p>
            <a:pPr defTabSz="814388">
              <a:lnSpc>
                <a:spcPct val="95000"/>
              </a:lnSpc>
              <a:spcBef>
                <a:spcPct val="50000"/>
              </a:spcBef>
              <a:buClr>
                <a:srgbClr val="003399"/>
              </a:buClr>
              <a:buSzPct val="100000"/>
              <a:buFont typeface="Arial" charset="0"/>
              <a:buNone/>
              <a:defRPr/>
            </a:pPr>
            <a:r>
              <a:rPr lang="en-ZA" sz="1400" dirty="0" smtClean="0"/>
              <a:t>He </a:t>
            </a:r>
            <a:r>
              <a:rPr lang="en-ZA" sz="1400" dirty="0"/>
              <a:t>has </a:t>
            </a:r>
            <a:r>
              <a:rPr lang="en-ZA" sz="1400" dirty="0" smtClean="0"/>
              <a:t>30 </a:t>
            </a:r>
            <a:r>
              <a:rPr lang="en-ZA" sz="1400" dirty="0"/>
              <a:t>years experience in the </a:t>
            </a:r>
            <a:r>
              <a:rPr lang="en-ZA" sz="1400" dirty="0" smtClean="0"/>
              <a:t>high technology </a:t>
            </a:r>
            <a:r>
              <a:rPr lang="en-ZA" sz="1400" dirty="0"/>
              <a:t>industry starting with computer games in the early 1980’s. </a:t>
            </a:r>
            <a:r>
              <a:rPr lang="en-ZA" sz="1400" dirty="0" smtClean="0"/>
              <a:t>He has led software teams delivering </a:t>
            </a:r>
            <a:r>
              <a:rPr lang="en-ZA" sz="1400" dirty="0"/>
              <a:t>superior productivity and </a:t>
            </a:r>
            <a:r>
              <a:rPr lang="en-ZA" sz="1400" dirty="0" smtClean="0"/>
              <a:t>quality using innovative agile methods at large companies such as Sprint and Motorola.</a:t>
            </a:r>
            <a:endParaRPr lang="en-ZA" sz="1400" dirty="0"/>
          </a:p>
          <a:p>
            <a:pPr defTabSz="814388">
              <a:lnSpc>
                <a:spcPct val="95000"/>
              </a:lnSpc>
              <a:spcBef>
                <a:spcPct val="50000"/>
              </a:spcBef>
              <a:buClr>
                <a:srgbClr val="003399"/>
              </a:buClr>
              <a:buSzPct val="100000"/>
              <a:buFont typeface="Arial" charset="0"/>
              <a:buNone/>
              <a:defRPr/>
            </a:pPr>
            <a:r>
              <a:rPr lang="en-ZA" sz="1400" dirty="0" smtClean="0"/>
              <a:t>David is the pioneer of the </a:t>
            </a:r>
            <a:r>
              <a:rPr lang="en-ZA" sz="1400" b="1" dirty="0" err="1" smtClean="0"/>
              <a:t>Kanban</a:t>
            </a:r>
            <a:r>
              <a:rPr lang="en-ZA" sz="1400" b="1" dirty="0" smtClean="0"/>
              <a:t> Method</a:t>
            </a:r>
            <a:r>
              <a:rPr lang="en-ZA" sz="1400" dirty="0" smtClean="0"/>
              <a:t> an agile and evolutionary approach to change. His latest book is published in June 2012, </a:t>
            </a:r>
            <a:r>
              <a:rPr lang="en-ZA" sz="1400" b="1" dirty="0" smtClean="0"/>
              <a:t>Lessons in Agile Management </a:t>
            </a:r>
            <a:r>
              <a:rPr lang="en-ZA" sz="1400" dirty="0" smtClean="0"/>
              <a:t>– </a:t>
            </a:r>
            <a:r>
              <a:rPr lang="en-ZA" sz="1400" i="1" dirty="0" smtClean="0"/>
              <a:t>On the Road to </a:t>
            </a:r>
            <a:r>
              <a:rPr lang="en-ZA" sz="1400" i="1" dirty="0" err="1" smtClean="0"/>
              <a:t>Kanban</a:t>
            </a:r>
            <a:r>
              <a:rPr lang="en-ZA" sz="1400" i="1" dirty="0" smtClean="0"/>
              <a:t>.</a:t>
            </a:r>
            <a:endParaRPr lang="en-ZA" sz="1400" i="1" dirty="0"/>
          </a:p>
          <a:p>
            <a:pPr defTabSz="814388">
              <a:lnSpc>
                <a:spcPct val="95000"/>
              </a:lnSpc>
              <a:spcBef>
                <a:spcPct val="50000"/>
              </a:spcBef>
              <a:buClr>
                <a:srgbClr val="003399"/>
              </a:buClr>
              <a:buSzPct val="100000"/>
              <a:buFont typeface="Arial" charset="0"/>
              <a:buNone/>
              <a:defRPr/>
            </a:pPr>
            <a:r>
              <a:rPr lang="en-ZA" sz="1400" dirty="0"/>
              <a:t>David </a:t>
            </a:r>
            <a:r>
              <a:rPr lang="en-ZA" sz="1400" dirty="0" smtClean="0"/>
              <a:t>is </a:t>
            </a:r>
            <a:r>
              <a:rPr lang="en-ZA" sz="1400" dirty="0"/>
              <a:t>a founder </a:t>
            </a:r>
            <a:r>
              <a:rPr lang="en-ZA" sz="1400" dirty="0" smtClean="0"/>
              <a:t>of </a:t>
            </a:r>
            <a:r>
              <a:rPr lang="en-ZA" sz="1400" dirty="0"/>
              <a:t>the </a:t>
            </a:r>
            <a:r>
              <a:rPr lang="en-ZA" sz="1400" b="1" dirty="0" smtClean="0"/>
              <a:t>Lean </a:t>
            </a:r>
            <a:r>
              <a:rPr lang="en-ZA" sz="1400" b="1" dirty="0" err="1" smtClean="0"/>
              <a:t>Kanban</a:t>
            </a:r>
            <a:r>
              <a:rPr lang="en-ZA" sz="1400" b="1" dirty="0" smtClean="0"/>
              <a:t> University</a:t>
            </a:r>
            <a:r>
              <a:rPr lang="en-ZA" sz="1400" dirty="0" smtClean="0"/>
              <a:t>, a business dedicated to assuring quality of training in Lean and </a:t>
            </a:r>
            <a:r>
              <a:rPr lang="en-ZA" sz="1400" dirty="0" err="1" smtClean="0"/>
              <a:t>Kanban</a:t>
            </a:r>
            <a:r>
              <a:rPr lang="en-ZA" sz="1400" dirty="0" smtClean="0"/>
              <a:t> for knowledge workers throughout the world.</a:t>
            </a:r>
          </a:p>
          <a:p>
            <a:pPr defTabSz="814388">
              <a:lnSpc>
                <a:spcPct val="95000"/>
              </a:lnSpc>
              <a:spcBef>
                <a:spcPct val="50000"/>
              </a:spcBef>
              <a:buClr>
                <a:srgbClr val="003399"/>
              </a:buClr>
              <a:buSzPct val="100000"/>
              <a:buFont typeface="Arial" charset="0"/>
              <a:buNone/>
              <a:defRPr/>
            </a:pPr>
            <a:r>
              <a:rPr lang="en-ZA" sz="1400" b="1" dirty="0" smtClean="0"/>
              <a:t>http://leankanbanuniversity.com</a:t>
            </a:r>
            <a:r>
              <a:rPr lang="en-ZA" sz="1400" dirty="0" smtClean="0"/>
              <a:t/>
            </a:r>
            <a:br>
              <a:rPr lang="en-ZA" sz="1400" dirty="0" smtClean="0"/>
            </a:br>
            <a:r>
              <a:rPr lang="en-ZA" sz="1400" dirty="0" smtClean="0"/>
              <a:t>Email: </a:t>
            </a:r>
            <a:r>
              <a:rPr lang="en-ZA" sz="1400" b="1" dirty="0" smtClean="0"/>
              <a:t>dja@djaa.com Twitter: </a:t>
            </a:r>
            <a:r>
              <a:rPr lang="en-ZA" sz="1400" b="1" dirty="0" err="1" smtClean="0"/>
              <a:t>agilemanager</a:t>
            </a:r>
            <a:endParaRPr lang="en-US" sz="1400" b="1" dirty="0">
              <a:effectLst>
                <a:outerShdw blurRad="38100" dist="38100" dir="2700000" algn="tl">
                  <a:srgbClr val="000000"/>
                </a:outerShdw>
              </a:effectLst>
            </a:endParaRPr>
          </a:p>
        </p:txBody>
      </p:sp>
    </p:spTree>
    <p:extLst>
      <p:ext uri="{BB962C8B-B14F-4D97-AF65-F5344CB8AC3E}">
        <p14:creationId xmlns:p14="http://schemas.microsoft.com/office/powerpoint/2010/main" val="384702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to do?</a:t>
            </a:r>
            <a:endParaRPr lang="en-US" dirty="0"/>
          </a:p>
        </p:txBody>
      </p:sp>
      <p:sp>
        <p:nvSpPr>
          <p:cNvPr id="3" name="Content Placeholder 2"/>
          <p:cNvSpPr>
            <a:spLocks noGrp="1"/>
          </p:cNvSpPr>
          <p:nvPr>
            <p:ph idx="1"/>
          </p:nvPr>
        </p:nvSpPr>
        <p:spPr/>
        <p:txBody>
          <a:bodyPr/>
          <a:lstStyle/>
          <a:p>
            <a:r>
              <a:rPr lang="en-US" dirty="0" smtClean="0"/>
              <a:t>Press the BACK button</a:t>
            </a:r>
          </a:p>
          <a:p>
            <a:r>
              <a:rPr lang="en-US" dirty="0" smtClean="0"/>
              <a:t>Change the answers</a:t>
            </a:r>
          </a:p>
          <a:p>
            <a:r>
              <a:rPr lang="en-US" dirty="0" smtClean="0"/>
              <a:t>Try again!</a:t>
            </a:r>
          </a:p>
          <a:p>
            <a:r>
              <a:rPr lang="en-US" dirty="0" smtClean="0"/>
              <a:t>Iterate on this process until the right answer appears after several tries</a:t>
            </a:r>
          </a:p>
          <a:p>
            <a:r>
              <a:rPr lang="en-US" dirty="0" smtClean="0"/>
              <a:t>And so…</a:t>
            </a:r>
            <a:endParaRPr lang="en-US" dirty="0"/>
          </a:p>
        </p:txBody>
      </p:sp>
    </p:spTree>
    <p:extLst>
      <p:ext uri="{BB962C8B-B14F-4D97-AF65-F5344CB8AC3E}">
        <p14:creationId xmlns:p14="http://schemas.microsoft.com/office/powerpoint/2010/main" val="14489274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 Mazda MX-5</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9327" y="1676400"/>
            <a:ext cx="6269365" cy="3949700"/>
          </a:xfrm>
        </p:spPr>
      </p:pic>
    </p:spTree>
    <p:extLst>
      <p:ext uri="{BB962C8B-B14F-4D97-AF65-F5344CB8AC3E}">
        <p14:creationId xmlns:p14="http://schemas.microsoft.com/office/powerpoint/2010/main" val="733652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And how do you feel now?</a:t>
            </a:r>
            <a:endParaRPr lang="en-US"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8100" y="1873250"/>
            <a:ext cx="3301999" cy="3287580"/>
          </a:xfrm>
        </p:spPr>
      </p:pic>
    </p:spTree>
    <p:extLst>
      <p:ext uri="{BB962C8B-B14F-4D97-AF65-F5344CB8AC3E}">
        <p14:creationId xmlns:p14="http://schemas.microsoft.com/office/powerpoint/2010/main" val="15387974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Refined">
  <a:themeElements>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1_Refine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1_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1_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1_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1_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1_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1_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2176</Words>
  <Application>Microsoft Macintosh PowerPoint</Application>
  <PresentationFormat>Bildschirmpräsentation (4:3)</PresentationFormat>
  <Paragraphs>415</Paragraphs>
  <Slides>64</Slides>
  <Notes>13</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64</vt:i4>
      </vt:variant>
    </vt:vector>
  </HeadingPairs>
  <TitlesOfParts>
    <vt:vector size="66" baseType="lpstr">
      <vt:lpstr>2_Refined</vt:lpstr>
      <vt:lpstr>Chart</vt:lpstr>
      <vt:lpstr>How Qualitative Beats Quantitative! Better Risk Management with Kanban</vt:lpstr>
      <vt:lpstr>Let’s consider a story of quantitative assessment</vt:lpstr>
      <vt:lpstr>Dan Ariely Behavioral Economist (age 30 at the time)</vt:lpstr>
      <vt:lpstr>Used a web site to make a quantitative assessment to determine the ideal car!</vt:lpstr>
      <vt:lpstr>It’s a Ford Taurus!</vt:lpstr>
      <vt:lpstr>How do you feel?</vt:lpstr>
      <vt:lpstr>So what to do?</vt:lpstr>
      <vt:lpstr>It’s a Mazda MX-5</vt:lpstr>
      <vt:lpstr>And how do you feel now?</vt:lpstr>
      <vt:lpstr>How do we typically build a business case?</vt:lpstr>
      <vt:lpstr>Let’s consider a fictitious web development example…</vt:lpstr>
      <vt:lpstr>Initial forecast for a single feature</vt:lpstr>
      <vt:lpstr>But wait…</vt:lpstr>
      <vt:lpstr>2nd confidence interval 98th %-ile</vt:lpstr>
      <vt:lpstr>Quantitative Assessment of Historical Data shows… </vt:lpstr>
      <vt:lpstr>New estimates showing range of possibilities</vt:lpstr>
      <vt:lpstr>Let’s add some more features and make similar estimates</vt:lpstr>
      <vt:lpstr>Now we need some cost estimates (from our web development team)</vt:lpstr>
      <vt:lpstr>And together these figures allow us to calculate a range of ROI for each feature </vt:lpstr>
      <vt:lpstr>Oh dear! Stack ranking isn’t so easy!</vt:lpstr>
      <vt:lpstr>So what to do now?</vt:lpstr>
      <vt:lpstr>Questions to be answered…</vt:lpstr>
      <vt:lpstr>Updating our Spreadsheet we see…</vt:lpstr>
      <vt:lpstr>We can sort the answers</vt:lpstr>
      <vt:lpstr>Maybe we need more precision?</vt:lpstr>
      <vt:lpstr>If you still have the energy…</vt:lpstr>
      <vt:lpstr>Let’s try an experiment!</vt:lpstr>
      <vt:lpstr>How long will it take to assess the level of Kanban knowledge in this audience?</vt:lpstr>
      <vt:lpstr>Who thinks it can be done with sufficient accuracy and detail to be useful and completed within 5 minutes?</vt:lpstr>
      <vt:lpstr>Kanban Knowledge Self-Assessment</vt:lpstr>
      <vt:lpstr>What is a Kanban System? &amp; Which risks are we managing?</vt:lpstr>
      <vt:lpstr>A Kanban System models a workflow and limits WIP at each step, signaling available capacity, effectively creating a pull system for work orders</vt:lpstr>
      <vt:lpstr>Boards typically visualize a workflow as columns (input) left to (output) right</vt:lpstr>
      <vt:lpstr>Tickets on the board are “committed” Backlog items remain “options” Kanban systems defer commitment &amp; enable dynamic prioritize when a “pull” is signaled</vt:lpstr>
      <vt:lpstr>Kanban Systems encourage scheduling &amp; dynamic prioritization by “(opportunity) cost of delay”</vt:lpstr>
      <vt:lpstr>How do we calculate “Cost of Delay?”</vt:lpstr>
      <vt:lpstr>Large ERP project in 2007. Predicted delay of 4 months. Ask CFO, “What was the cost of delay?”</vt:lpstr>
      <vt:lpstr>Quantitative Assessment</vt:lpstr>
      <vt:lpstr>Potential Dysfunction</vt:lpstr>
      <vt:lpstr>Hard Questions</vt:lpstr>
      <vt:lpstr>What causes a dysfunctional response?</vt:lpstr>
      <vt:lpstr>Let’s consider a qualitative alternative</vt:lpstr>
      <vt:lpstr>Cost of delay function sketches provide a qualitative taxonomy to delineate classes of risk</vt:lpstr>
      <vt:lpstr>Allocate capacity across classes of service mapped against demand</vt:lpstr>
      <vt:lpstr>A 2nd dimension to qualitative cost of delay</vt:lpstr>
      <vt:lpstr>More examples of qualitative assessment classifications</vt:lpstr>
      <vt:lpstr>Market Risk of Change Classification</vt:lpstr>
      <vt:lpstr>Kanban board with capacity allocated by market risk of change Useful for big projects with the risk of demand for early delivery</vt:lpstr>
      <vt:lpstr>Product Lifecycle Classification</vt:lpstr>
      <vt:lpstr>Project Portfolio Kanban Board Implementation</vt:lpstr>
      <vt:lpstr>Extracting a generic approach from these examples</vt:lpstr>
      <vt:lpstr>A middle-ground in effective risk management</vt:lpstr>
      <vt:lpstr>Kiveat Diagrams Visualize Multiple Dimensions of Risk</vt:lpstr>
      <vt:lpstr>Conclusions</vt:lpstr>
      <vt:lpstr>Quantitative Assessment</vt:lpstr>
      <vt:lpstr>Qualitative Assessment</vt:lpstr>
      <vt:lpstr>Results</vt:lpstr>
      <vt:lpstr>Qualitative beats Quantitative!</vt:lpstr>
      <vt:lpstr>Faster, Better, Cheaper Risk Management!</vt:lpstr>
      <vt:lpstr>Thank you!</vt:lpstr>
      <vt:lpstr>New Book Published June 2012</vt:lpstr>
      <vt:lpstr>German published January, 2011</vt:lpstr>
      <vt:lpstr>Published in May 2010 </vt:lpstr>
      <vt:lpstr>About…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Kanban</dc:subject>
  <dc:creator>David J Anderson</dc:creator>
  <cp:keywords>Kanban Lean</cp:keywords>
  <cp:lastModifiedBy>Magdalena Grüber</cp:lastModifiedBy>
  <cp:revision>615</cp:revision>
  <cp:lastPrinted>1904-01-01T00:00:00Z</cp:lastPrinted>
  <dcterms:created xsi:type="dcterms:W3CDTF">2007-10-15T15:11:30Z</dcterms:created>
  <dcterms:modified xsi:type="dcterms:W3CDTF">2012-07-02T14:57:11Z</dcterms:modified>
  <cp:category>Class</cp:category>
</cp:coreProperties>
</file>