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80" r:id="rId4"/>
    <p:sldId id="281" r:id="rId5"/>
    <p:sldId id="282" r:id="rId6"/>
    <p:sldId id="257" r:id="rId7"/>
    <p:sldId id="258" r:id="rId8"/>
    <p:sldId id="272" r:id="rId9"/>
    <p:sldId id="259" r:id="rId10"/>
    <p:sldId id="273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1" r:id="rId19"/>
    <p:sldId id="274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7" d="100"/>
          <a:sy n="87" d="100"/>
        </p:scale>
        <p:origin x="-1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974221-CFFC-B94F-9C3F-D3C68EE9B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1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15491-ED21-0C41-A78F-328FC463F65B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ECB5A-26CD-5945-B6EB-2EF4B133F1C6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F372E-C00D-054A-B40B-37A3ADFB4826}" type="slidenum">
              <a:rPr lang="en-US"/>
              <a:pPr/>
              <a:t>12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DCA9E-E7C6-9B47-AE9E-B37E6437E6E3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BE24E-9AAD-1246-A771-A2180DC35420}" type="slidenum">
              <a:rPr lang="en-US"/>
              <a:pPr/>
              <a:t>14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AEEFA-298B-1E43-823F-39D2CD4BB47D}" type="slidenum">
              <a:rPr lang="en-US"/>
              <a:pPr/>
              <a:t>15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2862C-837B-A442-8737-4A8969AC94F7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D8F9-9D38-2748-879F-79318777004E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5894B-F828-8240-A401-57A93FA3D1E1}" type="slidenum">
              <a:rPr lang="en-US"/>
              <a:pPr/>
              <a:t>18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FA165-465E-414F-ABB1-967934AC1F18}" type="slidenum">
              <a:rPr lang="en-US"/>
              <a:pPr/>
              <a:t>19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B0FD9-95B0-6447-8884-3480F4615872}" type="slidenum">
              <a:rPr lang="en-US"/>
              <a:pPr/>
              <a:t>20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C7D50-B20A-564C-B5B5-757B5E85D47F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EE043-910B-BD4D-9A60-D1ADE5891433}" type="slidenum">
              <a:rPr lang="en-US"/>
              <a:pPr/>
              <a:t>21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A7F23-0DDF-8F41-91C5-BE83E82B67B5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4348E-10C0-1E4D-BDE4-69F28BCB9D01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494AE-F1BA-5740-9555-AD3724033E8A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4E75E-6EA0-2946-95A5-08BC438C899F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7FE88-DA01-2C4A-B015-1824CE1CED2F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34C5A-DCA7-6C43-8142-B0F4B3174036}" type="slidenum">
              <a:rPr lang="en-US"/>
              <a:pPr/>
              <a:t>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A48DC-941A-814E-BB56-F440EBB25E53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FD564-43F0-374A-A59E-F850AEE9F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9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223A-68E0-6841-8130-CCE94C56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0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DEA1-19B5-534B-A538-B215F98C6A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2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ACC0D-EDC0-424A-AA14-6D9905C29B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1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15B29-7845-DC4B-B306-9360281033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2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60A08-AAB8-CB40-B678-A1D6DCDC6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9C006-03EB-0E42-993A-DC62FD99D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1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B42B9-E8D1-9844-8FC9-BEFC15504C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0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2CD92-4F24-D144-B06D-CEBD8F2F1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908DB-CFAC-B440-AB16-4D1ECCEDBD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0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CBC1F-9437-DD40-9401-4FDE503DB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F6FA14-D38C-544A-AE72-C895C01110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jpg"/><Relationship Id="rId5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2057400"/>
            <a:ext cx="6096000" cy="1752600"/>
          </a:xfrm>
        </p:spPr>
        <p:txBody>
          <a:bodyPr/>
          <a:lstStyle/>
          <a:p>
            <a:r>
              <a:rPr lang="en-US" b="1"/>
              <a:t>Risk Management</a:t>
            </a:r>
            <a:br>
              <a:rPr lang="en-US" b="1"/>
            </a:br>
            <a:r>
              <a:rPr lang="en-US" b="1"/>
              <a:t>Is Project Management</a:t>
            </a:r>
            <a:br>
              <a:rPr lang="en-US" b="1"/>
            </a:br>
            <a:r>
              <a:rPr lang="en-US" b="1"/>
              <a:t>For Grown-ups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53000"/>
            <a:ext cx="9144000" cy="838200"/>
          </a:xfrm>
        </p:spPr>
        <p:txBody>
          <a:bodyPr/>
          <a:lstStyle/>
          <a:p>
            <a:r>
              <a:rPr lang="en-US" b="1"/>
              <a:t>Presented by Tim Lister</a:t>
            </a:r>
            <a:endParaRPr lang="en-US"/>
          </a:p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2590800" cy="216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guild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486400"/>
            <a:ext cx="19367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TNG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533400"/>
            <a:ext cx="2708031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11188" y="0"/>
            <a:ext cx="7527925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400" b="1"/>
              <a:t>Avoiding a risk usually lowers </a:t>
            </a:r>
          </a:p>
          <a:p>
            <a:pPr algn="ctr">
              <a:spcBef>
                <a:spcPct val="20000"/>
              </a:spcBef>
            </a:pPr>
            <a:r>
              <a:rPr lang="en-US" sz="4400" b="1"/>
              <a:t>the value of the product.</a:t>
            </a:r>
          </a:p>
        </p:txBody>
      </p:sp>
      <p:pic>
        <p:nvPicPr>
          <p:cNvPr id="22531" name="Picture 3" descr="twip_2001_0209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638800" cy="419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819400" y="5867400"/>
            <a:ext cx="3424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(Value inside a Risk.)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b="1"/>
              <a:t>A Risk Ritual...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Identify risks</a:t>
            </a:r>
          </a:p>
          <a:p>
            <a:pPr>
              <a:lnSpc>
                <a:spcPct val="90000"/>
              </a:lnSpc>
            </a:pPr>
            <a:r>
              <a:rPr lang="en-US" sz="2800" b="1"/>
              <a:t>Assess risk exposure</a:t>
            </a:r>
          </a:p>
          <a:p>
            <a:pPr>
              <a:lnSpc>
                <a:spcPct val="90000"/>
              </a:lnSpc>
            </a:pPr>
            <a:r>
              <a:rPr lang="en-US" sz="2800" b="1"/>
              <a:t>Determine which risks to manage</a:t>
            </a:r>
          </a:p>
          <a:p>
            <a:pPr>
              <a:lnSpc>
                <a:spcPct val="90000"/>
              </a:lnSpc>
            </a:pPr>
            <a:r>
              <a:rPr lang="en-US" sz="2800" b="1"/>
              <a:t>Form action plans for </a:t>
            </a:r>
            <a:r>
              <a:rPr lang="en-US" sz="2800" b="1" i="1"/>
              <a:t>direct</a:t>
            </a:r>
            <a:r>
              <a:rPr lang="en-US" sz="2800" b="1"/>
              <a:t> risks.</a:t>
            </a:r>
          </a:p>
          <a:p>
            <a:pPr>
              <a:lnSpc>
                <a:spcPct val="90000"/>
              </a:lnSpc>
            </a:pPr>
            <a:r>
              <a:rPr lang="en-US" sz="2800" b="1"/>
              <a:t>Form mitigation plans for </a:t>
            </a:r>
            <a:r>
              <a:rPr lang="en-US" sz="2800" b="1" i="1"/>
              <a:t>indirect</a:t>
            </a:r>
            <a:r>
              <a:rPr lang="en-US" sz="2800" b="1"/>
              <a:t> risks.</a:t>
            </a:r>
          </a:p>
          <a:p>
            <a:pPr>
              <a:lnSpc>
                <a:spcPct val="90000"/>
              </a:lnSpc>
            </a:pPr>
            <a:r>
              <a:rPr lang="en-US" sz="2800" b="1"/>
              <a:t>Determine contingency fund.</a:t>
            </a:r>
          </a:p>
          <a:p>
            <a:pPr>
              <a:lnSpc>
                <a:spcPct val="90000"/>
              </a:lnSpc>
            </a:pPr>
            <a:r>
              <a:rPr lang="en-US" sz="2800" b="1"/>
              <a:t>Build tripwires into project plan.</a:t>
            </a:r>
          </a:p>
          <a:p>
            <a:pPr>
              <a:lnSpc>
                <a:spcPct val="90000"/>
              </a:lnSpc>
            </a:pPr>
            <a:r>
              <a:rPr lang="en-US" sz="2800" b="1"/>
              <a:t>Keep the process going...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b="1"/>
              <a:t>Identify Risks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b="1"/>
              <a:t>Don</a:t>
            </a:r>
            <a:r>
              <a:rPr lang="ja-JP" altLang="en-US" b="1">
                <a:latin typeface="Arial"/>
              </a:rPr>
              <a:t>’</a:t>
            </a:r>
            <a:r>
              <a:rPr lang="en-US" b="1"/>
              <a:t>t start with a blank sheet -- </a:t>
            </a:r>
            <a:r>
              <a:rPr lang="en-US" b="1" i="1"/>
              <a:t>www.sei.cmu.edu</a:t>
            </a:r>
            <a:r>
              <a:rPr lang="en-US" b="1"/>
              <a:t> then </a:t>
            </a:r>
            <a:r>
              <a:rPr lang="ja-JP" altLang="en-US" b="1">
                <a:latin typeface="Arial"/>
              </a:rPr>
              <a:t>“</a:t>
            </a:r>
            <a:r>
              <a:rPr lang="en-US" b="1"/>
              <a:t>software risk management</a:t>
            </a:r>
            <a:r>
              <a:rPr lang="ja-JP" altLang="en-US" b="1">
                <a:latin typeface="Arial"/>
              </a:rPr>
              <a:t>”</a:t>
            </a:r>
            <a:endParaRPr lang="en-US" b="1"/>
          </a:p>
          <a:p>
            <a:r>
              <a:rPr lang="en-US" b="1"/>
              <a:t>McConnell</a:t>
            </a:r>
            <a:r>
              <a:rPr lang="ja-JP" altLang="en-US" b="1">
                <a:latin typeface="Arial"/>
              </a:rPr>
              <a:t>’</a:t>
            </a:r>
            <a:r>
              <a:rPr lang="en-US" b="1"/>
              <a:t>s </a:t>
            </a:r>
            <a:r>
              <a:rPr lang="en-US" b="1" i="1"/>
              <a:t>Rapid Development</a:t>
            </a:r>
          </a:p>
          <a:p>
            <a:r>
              <a:rPr lang="en-US" b="1"/>
              <a:t>Sweep for risks</a:t>
            </a:r>
            <a:r>
              <a:rPr lang="en-US" b="1" i="1"/>
              <a:t> </a:t>
            </a:r>
            <a:r>
              <a:rPr lang="en-US" b="1"/>
              <a:t>using brainstorms</a:t>
            </a:r>
          </a:p>
          <a:p>
            <a:r>
              <a:rPr lang="en-US" b="1"/>
              <a:t>Keep tribes separate</a:t>
            </a:r>
            <a:endParaRPr lang="en-US" b="1" i="1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0"/>
            <a:ext cx="137953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b="1"/>
              <a:t>Assess Risk Exposure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Determine probability of risk becoming problem.</a:t>
            </a:r>
          </a:p>
          <a:p>
            <a:pPr>
              <a:lnSpc>
                <a:spcPct val="90000"/>
              </a:lnSpc>
            </a:pPr>
            <a:r>
              <a:rPr lang="en-US" b="1"/>
              <a:t>Determine cost/effort if it does become a problem.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2214563" cy="309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03925" y="3925888"/>
            <a:ext cx="17414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Oh, that</a:t>
            </a:r>
          </a:p>
          <a:p>
            <a:r>
              <a:rPr lang="en-US" b="1">
                <a:latin typeface="Arial" charset="0"/>
              </a:rPr>
              <a:t>on-coming</a:t>
            </a:r>
          </a:p>
          <a:p>
            <a:r>
              <a:rPr lang="en-US" b="1">
                <a:latin typeface="Arial" charset="0"/>
              </a:rPr>
              <a:t>train!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Determine Which Risks to Manage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Is there a profitable trade-off here?</a:t>
            </a:r>
          </a:p>
          <a:p>
            <a:r>
              <a:rPr lang="en-US" b="1"/>
              <a:t>Are there any actions I can take now that will either lower the probability or the cost?</a:t>
            </a:r>
          </a:p>
          <a:p>
            <a:r>
              <a:rPr lang="en-US" b="1"/>
              <a:t>Should I try to contain this risk by building some contingency into my plan?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5410200"/>
            <a:ext cx="7616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abulia, also aboulia \uh-BOO-lee-uh; uh-BYOO-\, noun: </a:t>
            </a:r>
          </a:p>
          <a:p>
            <a:r>
              <a:rPr lang="en-US"/>
              <a:t>Loss or impairment of the ability to act or to make decisions.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57200" y="5410200"/>
            <a:ext cx="79248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Form Action Plans</a:t>
            </a:r>
            <a:br>
              <a:rPr lang="en-US" b="1"/>
            </a:br>
            <a:r>
              <a:rPr lang="en-US" b="1"/>
              <a:t>for Direct Risks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Some risks you can mitigate immediately.</a:t>
            </a:r>
          </a:p>
          <a:p>
            <a:r>
              <a:rPr lang="en-US" b="1"/>
              <a:t>This mitigation will cause you to change project plan, product definition, staffing plan…something!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Form Mitigation Plans</a:t>
            </a:r>
            <a:br>
              <a:rPr lang="en-US" b="1"/>
            </a:br>
            <a:r>
              <a:rPr lang="en-US" b="1"/>
              <a:t>for Indirect Risks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Some risks you can</a:t>
            </a:r>
            <a:r>
              <a:rPr lang="ja-JP" altLang="en-US" b="1">
                <a:latin typeface="Arial"/>
              </a:rPr>
              <a:t>’</a:t>
            </a:r>
            <a:r>
              <a:rPr lang="en-US" b="1"/>
              <a:t>t mitigate now.</a:t>
            </a:r>
          </a:p>
          <a:p>
            <a:r>
              <a:rPr lang="en-US" b="1"/>
              <a:t>Determine actions if the problem manifests.</a:t>
            </a:r>
          </a:p>
          <a:p>
            <a:r>
              <a:rPr lang="en-US" b="1"/>
              <a:t>Determine tripwire for risk-problem transition.</a:t>
            </a:r>
          </a:p>
          <a:p>
            <a:r>
              <a:rPr lang="en-US" b="1"/>
              <a:t>Build in contingency.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7924800" cy="5257800"/>
          </a:xfrm>
        </p:spPr>
        <p:txBody>
          <a:bodyPr/>
          <a:lstStyle/>
          <a:p>
            <a:pPr algn="l"/>
            <a:r>
              <a:rPr lang="en-US" b="1"/>
              <a:t>Indirect Risk Mitigation…</a:t>
            </a:r>
            <a:br>
              <a:rPr lang="en-US" b="1"/>
            </a:br>
            <a:r>
              <a:rPr lang="en-US" sz="2800" b="1">
                <a:latin typeface="Arial" charset="0"/>
              </a:rPr>
              <a:t>Risk 3:</a:t>
            </a:r>
            <a:r>
              <a:rPr lang="en-US" sz="2800" b="1"/>
              <a:t> All functionality may not be ready to go at </a:t>
            </a:r>
            <a:br>
              <a:rPr lang="en-US" sz="2800" b="1"/>
            </a:br>
            <a:r>
              <a:rPr lang="en-US" sz="2800" b="1"/>
              <a:t>            start of new fiscal year.</a:t>
            </a:r>
            <a:br>
              <a:rPr lang="en-US" sz="2800" b="1"/>
            </a:br>
            <a:r>
              <a:rPr lang="en-US" sz="2800" b="1">
                <a:latin typeface="Arial" charset="0"/>
              </a:rPr>
              <a:t>Mitigation:</a:t>
            </a:r>
            <a:r>
              <a:rPr lang="en-US" sz="2800" b="1"/>
              <a:t> Build </a:t>
            </a:r>
            <a:r>
              <a:rPr lang="ja-JP" altLang="en-US" sz="2800" b="1">
                <a:latin typeface="Arial"/>
              </a:rPr>
              <a:t>“</a:t>
            </a:r>
            <a:r>
              <a:rPr lang="en-US" sz="2800" b="1"/>
              <a:t>bridge code</a:t>
            </a:r>
            <a:r>
              <a:rPr lang="ja-JP" altLang="en-US" sz="2800" b="1">
                <a:latin typeface="Arial"/>
              </a:rPr>
              <a:t>’</a:t>
            </a:r>
            <a:r>
              <a:rPr lang="en-US" sz="2800" b="1"/>
              <a:t> between old 		system and new, using sub-systems 3 and 4 	of old  until all is ready.</a:t>
            </a:r>
            <a:br>
              <a:rPr lang="en-US" sz="2800" b="1"/>
            </a:br>
            <a:r>
              <a:rPr lang="en-US" sz="2800" b="1">
                <a:latin typeface="Arial" charset="0"/>
              </a:rPr>
              <a:t>Probability:</a:t>
            </a:r>
            <a:r>
              <a:rPr lang="en-US" sz="2800" b="1"/>
              <a:t> 50%</a:t>
            </a:r>
            <a:br>
              <a:rPr lang="en-US" sz="2800" b="1"/>
            </a:br>
            <a:r>
              <a:rPr lang="en-US" sz="2800" b="1">
                <a:latin typeface="Arial" charset="0"/>
              </a:rPr>
              <a:t>Tripwire:</a:t>
            </a:r>
            <a:r>
              <a:rPr lang="en-US" sz="2800" b="1"/>
              <a:t> If all DDRs are not passed by 			12/21/1999,  we build bridge.</a:t>
            </a:r>
            <a:br>
              <a:rPr lang="en-US" sz="2800" b="1"/>
            </a:br>
            <a:r>
              <a:rPr lang="en-US" sz="2800" b="1">
                <a:latin typeface="Arial" charset="0"/>
              </a:rPr>
              <a:t>Cost:</a:t>
            </a:r>
            <a:r>
              <a:rPr lang="en-US" sz="2800" b="1"/>
              <a:t> Al + 2 contractors = 6 work months =      </a:t>
            </a:r>
            <a:br>
              <a:rPr lang="en-US" sz="2800" b="1"/>
            </a:br>
            <a:r>
              <a:rPr lang="en-US" sz="2800" b="1"/>
              <a:t>          $170,000.</a:t>
            </a:r>
            <a:endParaRPr lang="en-US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Keep the Process Going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No reason to believe that you can identify all risks in one go.</a:t>
            </a:r>
          </a:p>
          <a:p>
            <a:r>
              <a:rPr lang="en-US" b="1"/>
              <a:t>Review risks for changes in likelihood and opportunities for new actions.</a:t>
            </a:r>
          </a:p>
          <a:p>
            <a:r>
              <a:rPr lang="en-US" b="1"/>
              <a:t>Retire a risk; they all move up the list.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262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/>
              <a:t>Good Luck on your project…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 smtClean="0"/>
              <a:t>David Anderson…</a:t>
            </a:r>
            <a:endParaRPr lang="en-US" dirty="0"/>
          </a:p>
        </p:txBody>
      </p:sp>
      <p:pic>
        <p:nvPicPr>
          <p:cNvPr id="4" name="Content Placeholder 3" descr="GoldHill_Colorad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611" r="-926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53517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2628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/>
              <a:t>Good Luck on your project…</a:t>
            </a:r>
          </a:p>
          <a:p>
            <a:r>
              <a:rPr lang="en-US" sz="4400" b="1"/>
              <a:t>Just don</a:t>
            </a:r>
            <a:r>
              <a:rPr lang="ja-JP" altLang="en-US" sz="4400" b="1">
                <a:latin typeface="Arial"/>
              </a:rPr>
              <a:t>’</a:t>
            </a:r>
            <a:r>
              <a:rPr lang="en-US" sz="4400" b="1"/>
              <a:t>t count on it!</a:t>
            </a:r>
            <a:endParaRPr lang="en-US"/>
          </a:p>
        </p:txBody>
      </p:sp>
      <p:pic>
        <p:nvPicPr>
          <p:cNvPr id="24582" name="Picture 6" descr="shipwre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2508250" cy="18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799141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dirty="0"/>
              <a:t>Tim Lister</a:t>
            </a:r>
          </a:p>
          <a:p>
            <a:r>
              <a:rPr lang="en-US" sz="4400" b="1" dirty="0"/>
              <a:t>The Atlantic Systems Guild, Inc.</a:t>
            </a:r>
          </a:p>
          <a:p>
            <a:r>
              <a:rPr lang="en-US" sz="4400" b="1" dirty="0" smtClean="0"/>
              <a:t>3143 Broadway, 2B</a:t>
            </a:r>
            <a:endParaRPr lang="en-US" sz="4400" b="1" dirty="0"/>
          </a:p>
          <a:p>
            <a:r>
              <a:rPr lang="en-US" sz="4400" b="1" dirty="0"/>
              <a:t>New York NY </a:t>
            </a:r>
            <a:r>
              <a:rPr lang="en-US" sz="4400" b="1" dirty="0" smtClean="0"/>
              <a:t>10027 </a:t>
            </a:r>
            <a:r>
              <a:rPr lang="en-US" sz="4400" b="1" dirty="0"/>
              <a:t>USA</a:t>
            </a:r>
          </a:p>
          <a:p>
            <a:r>
              <a:rPr lang="en-US" sz="4400" b="1" dirty="0"/>
              <a:t>212 620-4282</a:t>
            </a:r>
          </a:p>
          <a:p>
            <a:r>
              <a:rPr lang="en-US" sz="4400" b="1" dirty="0"/>
              <a:t>lister@acm.org</a:t>
            </a:r>
          </a:p>
          <a:p>
            <a:r>
              <a:rPr lang="en-US" sz="4400" b="1" dirty="0" err="1" smtClean="0"/>
              <a:t>systemsguild.com</a:t>
            </a:r>
            <a:endParaRPr lang="en-US" sz="4400" b="1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581400"/>
            <a:ext cx="109446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9783446223332.OL.0.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657600"/>
            <a:ext cx="1066800" cy="1525525"/>
          </a:xfrm>
          <a:prstGeom prst="rect">
            <a:avLst/>
          </a:prstGeom>
        </p:spPr>
      </p:pic>
      <p:pic>
        <p:nvPicPr>
          <p:cNvPr id="4" name="Picture 3" descr="ChineseWaltzin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57600"/>
            <a:ext cx="1125774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50925" y="898525"/>
            <a:ext cx="215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This is a risk…</a:t>
            </a:r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21050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50925" y="898525"/>
            <a:ext cx="578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This is a risk…                 This is a problem.</a:t>
            </a:r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21050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7" name="Picture 7" descr="Mexico_Bullf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0"/>
            <a:ext cx="400208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6732588" cy="453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3717925" y="441325"/>
            <a:ext cx="1177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NO!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4625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4588" y="533400"/>
            <a:ext cx="667385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400" b="1"/>
              <a:t>What Does it Cost</a:t>
            </a:r>
          </a:p>
          <a:p>
            <a:pPr algn="ctr"/>
            <a:r>
              <a:rPr lang="en-US" sz="4400" b="1"/>
              <a:t>to Build a Swimming Pool?</a:t>
            </a:r>
            <a:endParaRPr lang="en-US" sz="4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b="1"/>
              <a:t>2 Ways to Think About Risk…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562600"/>
            <a:ext cx="7772400" cy="838200"/>
          </a:xfrm>
        </p:spPr>
        <p:txBody>
          <a:bodyPr/>
          <a:lstStyle/>
          <a:p>
            <a:pPr algn="ctr"/>
            <a:r>
              <a:rPr lang="en-US" b="1"/>
              <a:t>A </a:t>
            </a:r>
            <a:r>
              <a:rPr lang="en-US" b="1" i="1"/>
              <a:t>risk</a:t>
            </a:r>
            <a:r>
              <a:rPr lang="en-US" b="1"/>
              <a:t> is a potential problem.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400"/>
            <a:ext cx="54102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3400" y="1905000"/>
            <a:ext cx="81407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 b="1"/>
              <a:t> A </a:t>
            </a:r>
            <a:r>
              <a:rPr lang="en-US" sz="3200" b="1" i="1"/>
              <a:t>risk</a:t>
            </a:r>
            <a:r>
              <a:rPr lang="en-US" sz="3200" b="1"/>
              <a:t> is any variable on your project that, </a:t>
            </a:r>
          </a:p>
          <a:p>
            <a:r>
              <a:rPr lang="en-US" sz="3200" b="1"/>
              <a:t>within its normal distribution of possible values, could take on a value that is detrimental, even fatal, to your project.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14400" y="838200"/>
            <a:ext cx="7559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tx2"/>
                </a:solidFill>
              </a:rPr>
              <a:t>2 Ways to Think About Risk…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828800" y="3886200"/>
          <a:ext cx="5487988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Document" r:id="rId4" imgW="5486400" imgH="2615184" progId="Word.Document.8">
                  <p:embed/>
                </p:oleObj>
              </mc:Choice>
              <mc:Fallback>
                <p:oleObj name="Document" r:id="rId4" imgW="5486400" imgH="261518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5487988" cy="261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We </a:t>
            </a:r>
            <a:r>
              <a:rPr lang="en-US" b="1" smtClean="0"/>
              <a:t>Can</a:t>
            </a:r>
            <a:r>
              <a:rPr lang="en-US" b="1" smtClean="0">
                <a:latin typeface="Arial"/>
              </a:rPr>
              <a:t>’</a:t>
            </a:r>
            <a:r>
              <a:rPr lang="en-US" b="1" smtClean="0"/>
              <a:t>t </a:t>
            </a:r>
            <a:r>
              <a:rPr lang="en-US" b="1" dirty="0"/>
              <a:t>Avoid Risk...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All projects with benefit but no risk were completed long ago.</a:t>
            </a:r>
          </a:p>
          <a:p>
            <a:r>
              <a:rPr lang="en-US" b="1"/>
              <a:t>You can</a:t>
            </a:r>
            <a:r>
              <a:rPr lang="ja-JP" altLang="en-US" b="1">
                <a:latin typeface="Arial"/>
              </a:rPr>
              <a:t>’</a:t>
            </a:r>
            <a:r>
              <a:rPr lang="en-US" b="1"/>
              <a:t>t control many of the variables that could be risks.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24400"/>
            <a:ext cx="1819275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505200" y="4495800"/>
            <a:ext cx="2514600" cy="1981200"/>
          </a:xfrm>
          <a:prstGeom prst="wedgeEllipseCallout">
            <a:avLst>
              <a:gd name="adj1" fmla="val 100759"/>
              <a:gd name="adj2" fmla="val 8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038600" y="4800600"/>
            <a:ext cx="19446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Version 8.0</a:t>
            </a:r>
          </a:p>
          <a:p>
            <a:r>
              <a:rPr lang="en-US" b="1"/>
              <a:t>Will be ready</a:t>
            </a:r>
          </a:p>
          <a:p>
            <a:r>
              <a:rPr lang="en-US" b="1"/>
              <a:t> when you </a:t>
            </a:r>
          </a:p>
          <a:p>
            <a:r>
              <a:rPr lang="en-US" b="1"/>
              <a:t>need it!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504</Words>
  <Application>Microsoft Macintosh PowerPoint</Application>
  <PresentationFormat>On-screen Show (4:3)</PresentationFormat>
  <Paragraphs>92</Paragraphs>
  <Slides>21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Blank</vt:lpstr>
      <vt:lpstr>Document</vt:lpstr>
      <vt:lpstr>Risk Management Is Project Management For Grown-ups</vt:lpstr>
      <vt:lpstr>For David Anderson…</vt:lpstr>
      <vt:lpstr>PowerPoint Presentation</vt:lpstr>
      <vt:lpstr>PowerPoint Presentation</vt:lpstr>
      <vt:lpstr>PowerPoint Presentation</vt:lpstr>
      <vt:lpstr>PowerPoint Presentation</vt:lpstr>
      <vt:lpstr>2 Ways to Think About Risk…</vt:lpstr>
      <vt:lpstr>PowerPoint Presentation</vt:lpstr>
      <vt:lpstr>We Can’t Avoid Risk...</vt:lpstr>
      <vt:lpstr>PowerPoint Presentation</vt:lpstr>
      <vt:lpstr>A Risk Ritual...</vt:lpstr>
      <vt:lpstr>Identify Risks</vt:lpstr>
      <vt:lpstr>Assess Risk Exposure</vt:lpstr>
      <vt:lpstr>Determine Which Risks to Manage</vt:lpstr>
      <vt:lpstr>Form Action Plans for Direct Risks</vt:lpstr>
      <vt:lpstr>Form Mitigation Plans for Indirect Risks</vt:lpstr>
      <vt:lpstr>Indirect Risk Mitigation… Risk 3: All functionality may not be ready to go at              start of new fiscal year. Mitigation: Build “bridge code’ between old   system and new, using sub-systems 3 and 4  of old  until all is ready. Probability: 50% Tripwire: If all DDRs are not passed by    12/21/1999,  we build bridge. Cost: Al + 2 contractors = 6 work months =                 $170,000.</vt:lpstr>
      <vt:lpstr>Keep the Process Going</vt:lpstr>
      <vt:lpstr>PowerPoint Presentation</vt:lpstr>
      <vt:lpstr>PowerPoint Presentation</vt:lpstr>
      <vt:lpstr>PowerPoint Presentation</vt:lpstr>
    </vt:vector>
  </TitlesOfParts>
  <Company>Atlantic Systems Guild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Timothy Lister</cp:lastModifiedBy>
  <cp:revision>18</cp:revision>
  <dcterms:modified xsi:type="dcterms:W3CDTF">2012-06-15T08:57:22Z</dcterms:modified>
</cp:coreProperties>
</file>