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6.xml" ContentType="application/vnd.openxmlformats-officedocument.presentationml.tags+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tags/tag1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66"/>
  </p:notesMasterIdLst>
  <p:handoutMasterIdLst>
    <p:handoutMasterId r:id="rId67"/>
  </p:handoutMasterIdLst>
  <p:sldIdLst>
    <p:sldId id="256" r:id="rId2"/>
    <p:sldId id="450" r:id="rId3"/>
    <p:sldId id="355" r:id="rId4"/>
    <p:sldId id="494" r:id="rId5"/>
    <p:sldId id="527" r:id="rId6"/>
    <p:sldId id="528" r:id="rId7"/>
    <p:sldId id="460" r:id="rId8"/>
    <p:sldId id="510" r:id="rId9"/>
    <p:sldId id="304" r:id="rId10"/>
    <p:sldId id="529" r:id="rId11"/>
    <p:sldId id="361" r:id="rId12"/>
    <p:sldId id="433" r:id="rId13"/>
    <p:sldId id="417" r:id="rId14"/>
    <p:sldId id="465" r:id="rId15"/>
    <p:sldId id="428" r:id="rId16"/>
    <p:sldId id="362" r:id="rId17"/>
    <p:sldId id="431" r:id="rId18"/>
    <p:sldId id="432" r:id="rId19"/>
    <p:sldId id="449" r:id="rId20"/>
    <p:sldId id="447" r:id="rId21"/>
    <p:sldId id="468" r:id="rId22"/>
    <p:sldId id="364" r:id="rId23"/>
    <p:sldId id="530" r:id="rId24"/>
    <p:sldId id="382" r:id="rId25"/>
    <p:sldId id="496" r:id="rId26"/>
    <p:sldId id="503" r:id="rId27"/>
    <p:sldId id="504" r:id="rId28"/>
    <p:sldId id="505" r:id="rId29"/>
    <p:sldId id="531" r:id="rId30"/>
    <p:sldId id="507" r:id="rId31"/>
    <p:sldId id="384" r:id="rId32"/>
    <p:sldId id="514" r:id="rId33"/>
    <p:sldId id="518" r:id="rId34"/>
    <p:sldId id="519" r:id="rId35"/>
    <p:sldId id="520" r:id="rId36"/>
    <p:sldId id="385" r:id="rId37"/>
    <p:sldId id="521" r:id="rId38"/>
    <p:sldId id="388" r:id="rId39"/>
    <p:sldId id="387" r:id="rId40"/>
    <p:sldId id="472" r:id="rId41"/>
    <p:sldId id="471" r:id="rId42"/>
    <p:sldId id="446" r:id="rId43"/>
    <p:sldId id="474" r:id="rId44"/>
    <p:sldId id="493" r:id="rId45"/>
    <p:sldId id="476" r:id="rId46"/>
    <p:sldId id="477" r:id="rId47"/>
    <p:sldId id="532" r:id="rId48"/>
    <p:sldId id="533" r:id="rId49"/>
    <p:sldId id="328" r:id="rId50"/>
    <p:sldId id="534" r:id="rId51"/>
    <p:sldId id="399" r:id="rId52"/>
    <p:sldId id="397" r:id="rId53"/>
    <p:sldId id="394" r:id="rId54"/>
    <p:sldId id="522" r:id="rId55"/>
    <p:sldId id="535" r:id="rId56"/>
    <p:sldId id="439" r:id="rId57"/>
    <p:sldId id="523" r:id="rId58"/>
    <p:sldId id="524" r:id="rId59"/>
    <p:sldId id="536" r:id="rId60"/>
    <p:sldId id="393" r:id="rId61"/>
    <p:sldId id="440" r:id="rId62"/>
    <p:sldId id="297" r:id="rId63"/>
    <p:sldId id="455" r:id="rId64"/>
    <p:sldId id="391" r:id="rId65"/>
  </p:sldIdLst>
  <p:sldSz cx="9144000" cy="6858000" type="screen4x3"/>
  <p:notesSz cx="6669088" cy="9928225"/>
  <p:custDataLst>
    <p:tags r:id="rId68"/>
  </p:custDataLst>
  <p:defaultTextStyle>
    <a:defPPr>
      <a:defRPr lang="de-DE"/>
    </a:defPPr>
    <a:lvl1pPr algn="l" rtl="0" fontAlgn="base">
      <a:spcBef>
        <a:spcPct val="20000"/>
      </a:spcBef>
      <a:spcAft>
        <a:spcPct val="0"/>
      </a:spcAft>
      <a:buChar char="•"/>
      <a:defRPr sz="1600" kern="1200">
        <a:solidFill>
          <a:srgbClr val="000000"/>
        </a:solidFill>
        <a:latin typeface="Arial" charset="0"/>
        <a:ea typeface="+mn-ea"/>
        <a:cs typeface="+mn-cs"/>
      </a:defRPr>
    </a:lvl1pPr>
    <a:lvl2pPr marL="457200" algn="l" rtl="0" fontAlgn="base">
      <a:spcBef>
        <a:spcPct val="20000"/>
      </a:spcBef>
      <a:spcAft>
        <a:spcPct val="0"/>
      </a:spcAft>
      <a:buChar char="•"/>
      <a:defRPr sz="1600" kern="1200">
        <a:solidFill>
          <a:srgbClr val="000000"/>
        </a:solidFill>
        <a:latin typeface="Arial" charset="0"/>
        <a:ea typeface="+mn-ea"/>
        <a:cs typeface="+mn-cs"/>
      </a:defRPr>
    </a:lvl2pPr>
    <a:lvl3pPr marL="914400" algn="l" rtl="0" fontAlgn="base">
      <a:spcBef>
        <a:spcPct val="20000"/>
      </a:spcBef>
      <a:spcAft>
        <a:spcPct val="0"/>
      </a:spcAft>
      <a:buChar char="•"/>
      <a:defRPr sz="1600" kern="1200">
        <a:solidFill>
          <a:srgbClr val="000000"/>
        </a:solidFill>
        <a:latin typeface="Arial" charset="0"/>
        <a:ea typeface="+mn-ea"/>
        <a:cs typeface="+mn-cs"/>
      </a:defRPr>
    </a:lvl3pPr>
    <a:lvl4pPr marL="1371600" algn="l" rtl="0" fontAlgn="base">
      <a:spcBef>
        <a:spcPct val="20000"/>
      </a:spcBef>
      <a:spcAft>
        <a:spcPct val="0"/>
      </a:spcAft>
      <a:buChar char="•"/>
      <a:defRPr sz="1600" kern="1200">
        <a:solidFill>
          <a:srgbClr val="000000"/>
        </a:solidFill>
        <a:latin typeface="Arial" charset="0"/>
        <a:ea typeface="+mn-ea"/>
        <a:cs typeface="+mn-cs"/>
      </a:defRPr>
    </a:lvl4pPr>
    <a:lvl5pPr marL="1828800" algn="l" rtl="0" fontAlgn="base">
      <a:spcBef>
        <a:spcPct val="20000"/>
      </a:spcBef>
      <a:spcAft>
        <a:spcPct val="0"/>
      </a:spcAft>
      <a:buChar char="•"/>
      <a:defRPr sz="1600" kern="1200">
        <a:solidFill>
          <a:srgbClr val="000000"/>
        </a:solidFill>
        <a:latin typeface="Arial" charset="0"/>
        <a:ea typeface="+mn-ea"/>
        <a:cs typeface="+mn-cs"/>
      </a:defRPr>
    </a:lvl5pPr>
    <a:lvl6pPr marL="2286000" algn="l" defTabSz="914400" rtl="0" eaLnBrk="1" latinLnBrk="0" hangingPunct="1">
      <a:defRPr sz="1600" kern="1200">
        <a:solidFill>
          <a:srgbClr val="000000"/>
        </a:solidFill>
        <a:latin typeface="Arial" charset="0"/>
        <a:ea typeface="+mn-ea"/>
        <a:cs typeface="+mn-cs"/>
      </a:defRPr>
    </a:lvl6pPr>
    <a:lvl7pPr marL="2743200" algn="l" defTabSz="914400" rtl="0" eaLnBrk="1" latinLnBrk="0" hangingPunct="1">
      <a:defRPr sz="1600" kern="1200">
        <a:solidFill>
          <a:srgbClr val="000000"/>
        </a:solidFill>
        <a:latin typeface="Arial" charset="0"/>
        <a:ea typeface="+mn-ea"/>
        <a:cs typeface="+mn-cs"/>
      </a:defRPr>
    </a:lvl7pPr>
    <a:lvl8pPr marL="3200400" algn="l" defTabSz="914400" rtl="0" eaLnBrk="1" latinLnBrk="0" hangingPunct="1">
      <a:defRPr sz="1600" kern="1200">
        <a:solidFill>
          <a:srgbClr val="000000"/>
        </a:solidFill>
        <a:latin typeface="Arial" charset="0"/>
        <a:ea typeface="+mn-ea"/>
        <a:cs typeface="+mn-cs"/>
      </a:defRPr>
    </a:lvl8pPr>
    <a:lvl9pPr marL="3657600" algn="l" defTabSz="914400" rtl="0" eaLnBrk="1" latinLnBrk="0" hangingPunct="1">
      <a:defRPr sz="1600"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0F1"/>
    <a:srgbClr val="00FF00"/>
    <a:srgbClr val="0D66A7"/>
    <a:srgbClr val="B2B2B2"/>
    <a:srgbClr val="D9D9D9"/>
    <a:srgbClr val="969696"/>
    <a:srgbClr val="777777"/>
    <a:srgbClr val="333333"/>
    <a:srgbClr val="6600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1" autoAdjust="0"/>
    <p:restoredTop sz="88567" autoAdjust="0"/>
  </p:normalViewPr>
  <p:slideViewPr>
    <p:cSldViewPr snapToGrid="0">
      <p:cViewPr>
        <p:scale>
          <a:sx n="125" d="100"/>
          <a:sy n="125" d="100"/>
        </p:scale>
        <p:origin x="-1224" y="-54"/>
      </p:cViewPr>
      <p:guideLst>
        <p:guide orient="horz" pos="923"/>
        <p:guide orient="horz" pos="4235"/>
        <p:guide orient="horz" pos="427"/>
        <p:guide orient="horz" pos="2165"/>
        <p:guide orient="horz" pos="3696"/>
        <p:guide orient="horz" pos="4319"/>
        <p:guide pos="2880"/>
        <p:guide pos="5563"/>
        <p:guide pos="247"/>
        <p:guide pos="4138"/>
      </p:guideLst>
    </p:cSldViewPr>
  </p:slideViewPr>
  <p:outlineViewPr>
    <p:cViewPr>
      <p:scale>
        <a:sx n="33" d="100"/>
        <a:sy n="33" d="100"/>
      </p:scale>
      <p:origin x="0" y="21696"/>
    </p:cViewPr>
  </p:outlineViewPr>
  <p:notesTextViewPr>
    <p:cViewPr>
      <p:scale>
        <a:sx n="100" d="100"/>
        <a:sy n="100" d="100"/>
      </p:scale>
      <p:origin x="0" y="0"/>
    </p:cViewPr>
  </p:notesTextViewPr>
  <p:sorterViewPr>
    <p:cViewPr>
      <p:scale>
        <a:sx n="50" d="100"/>
        <a:sy n="50" d="100"/>
      </p:scale>
      <p:origin x="0" y="528"/>
    </p:cViewPr>
  </p:sorterViewPr>
  <p:notesViewPr>
    <p:cSldViewPr snapToGrid="0">
      <p:cViewPr varScale="1">
        <p:scale>
          <a:sx n="52" d="100"/>
          <a:sy n="52" d="100"/>
        </p:scale>
        <p:origin x="-2616" y="-102"/>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spcBef>
                <a:spcPct val="0"/>
              </a:spcBef>
              <a:buFontTx/>
              <a:buNone/>
              <a:defRPr sz="1200" smtClean="0">
                <a:solidFill>
                  <a:schemeClr val="tx1"/>
                </a:solidFill>
                <a:latin typeface="Times New Roman" pitchFamily="18" charset="0"/>
              </a:defRPr>
            </a:lvl1pPr>
          </a:lstStyle>
          <a:p>
            <a:pPr>
              <a:defRPr/>
            </a:pPr>
            <a:endParaRPr lang="de-DE"/>
          </a:p>
        </p:txBody>
      </p:sp>
      <p:sp>
        <p:nvSpPr>
          <p:cNvPr id="192515" name="Rectangle 3"/>
          <p:cNvSpPr>
            <a:spLocks noGrp="1" noChangeArrowheads="1"/>
          </p:cNvSpPr>
          <p:nvPr>
            <p:ph type="dt" sz="quarter" idx="1"/>
          </p:nvPr>
        </p:nvSpPr>
        <p:spPr bwMode="auto">
          <a:xfrm>
            <a:off x="377825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spcBef>
                <a:spcPct val="0"/>
              </a:spcBef>
              <a:buFontTx/>
              <a:buNone/>
              <a:defRPr sz="1200" smtClean="0">
                <a:solidFill>
                  <a:schemeClr val="tx1"/>
                </a:solidFill>
                <a:latin typeface="Times New Roman" pitchFamily="18" charset="0"/>
              </a:defRPr>
            </a:lvl1pPr>
          </a:lstStyle>
          <a:p>
            <a:pPr>
              <a:defRPr/>
            </a:pPr>
            <a:endParaRPr lang="de-DE"/>
          </a:p>
        </p:txBody>
      </p:sp>
      <p:sp>
        <p:nvSpPr>
          <p:cNvPr id="192516" name="Rectangle 4"/>
          <p:cNvSpPr>
            <a:spLocks noGrp="1" noChangeArrowheads="1"/>
          </p:cNvSpPr>
          <p:nvPr>
            <p:ph type="ftr" sz="quarter" idx="2"/>
          </p:nvPr>
        </p:nvSpPr>
        <p:spPr bwMode="auto">
          <a:xfrm>
            <a:off x="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spcBef>
                <a:spcPct val="0"/>
              </a:spcBef>
              <a:buFontTx/>
              <a:buNone/>
              <a:defRPr sz="1200" smtClean="0">
                <a:solidFill>
                  <a:schemeClr val="tx1"/>
                </a:solidFill>
                <a:latin typeface="Times New Roman" pitchFamily="18" charset="0"/>
              </a:defRPr>
            </a:lvl1pPr>
          </a:lstStyle>
          <a:p>
            <a:pPr>
              <a:defRPr/>
            </a:pPr>
            <a:endParaRPr lang="de-DE"/>
          </a:p>
        </p:txBody>
      </p:sp>
      <p:sp>
        <p:nvSpPr>
          <p:cNvPr id="192517" name="Rectangle 5"/>
          <p:cNvSpPr>
            <a:spLocks noGrp="1" noChangeArrowheads="1"/>
          </p:cNvSpPr>
          <p:nvPr>
            <p:ph type="sldNum" sz="quarter" idx="3"/>
          </p:nvPr>
        </p:nvSpPr>
        <p:spPr bwMode="auto">
          <a:xfrm>
            <a:off x="377825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spcBef>
                <a:spcPct val="0"/>
              </a:spcBef>
              <a:buFontTx/>
              <a:buNone/>
              <a:defRPr sz="1200" smtClean="0">
                <a:solidFill>
                  <a:schemeClr val="tx1"/>
                </a:solidFill>
                <a:latin typeface="Times New Roman" pitchFamily="18" charset="0"/>
              </a:defRPr>
            </a:lvl1pPr>
          </a:lstStyle>
          <a:p>
            <a:pPr>
              <a:defRPr/>
            </a:pPr>
            <a:fld id="{206A58F5-EE40-4009-B88C-5CF8CB879A96}" type="slidenum">
              <a:rPr lang="de-DE"/>
              <a:pPr>
                <a:defRPr/>
              </a:pPr>
              <a:t>‹Nr.›</a:t>
            </a:fld>
            <a:endParaRPr lang="de-DE"/>
          </a:p>
        </p:txBody>
      </p:sp>
    </p:spTree>
    <p:extLst>
      <p:ext uri="{BB962C8B-B14F-4D97-AF65-F5344CB8AC3E}">
        <p14:creationId xmlns:p14="http://schemas.microsoft.com/office/powerpoint/2010/main" val="400046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spcBef>
                <a:spcPct val="0"/>
              </a:spcBef>
              <a:buFontTx/>
              <a:buNone/>
              <a:defRPr sz="1200" smtClean="0">
                <a:solidFill>
                  <a:schemeClr val="tx1"/>
                </a:solidFill>
                <a:latin typeface="Times New Roman" pitchFamily="18" charset="0"/>
              </a:defRPr>
            </a:lvl1pPr>
          </a:lstStyle>
          <a:p>
            <a:pPr>
              <a:defRPr/>
            </a:pPr>
            <a:endParaRPr lang="de-DE"/>
          </a:p>
        </p:txBody>
      </p:sp>
      <p:sp>
        <p:nvSpPr>
          <p:cNvPr id="5123" name="Rectangle 3"/>
          <p:cNvSpPr>
            <a:spLocks noGrp="1" noChangeArrowheads="1"/>
          </p:cNvSpPr>
          <p:nvPr>
            <p:ph type="dt" idx="1"/>
          </p:nvPr>
        </p:nvSpPr>
        <p:spPr bwMode="auto">
          <a:xfrm>
            <a:off x="377825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spcBef>
                <a:spcPct val="0"/>
              </a:spcBef>
              <a:buFontTx/>
              <a:buNone/>
              <a:defRPr sz="1200" smtClean="0">
                <a:solidFill>
                  <a:schemeClr val="tx1"/>
                </a:solidFill>
                <a:latin typeface="Times New Roman" pitchFamily="18" charset="0"/>
              </a:defRPr>
            </a:lvl1pPr>
          </a:lstStyle>
          <a:p>
            <a:pPr>
              <a:defRPr/>
            </a:pPr>
            <a:endParaRPr lang="de-DE"/>
          </a:p>
        </p:txBody>
      </p:sp>
      <p:sp>
        <p:nvSpPr>
          <p:cNvPr id="20484" name="Rectangle 4"/>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6" name="Rectangle 6"/>
          <p:cNvSpPr>
            <a:spLocks noGrp="1" noChangeArrowheads="1"/>
          </p:cNvSpPr>
          <p:nvPr>
            <p:ph type="ftr" sz="quarter" idx="4"/>
          </p:nvPr>
        </p:nvSpPr>
        <p:spPr bwMode="auto">
          <a:xfrm>
            <a:off x="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spcBef>
                <a:spcPct val="0"/>
              </a:spcBef>
              <a:buFontTx/>
              <a:buNone/>
              <a:defRPr sz="1200" smtClean="0">
                <a:solidFill>
                  <a:schemeClr val="tx1"/>
                </a:solidFill>
                <a:latin typeface="Times New Roman" pitchFamily="18" charset="0"/>
              </a:defRPr>
            </a:lvl1pPr>
          </a:lstStyle>
          <a:p>
            <a:pPr>
              <a:defRPr/>
            </a:pPr>
            <a:endParaRPr lang="de-DE"/>
          </a:p>
        </p:txBody>
      </p:sp>
      <p:sp>
        <p:nvSpPr>
          <p:cNvPr id="5127" name="Rectangle 7"/>
          <p:cNvSpPr>
            <a:spLocks noGrp="1" noChangeArrowheads="1"/>
          </p:cNvSpPr>
          <p:nvPr>
            <p:ph type="sldNum" sz="quarter" idx="5"/>
          </p:nvPr>
        </p:nvSpPr>
        <p:spPr bwMode="auto">
          <a:xfrm>
            <a:off x="377825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spcBef>
                <a:spcPct val="0"/>
              </a:spcBef>
              <a:buFontTx/>
              <a:buNone/>
              <a:defRPr sz="1200" smtClean="0">
                <a:solidFill>
                  <a:schemeClr val="tx1"/>
                </a:solidFill>
                <a:latin typeface="Times New Roman" pitchFamily="18" charset="0"/>
              </a:defRPr>
            </a:lvl1pPr>
          </a:lstStyle>
          <a:p>
            <a:pPr>
              <a:defRPr/>
            </a:pPr>
            <a:fld id="{3568A3A7-A755-44E9-97C1-C1C628D29F4E}" type="slidenum">
              <a:rPr lang="de-DE"/>
              <a:pPr>
                <a:defRPr/>
              </a:pPr>
              <a:t>‹Nr.›</a:t>
            </a:fld>
            <a:endParaRPr lang="de-DE"/>
          </a:p>
        </p:txBody>
      </p:sp>
    </p:spTree>
    <p:extLst>
      <p:ext uri="{BB962C8B-B14F-4D97-AF65-F5344CB8AC3E}">
        <p14:creationId xmlns:p14="http://schemas.microsoft.com/office/powerpoint/2010/main" val="7636279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Herzlich Willkommen auch von meiner Seite. Ich freue</a:t>
            </a:r>
            <a:r>
              <a:rPr lang="de-DE" baseline="0" dirty="0" smtClean="0"/>
              <a:t> mich, dass so großes Interesse an Achterbahnfahrten mit Flugzeugträgern besteht. Ich nehme Sie heute mit auf eine Reise durch ein großes Scrum-Projekt und zeige ihnen meinen ganz persönlichen Blickwinkel auf das Projekt.</a:t>
            </a:r>
          </a:p>
          <a:p>
            <a:r>
              <a:rPr lang="de-DE" baseline="0" dirty="0" smtClean="0"/>
              <a:t>Schnallen sie sich an, jetzt geht es los. Die Fahrt geht erst einmal ganz sanft durch eine verträumte Märchenlandschaft.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0</a:t>
            </a:fld>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Die Annahme war, dass man für jedes </a:t>
            </a:r>
            <a:r>
              <a:rPr lang="de-DE" dirty="0" err="1" smtClean="0"/>
              <a:t>Epic</a:t>
            </a:r>
            <a:r>
              <a:rPr lang="de-DE" dirty="0" smtClean="0"/>
              <a:t> ein bis zwei Teams benötigt, so dass ca. 14 </a:t>
            </a:r>
            <a:r>
              <a:rPr lang="de-DE" dirty="0" err="1" smtClean="0"/>
              <a:t>Featureteams</a:t>
            </a:r>
            <a:r>
              <a:rPr lang="de-DE" dirty="0" smtClean="0"/>
              <a:t> parallel arbeiten könnten.</a:t>
            </a:r>
          </a:p>
          <a:p>
            <a:r>
              <a:rPr lang="de-DE" dirty="0" smtClean="0"/>
              <a:t>Genauso</a:t>
            </a:r>
            <a:r>
              <a:rPr lang="de-DE" baseline="0" dirty="0" smtClean="0"/>
              <a:t> wurde es auch gemacht...</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9</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In dem Kasten </a:t>
            </a:r>
            <a:r>
              <a:rPr lang="de-DE" dirty="0" err="1" smtClean="0"/>
              <a:t>Featureteams</a:t>
            </a:r>
            <a:r>
              <a:rPr lang="de-DE" dirty="0" smtClean="0"/>
              <a:t> sieht man die 14 Teams, die einfach nach den </a:t>
            </a:r>
            <a:r>
              <a:rPr lang="de-DE" dirty="0" err="1" smtClean="0"/>
              <a:t>Epics</a:t>
            </a:r>
            <a:r>
              <a:rPr lang="de-DE" dirty="0" smtClean="0"/>
              <a:t> benannt wurden, teilweise durchnummeriert. Über den </a:t>
            </a:r>
            <a:r>
              <a:rPr lang="de-DE" dirty="0" err="1" smtClean="0"/>
              <a:t>Featureteams</a:t>
            </a:r>
            <a:r>
              <a:rPr lang="de-DE" dirty="0" smtClean="0"/>
              <a:t> war das so genannte </a:t>
            </a:r>
            <a:r>
              <a:rPr lang="de-DE" dirty="0" err="1" smtClean="0"/>
              <a:t>Featureteammanagement</a:t>
            </a:r>
            <a:r>
              <a:rPr lang="de-DE" dirty="0" smtClean="0"/>
              <a:t>, besetzt mit den drei Kunden und zwei </a:t>
            </a:r>
            <a:r>
              <a:rPr lang="de-DE" baseline="0" dirty="0" smtClean="0"/>
              <a:t>Architekten</a:t>
            </a:r>
            <a:r>
              <a:rPr lang="de-DE" dirty="0" smtClean="0"/>
              <a:t>. Darüber gab es noch die Projektleitung, den Steuerkreis, und wie sie alle heißen, von denen wir im Projekt jedoch recht wenig mitbekommen haben. </a:t>
            </a:r>
          </a:p>
          <a:p>
            <a:r>
              <a:rPr lang="de-DE" dirty="0" err="1" smtClean="0"/>
              <a:t>Querschnittlich</a:t>
            </a:r>
            <a:r>
              <a:rPr lang="de-DE" dirty="0" smtClean="0"/>
              <a:t> zu den </a:t>
            </a:r>
            <a:r>
              <a:rPr lang="de-DE" dirty="0" err="1" smtClean="0"/>
              <a:t>Featureteams</a:t>
            </a:r>
            <a:r>
              <a:rPr lang="de-DE" dirty="0" smtClean="0"/>
              <a:t> wurden virtuelle Teams offiziell festgelegt, und zwar zu Themen  wie Architektur, Dokumentation und Test. </a:t>
            </a:r>
          </a:p>
          <a:p>
            <a:r>
              <a:rPr lang="de-DE" dirty="0" smtClean="0"/>
              <a:t>Die Supportteams sollten die </a:t>
            </a:r>
            <a:r>
              <a:rPr lang="de-DE" dirty="0" err="1" smtClean="0"/>
              <a:t>Featureteams</a:t>
            </a:r>
            <a:r>
              <a:rPr lang="de-DE" dirty="0" smtClean="0"/>
              <a:t> unterstützen, z.B. mit der Build-Infrastruktur</a:t>
            </a:r>
            <a:r>
              <a:rPr lang="de-DE" baseline="0" dirty="0" smtClean="0"/>
              <a:t> oder Test.</a:t>
            </a:r>
          </a:p>
          <a:p>
            <a:r>
              <a:rPr lang="de-DE" baseline="0" dirty="0" smtClean="0"/>
              <a:t>----- Besprechungsnotizen (17.05.14 12:31) -----</a:t>
            </a:r>
          </a:p>
          <a:p>
            <a:r>
              <a:rPr lang="de-DE" baseline="0" dirty="0" smtClean="0"/>
              <a:t>Repräsentanten (virt. Teams)</a:t>
            </a:r>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10</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Wir hatten zweiwöchige Sprints, alle </a:t>
            </a:r>
            <a:r>
              <a:rPr lang="de-DE" dirty="0" err="1" smtClean="0"/>
              <a:t>Featureteams</a:t>
            </a:r>
            <a:r>
              <a:rPr lang="de-DE" dirty="0" smtClean="0"/>
              <a:t> parallel. Zur Skalierung hatten wir ein Scrum </a:t>
            </a:r>
            <a:r>
              <a:rPr lang="de-DE" dirty="0" err="1" smtClean="0"/>
              <a:t>of</a:t>
            </a:r>
            <a:r>
              <a:rPr lang="de-DE" dirty="0" smtClean="0"/>
              <a:t> Scrum</a:t>
            </a:r>
            <a:r>
              <a:rPr lang="de-DE" baseline="0" dirty="0" smtClean="0"/>
              <a:t> mit Repräsentanten aus den Feature-Teams. </a:t>
            </a:r>
            <a:r>
              <a:rPr lang="de-DE" dirty="0" smtClean="0"/>
              <a:t>Während des Planungstages war dies alle 2 Stunden, um </a:t>
            </a:r>
            <a:r>
              <a:rPr lang="de-DE" dirty="0" err="1" smtClean="0"/>
              <a:t>Dependencies</a:t>
            </a:r>
            <a:r>
              <a:rPr lang="de-DE" dirty="0" smtClean="0"/>
              <a:t> diskutieren zu können, die sich aus dem Planning ergeben hatten. Dafür wurde</a:t>
            </a:r>
            <a:r>
              <a:rPr lang="de-DE" baseline="0" dirty="0" smtClean="0"/>
              <a:t> die </a:t>
            </a:r>
            <a:r>
              <a:rPr lang="de-DE" baseline="0" dirty="0" err="1" smtClean="0"/>
              <a:t>Dependency</a:t>
            </a:r>
            <a:r>
              <a:rPr lang="de-DE" baseline="0" dirty="0" smtClean="0"/>
              <a:t> auf einen Klebezettel geschrieben und an das andere Team übergeben. Diesen musste das andere Team mit höchster Priorität bearbeiten, was dadurch symbolisiert wurde, dass er ganz oben an ihr Taskboard geklebt wurde.</a:t>
            </a:r>
            <a:endParaRPr lang="de-DE" dirty="0" smtClean="0"/>
          </a:p>
          <a:p>
            <a:r>
              <a:rPr lang="de-DE" dirty="0" err="1" smtClean="0"/>
              <a:t>Dependencies</a:t>
            </a:r>
            <a:r>
              <a:rPr lang="de-DE" dirty="0" smtClean="0"/>
              <a:t>, die sich erst im Lauf des Sprints herausgestellten, wurden im Daily Scrum </a:t>
            </a:r>
            <a:r>
              <a:rPr lang="de-DE" dirty="0" err="1" smtClean="0"/>
              <a:t>of</a:t>
            </a:r>
            <a:r>
              <a:rPr lang="de-DE" dirty="0" smtClean="0"/>
              <a:t> Scrums bei den anderen Teams </a:t>
            </a:r>
            <a:r>
              <a:rPr lang="de-DE" dirty="0" err="1" smtClean="0"/>
              <a:t>eingekippt</a:t>
            </a:r>
            <a:r>
              <a:rPr lang="de-DE" dirty="0" smtClean="0"/>
              <a:t>. </a:t>
            </a:r>
          </a:p>
          <a:p>
            <a:r>
              <a:rPr lang="de-DE" dirty="0" smtClean="0"/>
              <a:t>Das </a:t>
            </a:r>
            <a:r>
              <a:rPr lang="de-DE" dirty="0" err="1" smtClean="0"/>
              <a:t>Featureteammanagement</a:t>
            </a:r>
            <a:r>
              <a:rPr lang="de-DE" baseline="0" dirty="0" smtClean="0"/>
              <a:t> hatte die Aufgabe die User Stories und </a:t>
            </a:r>
            <a:r>
              <a:rPr lang="de-DE" baseline="0" dirty="0" err="1" smtClean="0"/>
              <a:t>Dependencies</a:t>
            </a:r>
            <a:r>
              <a:rPr lang="de-DE" baseline="0" dirty="0" smtClean="0"/>
              <a:t> teamübergreifend zu priorisieren, hat die Ergebnisse der Teams jeden Sprint im sog. „Kunden-Review“ abgenommen und war für das Aufsetzen, Auflösen und Umstrukturieren der Teams zuständig.</a:t>
            </a:r>
          </a:p>
          <a:p>
            <a:r>
              <a:rPr lang="de-DE" baseline="0" dirty="0" smtClean="0"/>
              <a:t>Das übergreifende Review nach jedem Sprint war allein schon wegen der Größe eine beeindruckende Veranstaltung.</a:t>
            </a:r>
          </a:p>
          <a:p>
            <a:r>
              <a:rPr lang="de-DE" baseline="0" dirty="0" smtClean="0"/>
              <a:t>...</a:t>
            </a:r>
          </a:p>
          <a:p>
            <a:r>
              <a:rPr lang="de-DE" baseline="0" dirty="0" smtClean="0"/>
              <a:t>Der Prozess hatte jedoch ein paar Schwächen, so dass unser Flugzeugträger in unruhiges Fahrwasser geriet. ...</a:t>
            </a:r>
          </a:p>
          <a:p>
            <a:r>
              <a:rPr lang="de-DE" baseline="0" dirty="0" smtClean="0"/>
              <a:t>----- Besprechungsnotizen (17.05.14 12:31) -----</a:t>
            </a:r>
          </a:p>
          <a:p>
            <a:r>
              <a:rPr lang="de-DE" baseline="0" dirty="0" smtClean="0"/>
              <a:t>Unser Prozess war ...</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11</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Die zwei größten Herausforderungen waren das </a:t>
            </a:r>
            <a:r>
              <a:rPr lang="de-DE" dirty="0" err="1" smtClean="0"/>
              <a:t>Bottleneck</a:t>
            </a:r>
            <a:r>
              <a:rPr lang="de-DE" baseline="0" dirty="0" smtClean="0"/>
              <a:t> beim Feature-Team-Management, das komplett unter Wasser war, und die </a:t>
            </a:r>
            <a:r>
              <a:rPr lang="de-DE" baseline="0" dirty="0" err="1" smtClean="0"/>
              <a:t>Dependencies</a:t>
            </a:r>
            <a:r>
              <a:rPr lang="de-DE" baseline="0" dirty="0" smtClean="0"/>
              <a:t>, die die Backlogs geflutet haben. Durch die vielen </a:t>
            </a:r>
            <a:r>
              <a:rPr lang="de-DE" baseline="0" dirty="0" err="1" smtClean="0"/>
              <a:t>Dependencies</a:t>
            </a:r>
            <a:r>
              <a:rPr lang="de-DE" baseline="0" dirty="0" smtClean="0"/>
              <a:t>, die sich die Teams gegenseitig </a:t>
            </a:r>
            <a:r>
              <a:rPr lang="de-DE" baseline="0" dirty="0" err="1" smtClean="0"/>
              <a:t>eingekippt</a:t>
            </a:r>
            <a:r>
              <a:rPr lang="de-DE" baseline="0" dirty="0" smtClean="0"/>
              <a:t> haben, arbeiteten fast alle Teams nur noch an </a:t>
            </a:r>
            <a:r>
              <a:rPr lang="de-DE" baseline="0" dirty="0" err="1" smtClean="0"/>
              <a:t>Dependencies</a:t>
            </a:r>
            <a:r>
              <a:rPr lang="de-DE" baseline="0" dirty="0" smtClean="0"/>
              <a:t> und nicht mehr an eigenen User Stories - eigentlich eine absurde Situation. Der erhebliche Koordinationsaufwand, die Wartezeiten und die nicht passenden Lieferungen mit den entsprechend nötigen Nacharbeiten führten zu ganz viel </a:t>
            </a:r>
            <a:r>
              <a:rPr lang="de-DE" baseline="0" dirty="0" err="1" smtClean="0"/>
              <a:t>Waste</a:t>
            </a:r>
            <a:r>
              <a:rPr lang="de-DE" baseline="0" dirty="0" smtClean="0"/>
              <a:t>.</a:t>
            </a:r>
          </a:p>
          <a:p>
            <a:r>
              <a:rPr lang="de-DE" baseline="0" dirty="0" smtClean="0"/>
              <a:t>Es gab noch einige weitere Herausforderungen..., ich will aber heute den Fokus auf die ersten beiden richten.</a:t>
            </a:r>
          </a:p>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12</a:t>
            </a:fld>
            <a:endParaRPr lang="de-DE"/>
          </a:p>
        </p:txBody>
      </p:sp>
    </p:spTree>
    <p:extLst>
      <p:ext uri="{BB962C8B-B14F-4D97-AF65-F5344CB8AC3E}">
        <p14:creationId xmlns:p14="http://schemas.microsoft.com/office/powerpoint/2010/main" val="1317593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Nach einigen Waschgängen</a:t>
            </a:r>
            <a:r>
              <a:rPr lang="de-DE" baseline="0" dirty="0" smtClean="0"/>
              <a:t> </a:t>
            </a:r>
            <a:r>
              <a:rPr lang="de-DE" dirty="0" smtClean="0"/>
              <a:t>bekamen wir die Probleme doch noch unter Kontrolle und gingen erfolgreich live im ersten Markt. Die anderen Märkte reißen sich um uns und auf der Launch Party sagte ein Mitglied des Steuerkreises in seiner Rede: „Wenn wir mit Wasserfall weitergemacht hätten und nicht auf Scrum umgestiegen wären, dann würden wir jetzt immer noch Dokumente schreiben, statt lauffähige Software auszurollen.“ Nach anfänglichen Tauchgängen ritten wir jetzt auf der Welle des Erfolgs.</a:t>
            </a:r>
          </a:p>
          <a:p>
            <a:endParaRPr lang="de-DE" dirty="0"/>
          </a:p>
          <a:p>
            <a:r>
              <a:rPr lang="de-DE" dirty="0" smtClean="0"/>
              <a:t>Das</a:t>
            </a:r>
            <a:r>
              <a:rPr lang="de-DE" baseline="0" dirty="0" smtClean="0"/>
              <a:t> </a:t>
            </a:r>
            <a:r>
              <a:rPr lang="de-DE" dirty="0" smtClean="0"/>
              <a:t>Management hat begriffen</a:t>
            </a:r>
            <a:r>
              <a:rPr lang="de-DE" baseline="0" dirty="0" smtClean="0"/>
              <a:t>, das Agilität der richtige Weg ist und dass sie die Steine, die uns behindern aus dem Weg räumen müssen. Aus diesem Grund gab es Anfang 2012 eine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13</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Reorganisation.</a:t>
            </a:r>
          </a:p>
          <a:p>
            <a:endParaRPr lang="de-DE" dirty="0" smtClean="0"/>
          </a:p>
          <a:p>
            <a:r>
              <a:rPr lang="de-DE" dirty="0" smtClean="0"/>
              <a:t>Die Feature Teams wurden zu größeren</a:t>
            </a:r>
            <a:r>
              <a:rPr lang="de-DE" baseline="0" dirty="0" smtClean="0"/>
              <a:t> Teams</a:t>
            </a:r>
            <a:r>
              <a:rPr lang="de-DE" dirty="0" smtClean="0"/>
              <a:t> zusammengefasst.</a:t>
            </a:r>
          </a:p>
          <a:p>
            <a:r>
              <a:rPr lang="de-DE" dirty="0" smtClean="0"/>
              <a:t>Dadurch sollten </a:t>
            </a:r>
            <a:r>
              <a:rPr lang="de-DE" dirty="0" err="1" smtClean="0"/>
              <a:t>Dependencies</a:t>
            </a:r>
            <a:r>
              <a:rPr lang="de-DE" dirty="0" smtClean="0"/>
              <a:t> vor allem innerhalb dieser</a:t>
            </a:r>
            <a:r>
              <a:rPr lang="de-DE" baseline="0" dirty="0" smtClean="0"/>
              <a:t> großen Teams auftreten.</a:t>
            </a:r>
          </a:p>
          <a:p>
            <a:r>
              <a:rPr lang="de-DE" baseline="0" dirty="0" smtClean="0"/>
              <a:t>Wir sind zu der Zeit auch gewachsen. Es kam ein neues großes Team dazu.</a:t>
            </a:r>
          </a:p>
          <a:p>
            <a:endParaRPr lang="de-DE" baseline="0" dirty="0" smtClean="0"/>
          </a:p>
          <a:p>
            <a:r>
              <a:rPr lang="de-DE" baseline="0" dirty="0" smtClean="0"/>
              <a:t>Bei den virtuellen Teams wurde der Tatsache Rechnung getragen, dass sie eh nicht mehr wirklich virtuell waren, da sie mehrere ständige Mitglieder hatten und der Unterschied zu den Support Teams gar nicht mehr bestand. Also hat man sie zusammengefasst und in Synchro-Teams umbenannt.</a:t>
            </a:r>
          </a:p>
          <a:p>
            <a:endParaRPr lang="de-DE" baseline="0" dirty="0" smtClean="0"/>
          </a:p>
          <a:p>
            <a:r>
              <a:rPr lang="de-DE" baseline="0" dirty="0" smtClean="0"/>
              <a:t>Auf diese Synchro-Teams wurden auch die Aufgaben des Feature-Team-Managements verteilt.</a:t>
            </a:r>
          </a:p>
          <a:p>
            <a:endParaRPr lang="de-DE" baseline="0" dirty="0" smtClean="0"/>
          </a:p>
          <a:p>
            <a:r>
              <a:rPr lang="de-DE" baseline="0" dirty="0" smtClean="0"/>
              <a:t>Damit hatten die Feature-Teams mehr Kontakt zur Projektleitung und hatten einen Status-Termin mit dem sog. Core-Team.</a:t>
            </a:r>
          </a:p>
          <a:p>
            <a:endParaRPr lang="de-DE" baseline="0" dirty="0" smtClean="0"/>
          </a:p>
          <a:p>
            <a:r>
              <a:rPr lang="de-DE" baseline="0" dirty="0" smtClean="0"/>
              <a:t>Ein subtiles Detail im Organigramm war die Vertauschung der Seiten von Synchro-Teams und Feature-Teams, dessen symbolische Bedeutung...</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14</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pPr>
              <a:buFontTx/>
              <a:buNone/>
            </a:pPr>
            <a:r>
              <a:rPr lang="de-DE" baseline="0" dirty="0" smtClean="0"/>
              <a:t>... durch einen Pfeil unterstrichen wurde.</a:t>
            </a:r>
          </a:p>
          <a:p>
            <a:pPr>
              <a:buFontTx/>
              <a:buNone/>
            </a:pPr>
            <a:endParaRPr lang="de-DE" baseline="0" dirty="0" smtClean="0"/>
          </a:p>
          <a:p>
            <a:pPr>
              <a:buFontTx/>
              <a:buNone/>
            </a:pPr>
            <a:r>
              <a:rPr lang="de-DE" baseline="0" dirty="0" smtClean="0"/>
              <a:t>Außerdem waren die Feature-Teams im 2. Stock, während die Synchro-Teams in den 3. Stock zur Projektleitung umgezogen sind.</a:t>
            </a:r>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15</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Was denken</a:t>
            </a:r>
            <a:r>
              <a:rPr lang="de-DE" baseline="0" dirty="0" smtClean="0"/>
              <a:t> Sie, ob diese Reorganisation die Situation verbessert hat?</a:t>
            </a:r>
          </a:p>
          <a:p>
            <a:r>
              <a:rPr lang="de-DE" baseline="0" dirty="0" smtClean="0"/>
              <a:t>In Bezug auf das </a:t>
            </a:r>
            <a:r>
              <a:rPr lang="de-DE" baseline="0" dirty="0" err="1" smtClean="0"/>
              <a:t>Dependency</a:t>
            </a:r>
            <a:r>
              <a:rPr lang="de-DE" baseline="0" dirty="0" smtClean="0"/>
              <a:t>-Problem: Daumen rauf, wenn sie der Meinung sind, dass die großen Teams eine Verbesserung waren, Daumen runter, wenn nicht.</a:t>
            </a:r>
          </a:p>
          <a:p>
            <a:endParaRPr lang="de-DE" baseline="0" dirty="0" smtClean="0"/>
          </a:p>
          <a:p>
            <a:r>
              <a:rPr lang="de-DE" baseline="0" dirty="0" smtClean="0"/>
              <a:t>Ah, ich sehe, die Meinungen gehen auseinander.</a:t>
            </a:r>
          </a:p>
          <a:p>
            <a:endParaRPr lang="de-DE" baseline="0"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16</a:t>
            </a:fld>
            <a:endParaRPr lang="de-DE"/>
          </a:p>
        </p:txBody>
      </p:sp>
    </p:spTree>
    <p:extLst>
      <p:ext uri="{BB962C8B-B14F-4D97-AF65-F5344CB8AC3E}">
        <p14:creationId xmlns:p14="http://schemas.microsoft.com/office/powerpoint/2010/main" val="122327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Tatsächlich</a:t>
            </a:r>
            <a:r>
              <a:rPr lang="de-DE" baseline="0" dirty="0" smtClean="0"/>
              <a:t> hat es die Situation massiv verbessert – zumindest ist das meine Meinung. Mit der Reorganisation einher ging nämlich, dass die Feature-Teams mehr Verantwortung und auch Befähigung bekommen haben.</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17</a:t>
            </a:fld>
            <a:endParaRPr lang="de-DE"/>
          </a:p>
        </p:txBody>
      </p:sp>
    </p:spTree>
    <p:extLst>
      <p:ext uri="{BB962C8B-B14F-4D97-AF65-F5344CB8AC3E}">
        <p14:creationId xmlns:p14="http://schemas.microsoft.com/office/powerpoint/2010/main" val="155235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Und zu dem </a:t>
            </a:r>
            <a:r>
              <a:rPr lang="de-DE" dirty="0" err="1" smtClean="0"/>
              <a:t>Bottleneck</a:t>
            </a:r>
            <a:r>
              <a:rPr lang="de-DE" dirty="0" smtClean="0"/>
              <a:t> bei der Feature-Team-Steuerung? Was denken sie da?</a:t>
            </a:r>
          </a:p>
          <a:p>
            <a:r>
              <a:rPr lang="de-DE" dirty="0" smtClean="0"/>
              <a:t>Ging das in die richtige Richtung? Dann</a:t>
            </a:r>
            <a:r>
              <a:rPr lang="de-DE" baseline="0" dirty="0" smtClean="0"/>
              <a:t> Daumen rauf? Falsche Richtung: Daumen runter.</a:t>
            </a:r>
          </a:p>
          <a:p>
            <a:endParaRPr lang="de-DE" dirty="0" smtClean="0"/>
          </a:p>
          <a:p>
            <a:r>
              <a:rPr lang="de-DE" dirty="0" smtClean="0"/>
              <a:t>Ah. Hier</a:t>
            </a:r>
            <a:r>
              <a:rPr lang="de-DE" baseline="0" dirty="0" smtClean="0"/>
              <a:t> gehen die Meinungen nicht so weit auseinander. Das liegt wahrscheinlich an meiner tendenziösen Darstellung ;)</a:t>
            </a:r>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18</a:t>
            </a:fld>
            <a:endParaRPr lang="de-DE"/>
          </a:p>
        </p:txBody>
      </p:sp>
    </p:spTree>
    <p:extLst>
      <p:ext uri="{BB962C8B-B14F-4D97-AF65-F5344CB8AC3E}">
        <p14:creationId xmlns:p14="http://schemas.microsoft.com/office/powerpoint/2010/main" val="117894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Es war einmal ...</a:t>
            </a:r>
          </a:p>
          <a:p>
            <a:r>
              <a:rPr lang="de-DE" dirty="0" smtClean="0"/>
              <a:t>...ein Automobilhersteller.</a:t>
            </a:r>
          </a:p>
          <a:p>
            <a:r>
              <a:rPr lang="de-DE" dirty="0" smtClean="0"/>
              <a:t>Der</a:t>
            </a:r>
            <a:r>
              <a:rPr lang="de-DE" baseline="0" dirty="0" smtClean="0"/>
              <a:t> </a:t>
            </a:r>
            <a:r>
              <a:rPr lang="de-DE" dirty="0" smtClean="0"/>
              <a:t>wollte sein</a:t>
            </a:r>
            <a:r>
              <a:rPr lang="de-DE" baseline="0" dirty="0" smtClean="0"/>
              <a:t> Marketing-</a:t>
            </a:r>
            <a:r>
              <a:rPr lang="de-DE" dirty="0" smtClean="0"/>
              <a:t>System durch ein neues ersetzen. Teile des Systems sind sichtbar für den Endkunden,</a:t>
            </a:r>
            <a:r>
              <a:rPr lang="de-DE" baseline="0" dirty="0" smtClean="0"/>
              <a:t> was </a:t>
            </a:r>
            <a:r>
              <a:rPr lang="de-DE" dirty="0" smtClean="0"/>
              <a:t>Herausforderungen an die Usability und Design mit sich bringt,</a:t>
            </a:r>
            <a:r>
              <a:rPr lang="de-DE" baseline="0" dirty="0" smtClean="0"/>
              <a:t> andere Teile müssen </a:t>
            </a:r>
            <a:r>
              <a:rPr lang="de-DE" dirty="0" smtClean="0"/>
              <a:t>in die existierende Systemlandschaft integriert werden können.</a:t>
            </a:r>
            <a:r>
              <a:rPr lang="de-DE" baseline="0" dirty="0" smtClean="0"/>
              <a:t> So müssen </a:t>
            </a:r>
            <a:r>
              <a:rPr lang="de-DE" dirty="0" smtClean="0"/>
              <a:t>die verschiedenen CRM-Systeme von über hundert Ländern angebunden werden können, Fahrzeugdate führende Systeme, Finanzdatenführende Systeme</a:t>
            </a:r>
            <a:r>
              <a:rPr lang="de-DE" baseline="0" dirty="0" smtClean="0"/>
              <a:t> und Händlersysteme müssen integriert werden.</a:t>
            </a:r>
          </a:p>
          <a:p>
            <a:r>
              <a:rPr lang="de-DE" baseline="0" dirty="0" smtClean="0"/>
              <a:t>Das ganze führte zu einem riesen Berg an Anforderungen. Ein Jahr lang wurden Anforderungsdokumente </a:t>
            </a:r>
            <a:r>
              <a:rPr lang="de-DE" dirty="0" smtClean="0"/>
              <a:t>geschrieben</a:t>
            </a:r>
            <a:r>
              <a:rPr lang="de-DE" baseline="0" dirty="0" smtClean="0"/>
              <a:t>, tausende von Seiten. Wir fahren in einen Tunnel, es wird dunkel und kalt.</a:t>
            </a:r>
          </a:p>
          <a:p>
            <a:endParaRPr lang="de-DE" baseline="0" dirty="0" smtClean="0"/>
          </a:p>
          <a:p>
            <a:r>
              <a:rPr lang="de-DE" baseline="0" dirty="0" smtClean="0"/>
              <a:t>Bild: Märchenlandschaft, Berg, Tunnel ????</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Das</a:t>
            </a:r>
            <a:r>
              <a:rPr lang="de-DE" baseline="0" dirty="0" smtClean="0"/>
              <a:t> ging leider in die falsche Richtung, denn es führte zu einem </a:t>
            </a:r>
            <a:r>
              <a:rPr lang="de-DE" baseline="0" dirty="0" err="1" smtClean="0"/>
              <a:t>Mind-Shift</a:t>
            </a:r>
            <a:r>
              <a:rPr lang="de-DE" baseline="0" dirty="0" smtClean="0"/>
              <a:t> weg vom Support-Gedanken hin zu Kontroll-Mentalität – etwas das nicht zum agilen </a:t>
            </a:r>
            <a:r>
              <a:rPr lang="de-DE" baseline="0" dirty="0" err="1" smtClean="0"/>
              <a:t>Mind</a:t>
            </a:r>
            <a:r>
              <a:rPr lang="de-DE" baseline="0" dirty="0" smtClean="0"/>
              <a:t>-Set passt.</a:t>
            </a:r>
          </a:p>
          <a:p>
            <a:r>
              <a:rPr lang="de-DE" baseline="0" dirty="0" smtClean="0"/>
              <a:t>Lassen Sie uns doch einen genaueren Blick auf die Feature-Teams werfen, um zu sehen, warum diese zu einer Verbesserung geführt haben.</a:t>
            </a:r>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19</a:t>
            </a:fld>
            <a:endParaRPr lang="de-DE"/>
          </a:p>
        </p:txBody>
      </p:sp>
    </p:spTree>
    <p:extLst>
      <p:ext uri="{BB962C8B-B14F-4D97-AF65-F5344CB8AC3E}">
        <p14:creationId xmlns:p14="http://schemas.microsoft.com/office/powerpoint/2010/main" val="3739185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Text stimmt noch nicht mit tatsächlichem</a:t>
            </a:r>
            <a:r>
              <a:rPr lang="de-DE" baseline="0" dirty="0" smtClean="0"/>
              <a:t> überein</a:t>
            </a:r>
            <a:r>
              <a:rPr lang="de-DE" dirty="0" smtClean="0"/>
              <a:t>!</a:t>
            </a:r>
          </a:p>
          <a:p>
            <a:endParaRPr lang="de-DE" dirty="0" smtClean="0"/>
          </a:p>
          <a:p>
            <a:endParaRPr lang="de-DE" dirty="0" smtClean="0"/>
          </a:p>
          <a:p>
            <a:r>
              <a:rPr lang="de-DE" dirty="0" err="1" smtClean="0"/>
              <a:t>Dependencies</a:t>
            </a:r>
            <a:r>
              <a:rPr lang="de-DE" dirty="0" smtClean="0"/>
              <a:t> sollten nun</a:t>
            </a:r>
            <a:r>
              <a:rPr lang="de-DE" baseline="0" dirty="0" smtClean="0"/>
              <a:t> vor allem innerhalb eines FT auftreten.</a:t>
            </a:r>
          </a:p>
          <a:p>
            <a:r>
              <a:rPr lang="de-DE" baseline="0" dirty="0" smtClean="0"/>
              <a:t>Ansonsten: Helft einander!</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20</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t>Text stimmt noch nicht mit tatsächlichem</a:t>
            </a:r>
            <a:r>
              <a:rPr lang="de-DE" baseline="0" dirty="0" smtClean="0"/>
              <a:t> überein</a:t>
            </a:r>
            <a:r>
              <a:rPr lang="de-DE" dirty="0" smtClean="0"/>
              <a:t>!</a:t>
            </a:r>
          </a:p>
          <a:p>
            <a:endParaRPr lang="de-DE" sz="1200" kern="1200" dirty="0" smtClean="0">
              <a:solidFill>
                <a:schemeClr val="tx1"/>
              </a:solidFill>
              <a:latin typeface="Times New Roman" pitchFamily="18" charset="0"/>
              <a:ea typeface="+mn-ea"/>
              <a:cs typeface="+mn-cs"/>
            </a:endParaRPr>
          </a:p>
          <a:p>
            <a:endParaRPr lang="de-DE" sz="1200" kern="1200" dirty="0" smtClean="0">
              <a:solidFill>
                <a:schemeClr val="tx1"/>
              </a:solidFill>
              <a:latin typeface="Times New Roman" pitchFamily="18" charset="0"/>
              <a:ea typeface="+mn-ea"/>
              <a:cs typeface="+mn-cs"/>
            </a:endParaRPr>
          </a:p>
          <a:p>
            <a:r>
              <a:rPr lang="de-DE" sz="1200" kern="1200" dirty="0" smtClean="0">
                <a:solidFill>
                  <a:schemeClr val="tx1"/>
                </a:solidFill>
                <a:latin typeface="Times New Roman" pitchFamily="18" charset="0"/>
                <a:ea typeface="+mn-ea"/>
                <a:cs typeface="+mn-cs"/>
              </a:rPr>
              <a:t>Um </a:t>
            </a:r>
            <a:r>
              <a:rPr lang="de-DE" sz="1200" kern="1200" dirty="0" err="1" smtClean="0">
                <a:solidFill>
                  <a:schemeClr val="tx1"/>
                </a:solidFill>
                <a:latin typeface="Times New Roman" pitchFamily="18" charset="0"/>
                <a:ea typeface="+mn-ea"/>
                <a:cs typeface="+mn-cs"/>
              </a:rPr>
              <a:t>Dependencies</a:t>
            </a:r>
            <a:r>
              <a:rPr lang="de-DE" sz="1200" kern="1200" dirty="0" smtClean="0">
                <a:solidFill>
                  <a:schemeClr val="tx1"/>
                </a:solidFill>
                <a:latin typeface="Times New Roman" pitchFamily="18" charset="0"/>
                <a:ea typeface="+mn-ea"/>
                <a:cs typeface="+mn-cs"/>
              </a:rPr>
              <a:t> muss sich das Feature-Team selbst kümmern.</a:t>
            </a:r>
          </a:p>
          <a:p>
            <a:r>
              <a:rPr lang="de-DE" sz="1200" kern="1200" dirty="0" smtClean="0">
                <a:solidFill>
                  <a:schemeClr val="tx1"/>
                </a:solidFill>
                <a:latin typeface="Times New Roman" pitchFamily="18" charset="0"/>
                <a:ea typeface="+mn-ea"/>
                <a:cs typeface="+mn-cs"/>
              </a:rPr>
              <a:t>Wie sie das machen ist Sache des Feature-Teams.</a:t>
            </a:r>
          </a:p>
          <a:p>
            <a:r>
              <a:rPr lang="en-US" sz="1200" kern="1200" dirty="0" err="1" smtClean="0">
                <a:solidFill>
                  <a:schemeClr val="tx1"/>
                </a:solidFill>
                <a:latin typeface="Times New Roman" pitchFamily="18" charset="0"/>
                <a:ea typeface="+mn-ea"/>
                <a:cs typeface="+mn-cs"/>
              </a:rPr>
              <a:t>Völlig</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freie</a:t>
            </a:r>
            <a:r>
              <a:rPr lang="en-US" sz="1200" kern="1200" dirty="0" smtClean="0">
                <a:solidFill>
                  <a:schemeClr val="tx1"/>
                </a:solidFill>
                <a:latin typeface="Times New Roman" pitchFamily="18" charset="0"/>
                <a:ea typeface="+mn-ea"/>
                <a:cs typeface="+mn-cs"/>
              </a:rPr>
              <a:t> Hand:</a:t>
            </a:r>
            <a:r>
              <a:rPr lang="en-US" sz="1200" kern="1200" baseline="0" dirty="0" smtClean="0">
                <a:solidFill>
                  <a:schemeClr val="tx1"/>
                </a:solidFill>
                <a:latin typeface="Times New Roman" pitchFamily="18" charset="0"/>
                <a:ea typeface="+mn-ea"/>
                <a:cs typeface="+mn-cs"/>
              </a:rPr>
              <a:t> </a:t>
            </a:r>
            <a:r>
              <a:rPr lang="en-US" sz="1200" kern="1200" dirty="0" smtClean="0">
                <a:solidFill>
                  <a:schemeClr val="tx1"/>
                </a:solidFill>
                <a:latin typeface="Times New Roman" pitchFamily="18" charset="0"/>
                <a:ea typeface="+mn-ea"/>
                <a:cs typeface="+mn-cs"/>
              </a:rPr>
              <a:t>Scrum of Scrum</a:t>
            </a:r>
            <a:r>
              <a:rPr lang="en-US" sz="1200" kern="1200" baseline="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oder</a:t>
            </a:r>
            <a:r>
              <a:rPr lang="en-US" sz="1200" kern="1200" dirty="0" smtClean="0">
                <a:solidFill>
                  <a:schemeClr val="tx1"/>
                </a:solidFill>
                <a:latin typeface="Times New Roman" pitchFamily="18" charset="0"/>
                <a:ea typeface="+mn-ea"/>
                <a:cs typeface="+mn-cs"/>
              </a:rPr>
              <a:t> was </a:t>
            </a:r>
            <a:r>
              <a:rPr lang="en-US" sz="1200" kern="1200" dirty="0" err="1" smtClean="0">
                <a:solidFill>
                  <a:schemeClr val="tx1"/>
                </a:solidFill>
                <a:latin typeface="Times New Roman" pitchFamily="18" charset="0"/>
                <a:ea typeface="+mn-ea"/>
                <a:cs typeface="+mn-cs"/>
              </a:rPr>
              <a:t>sie</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wollen</a:t>
            </a:r>
            <a:r>
              <a:rPr lang="en-US" sz="1200" kern="1200" dirty="0" smtClean="0">
                <a:solidFill>
                  <a:schemeClr val="tx1"/>
                </a:solidFill>
                <a:latin typeface="Times New Roman" pitchFamily="18" charset="0"/>
                <a:ea typeface="+mn-ea"/>
                <a:cs typeface="+mn-cs"/>
              </a:rPr>
              <a:t>.</a:t>
            </a:r>
          </a:p>
          <a:p>
            <a:r>
              <a:rPr lang="de-DE" sz="1200" kern="1200" dirty="0" smtClean="0">
                <a:solidFill>
                  <a:schemeClr val="tx1"/>
                </a:solidFill>
                <a:latin typeface="Times New Roman" pitchFamily="18" charset="0"/>
                <a:ea typeface="+mn-ea"/>
                <a:cs typeface="+mn-cs"/>
              </a:rPr>
              <a:t>Grenzen zwischen den </a:t>
            </a:r>
            <a:r>
              <a:rPr lang="de-DE" sz="1200" kern="1200" dirty="0" err="1" smtClean="0">
                <a:solidFill>
                  <a:schemeClr val="tx1"/>
                </a:solidFill>
                <a:latin typeface="Times New Roman" pitchFamily="18" charset="0"/>
                <a:ea typeface="+mn-ea"/>
                <a:cs typeface="+mn-cs"/>
              </a:rPr>
              <a:t>Scrum</a:t>
            </a:r>
            <a:r>
              <a:rPr lang="de-DE" sz="1200" kern="1200" dirty="0" smtClean="0">
                <a:solidFill>
                  <a:schemeClr val="tx1"/>
                </a:solidFill>
                <a:latin typeface="Times New Roman" pitchFamily="18" charset="0"/>
                <a:ea typeface="+mn-ea"/>
                <a:cs typeface="+mn-cs"/>
              </a:rPr>
              <a:t>-Teams sollten deshalb durchlässig sein.</a:t>
            </a:r>
          </a:p>
          <a:p>
            <a:r>
              <a:rPr lang="de-DE" sz="1200" kern="1200" dirty="0" smtClean="0">
                <a:solidFill>
                  <a:schemeClr val="tx1"/>
                </a:solidFill>
                <a:latin typeface="Times New Roman" pitchFamily="18" charset="0"/>
                <a:ea typeface="+mn-ea"/>
                <a:cs typeface="+mn-cs"/>
              </a:rPr>
              <a:t>Deshalb auch der Begriff "Team" und nicht "Bereich" oder ähnliches.</a:t>
            </a:r>
          </a:p>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21</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war das</a:t>
            </a:r>
            <a:r>
              <a:rPr lang="de-DE" baseline="0" dirty="0" smtClean="0"/>
              <a:t> erste Jahr im Schnelldurchlauf und die Reorganisation. Als nächstes wollen wir uns ansehen, wie es nach der Reorganisation in den großen Feature-Teams weiterging.</a:t>
            </a:r>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22</a:t>
            </a:fld>
            <a:endParaRPr lang="de-DE"/>
          </a:p>
        </p:txBody>
      </p:sp>
    </p:spTree>
    <p:extLst>
      <p:ext uri="{BB962C8B-B14F-4D97-AF65-F5344CB8AC3E}">
        <p14:creationId xmlns:p14="http://schemas.microsoft.com/office/powerpoint/2010/main" val="421468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23</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30</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32</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33</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34</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35</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Die Abteilungen schicken sich gegenseitig</a:t>
            </a:r>
            <a:r>
              <a:rPr lang="de-DE" baseline="0" dirty="0" smtClean="0"/>
              <a:t> die Dokumente zur Freigabe, doch es gibt keinen mehr der die Anforderungen noch überblicken kann, so dass nicht absehbar ist, dass die Freigaben jemals erteilt werden. </a:t>
            </a:r>
            <a:r>
              <a:rPr lang="de-DE" dirty="0" smtClean="0"/>
              <a:t>Das Projekt bleibt in der Requirements-</a:t>
            </a:r>
            <a:r>
              <a:rPr lang="de-DE" dirty="0" err="1" smtClean="0"/>
              <a:t>Reviewphase</a:t>
            </a:r>
            <a:r>
              <a:rPr lang="de-DE" dirty="0" smtClean="0"/>
              <a:t> stecken. Die Eskalation geht bis ins Topmanagement, das den Vorschlag Scrum auszuprobieren, um den Termin zu halten, sehr begrüßt. </a:t>
            </a:r>
          </a:p>
          <a:p>
            <a:r>
              <a:rPr lang="de-DE" dirty="0" smtClean="0"/>
              <a:t>So kam ich ins Spiel: ...</a:t>
            </a:r>
          </a:p>
          <a:p>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2</a:t>
            </a:fld>
            <a:endParaRPr lang="de-DE"/>
          </a:p>
        </p:txBody>
      </p:sp>
    </p:spTree>
    <p:extLst>
      <p:ext uri="{BB962C8B-B14F-4D97-AF65-F5344CB8AC3E}">
        <p14:creationId xmlns:p14="http://schemas.microsoft.com/office/powerpoint/2010/main" val="2854753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36</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37</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38</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39</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40</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41</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42</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43</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44</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Am 1. Oktober 2010</a:t>
            </a:r>
            <a:r>
              <a:rPr lang="de-DE" baseline="0" dirty="0" smtClean="0"/>
              <a:t> – das war ein Freitag, daran kann ich mich noch gut erinnern – </a:t>
            </a:r>
            <a:r>
              <a:rPr lang="de-DE" dirty="0" smtClean="0"/>
              <a:t>kam der Anruf, ob ich für ein paar Tage das erste Team, das Scrum ausprobieren sollte, für vier Tage coachen könnte. Am Montag darauf ging es los. Die anderen Teammitglieder waren ähnlich kurzfristig informiert worden. Am Dienstag erarbeiteten wir die ersten User Stories, und am Mittwoch begann unser erster Sprint. Dass wir tatsächlich nach zwei Wochen lauffähige Software, zwar mit nur wenigen Features, aber dafür auf einem offiziellen Testsystem des Konzerns, liefern konnten, führte zu Begeisterung beim Kunden, so dass relativ schnell viele weitere Teams aufgesetzt wurden. </a:t>
            </a:r>
          </a:p>
          <a:p>
            <a:r>
              <a:rPr lang="de-DE" dirty="0" smtClean="0"/>
              <a:t>Ich blieb ein Jahr lang Scrum Master für das erste Team, wechselte dann in die Product</a:t>
            </a:r>
            <a:r>
              <a:rPr lang="de-DE" baseline="0" dirty="0" smtClean="0"/>
              <a:t> Owner-Rolle für ein anderes Team und wurde schließlich LeadPO. Aus vier Tagen wurden drei Jahre ...</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3</a:t>
            </a:fld>
            <a:endParaRPr lang="de-DE"/>
          </a:p>
        </p:txBody>
      </p:sp>
    </p:spTree>
    <p:extLst>
      <p:ext uri="{BB962C8B-B14F-4D97-AF65-F5344CB8AC3E}">
        <p14:creationId xmlns:p14="http://schemas.microsoft.com/office/powerpoint/2010/main" val="2854753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a:t>
            </a:r>
            <a:r>
              <a:rPr lang="de-DE" baseline="0" dirty="0" smtClean="0"/>
              <a:t> war die erste Hälfte von 2012. Aber auch die zweite Hälfte des Jahres hatte Überraschungen zu bieten.</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47</a:t>
            </a:fld>
            <a:endParaRPr lang="de-DE"/>
          </a:p>
        </p:txBody>
      </p:sp>
    </p:spTree>
    <p:extLst>
      <p:ext uri="{BB962C8B-B14F-4D97-AF65-F5344CB8AC3E}">
        <p14:creationId xmlns:p14="http://schemas.microsoft.com/office/powerpoint/2010/main" val="4214683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fontScale="85000" lnSpcReduction="10000"/>
          </a:bodyPr>
          <a:lstStyle/>
          <a:p>
            <a:r>
              <a:rPr lang="de-DE" dirty="0" smtClean="0"/>
              <a:t>Einen</a:t>
            </a:r>
            <a:r>
              <a:rPr lang="de-DE" baseline="0" dirty="0" smtClean="0"/>
              <a:t> Monat vor dem Feature </a:t>
            </a:r>
            <a:r>
              <a:rPr lang="de-DE" baseline="0" dirty="0" err="1" smtClean="0"/>
              <a:t>Freeze</a:t>
            </a:r>
            <a:r>
              <a:rPr lang="de-DE" baseline="0" dirty="0" smtClean="0"/>
              <a:t> für den Rollout eskalieren die Märkte ihre Anforderungen, die bis dahin von der Projektleitung ignoriert worden sind. Die Projektleitung kann dem Druck nicht mehr standhalten und beschließt, dass die Anforderungen umgesetzt werden müssen. Da die meisten Anforderungen in den CRM-Bereich fallen, müssen andere Feature-Teams uns zwei Scrum-Teams leihen.</a:t>
            </a:r>
          </a:p>
          <a:p>
            <a:endParaRPr lang="de-DE" baseline="0" dirty="0" smtClean="0"/>
          </a:p>
          <a:p>
            <a:r>
              <a:rPr lang="de-DE" baseline="0" dirty="0" smtClean="0"/>
              <a:t>Hätte die Projektleitung die Idee der Feature-Teams konsequent weitergedacht, hätten sie die Features auch in andere Teams geben können, statt die Teams zu zerreißen. Genau diese Idee haben wir uns aber zu Nutze gemacht: Wir haben die beiden neuen Teams zusammen gelassen – das waren ja intakte Teams – haben ihnen jeweils einen Experten zur Seite gestellt und statt die Teams zu zerlegen das Backlog zerlegt. Wir haben vor allem Features rausgesucht, bei denen wir auch einiges an Einarbeitungsaufwand gehabt hätten, dann war es egal, ob wir oder das neue Team daran arbeitet.</a:t>
            </a:r>
          </a:p>
          <a:p>
            <a:r>
              <a:rPr lang="de-DE" baseline="0" dirty="0" smtClean="0"/>
              <a:t>Zum Erfolg hat sicher beigetragen, dass wir die Neuen gut in unser Team eingebunden haben, durch unser gemeinsames Planning, durch gemeinsame Retrospektiven – für Retrospektiven mit dieser Anzahl an Personen funktionieren natürlich die klassischen Methoden nicht mehr; wir haben dafür World </a:t>
            </a:r>
            <a:r>
              <a:rPr lang="de-DE" baseline="0" dirty="0" err="1" smtClean="0"/>
              <a:t>Cafe</a:t>
            </a:r>
            <a:r>
              <a:rPr lang="de-DE" baseline="0" dirty="0" smtClean="0"/>
              <a:t> eingesetzt – und auf informeller Ebene gemeinsames </a:t>
            </a:r>
            <a:r>
              <a:rPr lang="de-DE" baseline="0" dirty="0" err="1" smtClean="0"/>
              <a:t>Kaffetrinken</a:t>
            </a:r>
            <a:r>
              <a:rPr lang="de-DE" baseline="0" dirty="0" smtClean="0"/>
              <a:t> und auch </a:t>
            </a:r>
            <a:r>
              <a:rPr lang="de-DE" baseline="0" dirty="0" err="1" smtClean="0"/>
              <a:t>Banensplit</a:t>
            </a:r>
            <a:r>
              <a:rPr lang="de-DE" baseline="0" dirty="0" smtClean="0"/>
              <a:t>-Essen.</a:t>
            </a:r>
          </a:p>
          <a:p>
            <a:endParaRPr lang="de-DE" baseline="0" dirty="0" smtClean="0"/>
          </a:p>
          <a:p>
            <a:r>
              <a:rPr lang="de-DE" baseline="0" dirty="0" smtClean="0"/>
              <a:t>Das Ergebnis war, dass wir die Marktanforderungen tatsächlich in time liefern konnten</a:t>
            </a:r>
            <a:r>
              <a:rPr lang="de-DE" baseline="0" dirty="0"/>
              <a:t> </a:t>
            </a:r>
            <a:r>
              <a:rPr lang="de-DE" baseline="0" dirty="0" smtClean="0"/>
              <a:t>– zur großen Freude des Core-Teams ... und deren Überraschung. Denn die hatten selber nicht geglaubt, dass ihre simple Rechnung aufgeht.</a:t>
            </a:r>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48</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Hier ein Foto von dem Plakat, mit dem ich die World </a:t>
            </a:r>
            <a:r>
              <a:rPr lang="de-DE" dirty="0" err="1" smtClean="0"/>
              <a:t>Cafe</a:t>
            </a:r>
            <a:r>
              <a:rPr lang="de-DE" dirty="0" smtClean="0"/>
              <a:t>-Methode für unsere große Retrospektive erklärt habe.</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49</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Und hier die Ergebnisse der fünf Tische bei der Retro.</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50</a:t>
            </a:fld>
            <a:endParaRPr lang="de-DE"/>
          </a:p>
        </p:txBody>
      </p:sp>
    </p:spTree>
    <p:extLst>
      <p:ext uri="{BB962C8B-B14F-4D97-AF65-F5344CB8AC3E}">
        <p14:creationId xmlns:p14="http://schemas.microsoft.com/office/powerpoint/2010/main" val="1473596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Und</a:t>
            </a:r>
            <a:r>
              <a:rPr lang="de-DE" baseline="0" dirty="0" smtClean="0"/>
              <a:t> hier ein Foto von den Bananensplits, die wir in unserer Kaffeeküche „gebaut“ haben.</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51</a:t>
            </a:fld>
            <a:endParaRPr lang="de-DE"/>
          </a:p>
        </p:txBody>
      </p:sp>
    </p:spTree>
    <p:extLst>
      <p:ext uri="{BB962C8B-B14F-4D97-AF65-F5344CB8AC3E}">
        <p14:creationId xmlns:p14="http://schemas.microsoft.com/office/powerpoint/2010/main" val="364542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fontScale="85000" lnSpcReduction="10000"/>
          </a:bodyPr>
          <a:lstStyle/>
          <a:p>
            <a:r>
              <a:rPr lang="de-DE" dirty="0" smtClean="0"/>
              <a:t>Die Projektleitung beschließt,</a:t>
            </a:r>
            <a:r>
              <a:rPr lang="de-DE" baseline="0" dirty="0" smtClean="0"/>
              <a:t> den Schwerpunkt noch stärker auf den CRM-Bereich zu verlagern, so dass wir die beiden geliehenen Teams behalten dürfen und einige neue Leute ins Team bekamen, inklusive POs, und damit auf über 50 Personen wachsen. Mit der normalen Fluktuation im Projekt führte das dazu, dass 40% der Leute weniger als zwei Monate in unserem Team waren.</a:t>
            </a:r>
          </a:p>
          <a:p>
            <a:r>
              <a:rPr lang="de-DE" baseline="0" dirty="0" smtClean="0"/>
              <a:t>Als erstes versuchten wir durch Code-Reviews und Pair-</a:t>
            </a:r>
            <a:r>
              <a:rPr lang="de-DE" baseline="0" dirty="0" err="1" smtClean="0"/>
              <a:t>Programming</a:t>
            </a:r>
            <a:r>
              <a:rPr lang="de-DE" baseline="0" dirty="0" smtClean="0"/>
              <a:t> die Neuen einzubinden. Das hat aber bei Weitem nicht gereicht für den </a:t>
            </a:r>
            <a:r>
              <a:rPr lang="de-DE" baseline="0" dirty="0" err="1" smtClean="0"/>
              <a:t>Know-How</a:t>
            </a:r>
            <a:r>
              <a:rPr lang="de-DE" baseline="0" dirty="0" smtClean="0"/>
              <a:t>-Transfer. Die Neuen konnten einfach nicht sinnvoll mitarbeiten.</a:t>
            </a:r>
          </a:p>
          <a:p>
            <a:r>
              <a:rPr lang="de-DE" baseline="0" dirty="0" smtClean="0"/>
              <a:t>Als zweiten Versuch – das war das Ergebnis einer Retrospektive – haben wir beschlossen, wieder feste Teams einzuführen und dabei Neue und Erfahrene zu mischen.</a:t>
            </a:r>
          </a:p>
          <a:p>
            <a:endParaRPr lang="de-DE" baseline="0" dirty="0" smtClean="0"/>
          </a:p>
          <a:p>
            <a:r>
              <a:rPr lang="de-DE" baseline="0" dirty="0" smtClean="0"/>
              <a:t>Das hätten wir natürlich einfach auf dem Reißbrett machen können. Wir wollten aber die Intelligenz der ganzen Gruppe nutzen.</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52</a:t>
            </a:fld>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fontScale="85000" lnSpcReduction="10000"/>
          </a:bodyPr>
          <a:lstStyle/>
          <a:p>
            <a:r>
              <a:rPr lang="de-DE" dirty="0" smtClean="0"/>
              <a:t>Deshalb haben wir POs uns überlegt, nach welchen Regeln die Teams am</a:t>
            </a:r>
            <a:r>
              <a:rPr lang="de-DE" baseline="0" dirty="0" smtClean="0"/>
              <a:t> besten zusammengesetzt sein sollten.</a:t>
            </a:r>
          </a:p>
          <a:p>
            <a:r>
              <a:rPr lang="de-DE" baseline="0" dirty="0" smtClean="0"/>
              <a:t>(Aus Zeitgründen eher nicht auf Folgendes eingehen: ... Zwei POs zum Jahresende Projekt verlassen ... Je zwei POs zusammen .... )</a:t>
            </a:r>
          </a:p>
          <a:p>
            <a:r>
              <a:rPr lang="de-DE" baseline="0" dirty="0" smtClean="0"/>
              <a:t>Die Regeln waren dann recht einfach. Wir bilden sechs Teams, da wir ja auch sechs POs waren. Je zwei davon hatten einen verwandten Themenbereich. Jedes Team sollte aus 9 Personen bestehen. Die Neuen, die Tester und die Konzepter sollten gleichmäßig auf die Teams verteilt sein. Bei den </a:t>
            </a:r>
            <a:r>
              <a:rPr lang="de-DE" baseline="0" dirty="0" err="1" smtClean="0"/>
              <a:t>Konzeptern</a:t>
            </a:r>
            <a:r>
              <a:rPr lang="de-DE" baseline="0" dirty="0" smtClean="0"/>
              <a:t> war die Regel etwas komplizierter, da wir Kreativ-Konzepter, IT-Konzepter und Graphik-Designer hatten, die einigermaßen gleichmäßig verteilt sein sollten.</a:t>
            </a:r>
          </a:p>
          <a:p>
            <a:endParaRPr lang="de-DE" baseline="0" dirty="0" smtClean="0"/>
          </a:p>
          <a:p>
            <a:r>
              <a:rPr lang="de-DE" baseline="0" dirty="0" smtClean="0"/>
              <a:t>Bevor wir alle Leute versammelt haben, haben wir noch die sechs erfahrensten Entwickler eingeweiht und darum gebeten, sich nachher auf verschiedene Teams zu verteilen. Die Regeln haben wir auf ein Flip-Chart geschrieben und dann der versammelten Mannschaft vorgestellt. Bei jeder Regel gab es große Zustimmung von der gesamten Gruppe. Danach haben wir jedem einen Zettel mit seinem Namen in die Hand gedrückt und Flip-Charts für die sechs Teams aufgehängt. Immer zwei Teams auf einem Flip-Chart. Dort sollte jeder seinen Zettel den Regeln entsprechend hinhängen. Anfangs hingen in manchen Spalten über 14 Zettel, in anderen dafür gar keine, aber ein kurzer Hinweis auf die Regeln genügte, und schon wuselten alle wieder durch den Raum und verteilten ihre Zettel neu. Die Dynamik dieses Systems war faszinierend zu beobachten. </a:t>
            </a:r>
          </a:p>
          <a:p>
            <a:endParaRPr lang="de-DE" baseline="0" dirty="0" smtClean="0"/>
          </a:p>
          <a:p>
            <a:r>
              <a:rPr lang="de-DE" baseline="0" dirty="0" smtClean="0"/>
              <a:t>Nach 30 Minuten – inklusive der Vorstellung der Regeln – hatten sich sechs Teams gebildet und alle waren zufrieden mit dem Team, in dem sie waren. So hatten wir auch gleich noch Zeit den Umzug zu machen, damit die Teams zusammen sitzen können.</a:t>
            </a:r>
          </a:p>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53</a:t>
            </a:fld>
            <a:endParaRPr lang="de-D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a:buNone/>
            </a:pPr>
            <a:r>
              <a:rPr lang="de-DE" dirty="0" smtClean="0"/>
              <a:t>Die nächste Station im Projekt</a:t>
            </a:r>
            <a:r>
              <a:rPr lang="de-DE" baseline="0" dirty="0" smtClean="0"/>
              <a:t> – </a:t>
            </a:r>
            <a:r>
              <a:rPr lang="de-DE" dirty="0" smtClean="0"/>
              <a:t>und auch die letzte, von der ich heute berichten will</a:t>
            </a:r>
            <a:r>
              <a:rPr lang="de-DE" baseline="0" dirty="0" smtClean="0"/>
              <a:t> – </a:t>
            </a:r>
            <a:r>
              <a:rPr lang="de-DE" dirty="0" smtClean="0"/>
              <a:t>ist</a:t>
            </a:r>
            <a:r>
              <a:rPr lang="de-DE" baseline="0" dirty="0" smtClean="0"/>
              <a:t> die, als ich LeadPO geworden bin.</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54</a:t>
            </a:fld>
            <a:endParaRPr lang="de-DE"/>
          </a:p>
        </p:txBody>
      </p:sp>
    </p:spTree>
    <p:extLst>
      <p:ext uri="{BB962C8B-B14F-4D97-AF65-F5344CB8AC3E}">
        <p14:creationId xmlns:p14="http://schemas.microsoft.com/office/powerpoint/2010/main" val="4214683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fontScale="85000" lnSpcReduction="10000"/>
          </a:bodyPr>
          <a:lstStyle/>
          <a:p>
            <a:r>
              <a:rPr lang="de-DE" dirty="0" smtClean="0"/>
              <a:t>Zum Jahreswechsel wurde meine Vorgängerin projektintern befördert, so dass ich</a:t>
            </a:r>
            <a:r>
              <a:rPr lang="de-DE" baseline="0" dirty="0" smtClean="0"/>
              <a:t> ihre Position kommissarisch übernommen habe. Kommissarisch deswegen, da der Kunde diese Position eigentlich nur mit Internen besetzen wollte. Es hat dann aber doch noch ein paar Monate gedauert, bis ein Interner </a:t>
            </a:r>
            <a:r>
              <a:rPr lang="de-DE" baseline="0" smtClean="0"/>
              <a:t>gefunden war.</a:t>
            </a:r>
            <a:endParaRPr lang="de-DE" baseline="0" dirty="0" smtClean="0"/>
          </a:p>
          <a:p>
            <a:endParaRPr lang="de-DE" baseline="0" dirty="0" smtClean="0"/>
          </a:p>
          <a:p>
            <a:r>
              <a:rPr lang="de-DE" baseline="0" dirty="0" smtClean="0"/>
              <a:t>Als LeadPO war ich sofort von sogenannten E2E-Workshops in Beschlag genommen, so dass ich tagsüber mein Team gar nicht mehr zu Gesicht bekommen habe. Außerdem haben uns zum Jahreswechsel zwei POs verlassen. Das war zwar von langer Hand geplant, hat aber trotzdem dazu geführt, dass wir nur noch drei POs für sechs Teams hatten.</a:t>
            </a:r>
          </a:p>
          <a:p>
            <a:endParaRPr lang="de-DE" baseline="0" dirty="0" smtClean="0"/>
          </a:p>
          <a:p>
            <a:r>
              <a:rPr lang="de-DE" baseline="0" dirty="0" smtClean="0"/>
              <a:t>Hinzu kam, dass unser Backlog völlig leer war. Denn das Konzept-Synchro-Team hat die Grobkonzepte für die Features alle nicht freigegeben, weil noch Punkte offen oder strittig waren. Damit sind sie in die gleiche Falle gelaufen, wie das Projekt zwei Jahre zuvor, weswegen damals Scrum eingeführt worden ist.</a:t>
            </a:r>
          </a:p>
          <a:p>
            <a:endParaRPr lang="de-DE" baseline="0" dirty="0" smtClean="0"/>
          </a:p>
          <a:p>
            <a:r>
              <a:rPr lang="de-DE" baseline="0" dirty="0" smtClean="0"/>
              <a:t>Die Lösung dafür war inspiriert durch Kanban. Wir wollten die Bottlenecks transparent machen und haben dafür ein Board aufgesetzt, das wir Feature-Board nannten.</a:t>
            </a:r>
          </a:p>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55</a:t>
            </a:fld>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Dieses Board hatte die Spalten „Feature, Story</a:t>
            </a:r>
            <a:r>
              <a:rPr lang="de-DE" baseline="0" dirty="0" smtClean="0"/>
              <a:t> </a:t>
            </a:r>
            <a:r>
              <a:rPr lang="de-DE" baseline="0" dirty="0" err="1" smtClean="0"/>
              <a:t>preparation</a:t>
            </a:r>
            <a:r>
              <a:rPr lang="de-DE" baseline="0" dirty="0" smtClean="0"/>
              <a:t>, </a:t>
            </a:r>
            <a:r>
              <a:rPr lang="de-DE" baseline="0" dirty="0" err="1" smtClean="0"/>
              <a:t>Dev</a:t>
            </a:r>
            <a:r>
              <a:rPr lang="de-DE" baseline="0" dirty="0" smtClean="0"/>
              <a:t> und Test“. In der „Feature“-Spalte hingen die ganzen Features, die noch beim Konzept-Synchro-Team lagen und noch nicht an uns übergeben worden sind. Diese Linie war also der Staudamm, vor dem wir standen. Zu den Features, die bei uns waren, und das waren zu dem Zeitpunkt sehr wenige, haben wir Stories geschrieben, die wir auf kleinere Zettel gedruckt haben und auf die größeren Feature-Kärtchen draufgeklebt haben. Die Stories sind dann nach </a:t>
            </a:r>
            <a:r>
              <a:rPr lang="de-DE" baseline="0" dirty="0" err="1" smtClean="0"/>
              <a:t>Dev</a:t>
            </a:r>
            <a:r>
              <a:rPr lang="de-DE" baseline="0" dirty="0" smtClean="0"/>
              <a:t> und Test gewandert und mit der letzten Story eines Features ist auch das Feature-Kärtchen mitgewandert.</a:t>
            </a:r>
          </a:p>
          <a:p>
            <a:endParaRPr lang="de-DE" baseline="0" dirty="0" smtClean="0"/>
          </a:p>
          <a:p>
            <a:r>
              <a:rPr lang="de-DE" baseline="0" dirty="0" smtClean="0"/>
              <a:t>Dadurch konnten wir sehr deutlich darstellen, dass wir bald Leerlauf haben werden, wenn wir nicht sofort das nächste Feature übergeben bekommen. Damit konnten wir den nötigen Druck aufbauen, dass uns die ersten Features übergeben wurden. Auch wenn noch nicht alle Punkte geklärt waren, konnten wir immerhin schon anfangen, für die unstrittigen Punkte User Stories zu schreiben und diese auch umzusetzen und notfalls bei strittigen Punkten einfach eine Entscheidung treffen und eine Richtung einschlagen.</a:t>
            </a:r>
          </a:p>
          <a:p>
            <a:endParaRPr lang="de-DE" baseline="0" dirty="0" smtClean="0"/>
          </a:p>
          <a:p>
            <a:r>
              <a:rPr lang="de-DE" baseline="0" dirty="0" smtClean="0"/>
              <a:t>Mit unserem Feature-Board konnten wir aber auch Bottlenecks innerhalb unseres Teams identifizieren und sehen, ob  wir genügend User Stories für den nächsten Sprint haben oder ob sie uns ausgehen werden, und worauf wir unsere Arbeit fokussieren müssen. Dafür haben wir uns einmal pro Woche mit allen </a:t>
            </a:r>
            <a:r>
              <a:rPr lang="de-DE" baseline="0" dirty="0" err="1" smtClean="0"/>
              <a:t>Konzeptern</a:t>
            </a:r>
            <a:r>
              <a:rPr lang="de-DE" baseline="0" dirty="0" smtClean="0"/>
              <a:t> vor dem Board versammelt, also den Kreativ-</a:t>
            </a:r>
            <a:r>
              <a:rPr lang="de-DE" baseline="0" dirty="0" err="1" smtClean="0"/>
              <a:t>Konzeptern</a:t>
            </a:r>
            <a:r>
              <a:rPr lang="de-DE" baseline="0" dirty="0" smtClean="0"/>
              <a:t>, den IT-</a:t>
            </a:r>
            <a:r>
              <a:rPr lang="de-DE" baseline="0" dirty="0" err="1" smtClean="0"/>
              <a:t>Konzeptern</a:t>
            </a:r>
            <a:r>
              <a:rPr lang="de-DE" baseline="0" dirty="0" smtClean="0"/>
              <a:t>, den Graphik-Designern, und den </a:t>
            </a:r>
            <a:r>
              <a:rPr lang="de-DE" baseline="0" dirty="0" err="1" smtClean="0"/>
              <a:t>POs.</a:t>
            </a:r>
            <a:r>
              <a:rPr lang="de-DE" baseline="0" dirty="0" smtClean="0"/>
              <a:t> Das war eine Gruppe von ca. 10 Personen. So konnten wir uns abstimmen, wer welches Feature übernimmt und dazu Stories schreibt und die Konzepte ausarbeitet.</a:t>
            </a:r>
          </a:p>
          <a:p>
            <a:r>
              <a:rPr lang="de-DE" dirty="0" smtClean="0"/>
              <a:t>Dadurch konnten die Leute sich auch sehr gut gegenseitig</a:t>
            </a:r>
            <a:r>
              <a:rPr lang="de-DE" baseline="0" dirty="0" smtClean="0"/>
              <a:t> unterstützen und an Stellen einspringen, wo sie gemerkt haben, dass es dort gerade nicht weiter geht, w</a:t>
            </a:r>
            <a:r>
              <a:rPr lang="de-DE" dirty="0" smtClean="0"/>
              <a:t>eil</a:t>
            </a:r>
            <a:r>
              <a:rPr lang="de-DE" baseline="0" dirty="0" smtClean="0"/>
              <a:t> sie auf diese Weise sehr gut sehen konnten, was denn überhaupt zu tun ist.</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56</a:t>
            </a:fld>
            <a:endParaRPr lang="de-DE"/>
          </a:p>
        </p:txBody>
      </p:sp>
    </p:spTree>
    <p:extLst>
      <p:ext uri="{BB962C8B-B14F-4D97-AF65-F5344CB8AC3E}">
        <p14:creationId xmlns:p14="http://schemas.microsoft.com/office/powerpoint/2010/main" val="70132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Hier kann man sehen, dass ich kurz vor dem Rollout in den ersten Markt von der Scrum Master Rolle in die Product Owner Rolle für ein anderes Team wechselte. Das war genau in der heißen Phase vor dem Rollout.</a:t>
            </a:r>
          </a:p>
          <a:p>
            <a:r>
              <a:rPr lang="de-DE" baseline="0" dirty="0" smtClean="0"/>
              <a:t>Anfang 2012 gab es eine Reorganisation, durch die mehrere Teams zu größeren Teams zusammengefasst wurden. Mitte 2012 haben wir in unserem Team zwei starke Wachstumsschübe durchgemacht und 2013 wurde ich kommissarischer LeadPO für sechs Teams. Danach wurde ich gefragt, ob ich als „</a:t>
            </a:r>
            <a:r>
              <a:rPr lang="de-DE" baseline="0" dirty="0" err="1" smtClean="0"/>
              <a:t>Strukturierer</a:t>
            </a:r>
            <a:r>
              <a:rPr lang="de-DE" baseline="0" dirty="0" smtClean="0"/>
              <a:t>“ in ein schwieriges Team will, das kurz vor der Auflösung stand. Aber das wäre ein eigener Vortrag.</a:t>
            </a:r>
          </a:p>
          <a:p>
            <a:r>
              <a:rPr lang="de-DE" baseline="0" dirty="0" smtClean="0"/>
              <a:t>In diesem Vortrag will ich vor allem auf diese Phase (deuten auf Ende 2011 bis Mitte 2013) eingehen.</a:t>
            </a:r>
          </a:p>
          <a:p>
            <a:endParaRPr lang="de-DE" dirty="0" smtClean="0"/>
          </a:p>
          <a:p>
            <a:r>
              <a:rPr lang="de-DE" dirty="0" smtClean="0"/>
              <a:t>So linear, wie dieser</a:t>
            </a:r>
            <a:r>
              <a:rPr lang="de-DE" baseline="0" dirty="0" smtClean="0"/>
              <a:t> Zeitstrahl aussieht, hat sich das Projekt aber in der Realität nicht angefühlt, sondern eher wie eine ....</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4</a:t>
            </a:fld>
            <a:endParaRPr lang="de-DE"/>
          </a:p>
        </p:txBody>
      </p:sp>
    </p:spTree>
    <p:extLst>
      <p:ext uri="{BB962C8B-B14F-4D97-AF65-F5344CB8AC3E}">
        <p14:creationId xmlns:p14="http://schemas.microsoft.com/office/powerpoint/2010/main" val="4214683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fontScale="85000" lnSpcReduction="10000"/>
          </a:bodyPr>
          <a:lstStyle/>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57</a:t>
            </a:fld>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a:buNone/>
            </a:pPr>
            <a:r>
              <a:rPr lang="de-DE" dirty="0" smtClean="0"/>
              <a:t>Das</a:t>
            </a:r>
            <a:r>
              <a:rPr lang="de-DE" baseline="0" dirty="0" smtClean="0"/>
              <a:t> war es, was ich heute von dem Projekt berichten wollte. Als Schlussfolgerung ...</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58</a:t>
            </a:fld>
            <a:endParaRPr lang="de-DE"/>
          </a:p>
        </p:txBody>
      </p:sp>
    </p:spTree>
    <p:extLst>
      <p:ext uri="{BB962C8B-B14F-4D97-AF65-F5344CB8AC3E}">
        <p14:creationId xmlns:p14="http://schemas.microsoft.com/office/powerpoint/2010/main" val="4214683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fontScale="85000" lnSpcReduction="10000"/>
          </a:bodyPr>
          <a:lstStyle/>
          <a:p>
            <a:r>
              <a:rPr lang="de-DE" dirty="0" smtClean="0"/>
              <a:t>... kann</a:t>
            </a:r>
            <a:r>
              <a:rPr lang="de-DE" baseline="0" dirty="0" smtClean="0"/>
              <a:t> ich sagen, dass mir das Projekt eine großartige Gelegenheit geboten hat, zu lernen mit großen Teams umzugehen, z.B. die Team-Estimation-Game-Methode mit so vielen Leuten ausprobieren zu können, auf die Unterscheidung von Informations- und Diskussions-Meetings zu kommen, mit dynamischer Teamzusammensetzung zu experimentieren und zu sehen, wie man Teams </a:t>
            </a:r>
            <a:r>
              <a:rPr lang="de-DE" baseline="0" dirty="0" err="1" smtClean="0"/>
              <a:t>partizipativ</a:t>
            </a:r>
            <a:r>
              <a:rPr lang="de-DE" baseline="0" dirty="0" smtClean="0"/>
              <a:t> Formen kann.</a:t>
            </a:r>
          </a:p>
          <a:p>
            <a:endParaRPr lang="de-DE" baseline="0" dirty="0" smtClean="0"/>
          </a:p>
          <a:p>
            <a:r>
              <a:rPr lang="de-DE" dirty="0" smtClean="0"/>
              <a:t>Spannend waren auch die beiden Wachstumsschübe</a:t>
            </a:r>
            <a:r>
              <a:rPr lang="de-DE" baseline="0" dirty="0" smtClean="0"/>
              <a:t>, auf die wir völlig unterschiedlich reagiert haben, abhängig von der Situation: Im ersten Fall die neuen Teams zusammenzulassen und stattdessen das Backlog zu zerlegen, im zweiten Fall wieder feste Teams einzuführen, damit Neue und Erfahrene gut durchmischt werden.</a:t>
            </a:r>
          </a:p>
          <a:p>
            <a:endParaRPr lang="de-DE" baseline="0" dirty="0"/>
          </a:p>
          <a:p>
            <a:r>
              <a:rPr lang="de-DE" baseline="0" dirty="0" smtClean="0"/>
              <a:t>Als LeadPO konnte ich sehen, wie man ein solch großes Team auf gemeinsame Ziele ausrichten kann. Transparenz war hier das wichtigste – Transparenz über die Ziele und Transparenz über die Bottlenecks. Das haben wir ganz gut mit unserem Feature-Board erreicht.</a:t>
            </a:r>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59</a:t>
            </a:fld>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fontScale="85000" lnSpcReduction="10000"/>
          </a:bodyPr>
          <a:lstStyle/>
          <a:p>
            <a:r>
              <a:rPr lang="de-DE" dirty="0" smtClean="0"/>
              <a:t>Und meine persönliche Schlussfolgerung:</a:t>
            </a:r>
          </a:p>
          <a:p>
            <a:r>
              <a:rPr lang="de-DE" dirty="0" smtClean="0"/>
              <a:t>Ich</a:t>
            </a:r>
            <a:r>
              <a:rPr lang="de-DE" baseline="0" dirty="0" smtClean="0"/>
              <a:t> habe die Freiheit für Experimente sehr genossen, der Teamspirit war unvergesslich.</a:t>
            </a:r>
          </a:p>
          <a:p>
            <a:r>
              <a:rPr lang="de-DE" baseline="0" dirty="0" smtClean="0"/>
              <a:t>Kurz: Es war ein Wahnsinns-Projekt!</a:t>
            </a:r>
          </a:p>
          <a:p>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60</a:t>
            </a:fld>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Vielen Dank fürs Zuhören und ich freue mich auf Ihre Fragen.</a:t>
            </a:r>
          </a:p>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61</a:t>
            </a:fld>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63</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Achterbahnfahrt.</a:t>
            </a:r>
          </a:p>
          <a:p>
            <a:r>
              <a:rPr lang="de-DE" dirty="0" smtClean="0"/>
              <a:t>Die Skalierung</a:t>
            </a:r>
            <a:r>
              <a:rPr lang="de-DE" baseline="0" dirty="0" smtClean="0"/>
              <a:t> auf 200 Leute mit ständig roten </a:t>
            </a:r>
            <a:r>
              <a:rPr lang="de-DE" baseline="0" dirty="0" err="1" smtClean="0"/>
              <a:t>Builds</a:t>
            </a:r>
            <a:r>
              <a:rPr lang="de-DE" baseline="0" dirty="0" smtClean="0"/>
              <a:t> und</a:t>
            </a:r>
          </a:p>
          <a:p>
            <a:r>
              <a:rPr lang="de-DE" baseline="0" dirty="0" smtClean="0"/>
              <a:t>der erste Rollout mit lauter Nachtschichten haben einiges an Turbulenzen erzeugt.</a:t>
            </a:r>
          </a:p>
          <a:p>
            <a:r>
              <a:rPr lang="de-DE" baseline="0" dirty="0" smtClean="0"/>
              <a:t>Aber auch danach ging es noch ziemlich </a:t>
            </a:r>
            <a:r>
              <a:rPr lang="de-DE" baseline="0" smtClean="0"/>
              <a:t>turbulent weiter.</a:t>
            </a:r>
            <a:endParaRPr lang="de-DE" baseline="0" dirty="0" smtClean="0"/>
          </a:p>
          <a:p>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5</a:t>
            </a:fld>
            <a:endParaRPr lang="de-DE"/>
          </a:p>
        </p:txBody>
      </p:sp>
    </p:spTree>
    <p:extLst>
      <p:ext uri="{BB962C8B-B14F-4D97-AF65-F5344CB8AC3E}">
        <p14:creationId xmlns:p14="http://schemas.microsoft.com/office/powerpoint/2010/main" val="606689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Wir waren aber ein bisschen größer</a:t>
            </a:r>
            <a:r>
              <a:rPr lang="de-DE" baseline="0" dirty="0" smtClean="0"/>
              <a:t> als ein Achterbahnwagen, weshalb der Marketing-Bereichsleiter die Projektleiterin einmal fragte, wozu wir denn hunderte von Leuten brauchten? Wir bauen doch keinen ...</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6</a:t>
            </a:fld>
            <a:endParaRPr lang="de-DE"/>
          </a:p>
        </p:txBody>
      </p:sp>
    </p:spTree>
    <p:extLst>
      <p:ext uri="{BB962C8B-B14F-4D97-AF65-F5344CB8AC3E}">
        <p14:creationId xmlns:p14="http://schemas.microsoft.com/office/powerpoint/2010/main" val="105433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lstStyle/>
          <a:p>
            <a:r>
              <a:rPr lang="de-DE" dirty="0" smtClean="0"/>
              <a:t>„... Flugzeugträger.“</a:t>
            </a:r>
          </a:p>
          <a:p>
            <a:r>
              <a:rPr lang="de-DE" dirty="0" smtClean="0"/>
              <a:t>Nach</a:t>
            </a:r>
            <a:r>
              <a:rPr lang="de-DE" baseline="0" dirty="0" smtClean="0"/>
              <a:t> kurzem Zögern antwortete die Projektleiterin selbstsicher: ...</a:t>
            </a:r>
          </a:p>
          <a:p>
            <a:r>
              <a:rPr lang="de-DE" baseline="0" dirty="0" smtClean="0"/>
              <a:t>„Doch! Wir bauen einen Flugzeugträger.“</a:t>
            </a:r>
          </a:p>
          <a:p>
            <a:endParaRPr lang="de-DE" baseline="0" dirty="0" smtClean="0"/>
          </a:p>
          <a:p>
            <a:r>
              <a:rPr lang="de-DE" baseline="0" dirty="0" smtClean="0"/>
              <a:t>Von da an haben wir im Projekt immer gescherzt: „Unser Projekt ist eine Achterbahnfahrt – mit einem Flugzeugträger.“</a:t>
            </a:r>
          </a:p>
          <a:p>
            <a:endParaRPr lang="de-DE" baseline="0" dirty="0" smtClean="0"/>
          </a:p>
          <a:p>
            <a:r>
              <a:rPr lang="de-DE" baseline="0" dirty="0" smtClean="0"/>
              <a:t>Irgendwie scheint sie damit den Bereichsleiter überzeugt zu haben und das Projekt ist weiter gewachsen.</a:t>
            </a:r>
          </a:p>
          <a:p>
            <a:endParaRPr lang="de-DE" baseline="0" dirty="0" smtClean="0"/>
          </a:p>
          <a:p>
            <a:r>
              <a:rPr lang="de-DE" baseline="0" dirty="0" smtClean="0"/>
              <a:t>Aber warum war es überhaupt so groß?</a:t>
            </a:r>
            <a:endParaRPr lang="de-DE" dirty="0" smtClean="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7</a:t>
            </a:fld>
            <a:endParaRPr lang="de-DE"/>
          </a:p>
        </p:txBody>
      </p:sp>
    </p:spTree>
    <p:extLst>
      <p:ext uri="{BB962C8B-B14F-4D97-AF65-F5344CB8AC3E}">
        <p14:creationId xmlns:p14="http://schemas.microsoft.com/office/powerpoint/2010/main" val="333382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6125"/>
            <a:ext cx="4960938" cy="3721100"/>
          </a:xfrm>
        </p:spPr>
      </p:sp>
      <p:sp>
        <p:nvSpPr>
          <p:cNvPr id="3" name="Notizenplatzhalter 2"/>
          <p:cNvSpPr>
            <a:spLocks noGrp="1"/>
          </p:cNvSpPr>
          <p:nvPr>
            <p:ph type="body" idx="1"/>
          </p:nvPr>
        </p:nvSpPr>
        <p:spPr/>
        <p:txBody>
          <a:bodyPr>
            <a:normAutofit/>
          </a:bodyPr>
          <a:lstStyle/>
          <a:p>
            <a:r>
              <a:rPr lang="de-DE" dirty="0" smtClean="0"/>
              <a:t>In einem Workshop</a:t>
            </a:r>
            <a:r>
              <a:rPr lang="de-DE" baseline="0" dirty="0" smtClean="0"/>
              <a:t> kurz nach der Scrum-Einführung wurden mit den Kunden die Projektziele erarbeitet und als </a:t>
            </a:r>
            <a:r>
              <a:rPr lang="de-DE" baseline="0" dirty="0" err="1" smtClean="0"/>
              <a:t>Epics</a:t>
            </a:r>
            <a:r>
              <a:rPr lang="de-DE" baseline="0" dirty="0" smtClean="0"/>
              <a:t>, also sehr große User Stories, formuliert. Diese wurden noch runtergebrochen in sog. </a:t>
            </a:r>
            <a:r>
              <a:rPr lang="de-DE" baseline="0" dirty="0" err="1" smtClean="0"/>
              <a:t>Themes</a:t>
            </a:r>
            <a:r>
              <a:rPr lang="de-DE" baseline="0" dirty="0" smtClean="0"/>
              <a:t>, die aber immer noch viel größer waren als normale User Stories. Diese wurden auf Kärtchen geschrieben und auf einem Tisch ausgebreitet, was so ähnlich aussah, wie das Bild.</a:t>
            </a:r>
            <a:endParaRPr lang="de-DE" dirty="0"/>
          </a:p>
        </p:txBody>
      </p:sp>
      <p:sp>
        <p:nvSpPr>
          <p:cNvPr id="4" name="Foliennummernplatzhalter 3"/>
          <p:cNvSpPr>
            <a:spLocks noGrp="1"/>
          </p:cNvSpPr>
          <p:nvPr>
            <p:ph type="sldNum" sz="quarter" idx="10"/>
          </p:nvPr>
        </p:nvSpPr>
        <p:spPr/>
        <p:txBody>
          <a:bodyPr/>
          <a:lstStyle/>
          <a:p>
            <a:pPr>
              <a:defRPr/>
            </a:pPr>
            <a:fld id="{3568A3A7-A755-44E9-97C1-C1C628D29F4E}" type="slidenum">
              <a:rPr lang="de-DE" smtClean="0"/>
              <a:pPr>
                <a:defRPr/>
              </a:pPr>
              <a:t>8</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45"/>
          <p:cNvPicPr>
            <a:picLocks noChangeAspect="1" noChangeArrowheads="1"/>
          </p:cNvPicPr>
          <p:nvPr userDrawn="1"/>
        </p:nvPicPr>
        <p:blipFill>
          <a:blip r:embed="rId2" cstate="print"/>
          <a:srcRect/>
          <a:stretch>
            <a:fillRect/>
          </a:stretch>
        </p:blipFill>
        <p:spPr bwMode="auto">
          <a:xfrm>
            <a:off x="6581777" y="330200"/>
            <a:ext cx="2282825" cy="365125"/>
          </a:xfrm>
          <a:prstGeom prst="rect">
            <a:avLst/>
          </a:prstGeom>
          <a:noFill/>
          <a:ln w="9525" algn="ctr">
            <a:noFill/>
            <a:miter lim="800000"/>
            <a:headEnd/>
            <a:tailEnd/>
          </a:ln>
        </p:spPr>
      </p:pic>
      <p:sp>
        <p:nvSpPr>
          <p:cNvPr id="5" name="Rectangle 28"/>
          <p:cNvSpPr>
            <a:spLocks noChangeArrowheads="1"/>
          </p:cNvSpPr>
          <p:nvPr/>
        </p:nvSpPr>
        <p:spPr bwMode="auto">
          <a:xfrm>
            <a:off x="381000" y="1989138"/>
            <a:ext cx="6756400" cy="1439863"/>
          </a:xfrm>
          <a:prstGeom prst="rect">
            <a:avLst/>
          </a:prstGeom>
          <a:solidFill>
            <a:schemeClr val="hlink"/>
          </a:solidFill>
          <a:ln w="12700" algn="ctr">
            <a:noFill/>
            <a:miter lim="800000"/>
            <a:headEnd/>
            <a:tailEnd/>
          </a:ln>
          <a:effectLst/>
        </p:spPr>
        <p:txBody>
          <a:bodyPr wrap="none" lIns="79352" tIns="39676" rIns="79352" bIns="39676" anchor="ctr"/>
          <a:lstStyle/>
          <a:p>
            <a:pPr>
              <a:defRPr/>
            </a:pPr>
            <a:endParaRPr lang="en-US" noProof="0"/>
          </a:p>
        </p:txBody>
      </p:sp>
      <p:sp>
        <p:nvSpPr>
          <p:cNvPr id="6" name="Rectangle 29"/>
          <p:cNvSpPr>
            <a:spLocks noChangeArrowheads="1"/>
          </p:cNvSpPr>
          <p:nvPr/>
        </p:nvSpPr>
        <p:spPr bwMode="auto">
          <a:xfrm>
            <a:off x="3513138" y="3429002"/>
            <a:ext cx="5321300" cy="1439863"/>
          </a:xfrm>
          <a:prstGeom prst="rect">
            <a:avLst/>
          </a:prstGeom>
          <a:solidFill>
            <a:schemeClr val="accent2"/>
          </a:solidFill>
          <a:ln w="12700" algn="ctr">
            <a:noFill/>
            <a:miter lim="800000"/>
            <a:headEnd/>
            <a:tailEnd/>
          </a:ln>
          <a:effectLst/>
        </p:spPr>
        <p:txBody>
          <a:bodyPr wrap="none" lIns="79352" tIns="39676" rIns="79352" bIns="39676" anchor="ctr"/>
          <a:lstStyle/>
          <a:p>
            <a:pPr>
              <a:defRPr/>
            </a:pPr>
            <a:endParaRPr lang="en-US" noProof="0"/>
          </a:p>
        </p:txBody>
      </p:sp>
      <p:sp>
        <p:nvSpPr>
          <p:cNvPr id="7" name="Line 35"/>
          <p:cNvSpPr>
            <a:spLocks noChangeShapeType="1"/>
          </p:cNvSpPr>
          <p:nvPr userDrawn="1"/>
        </p:nvSpPr>
        <p:spPr bwMode="auto">
          <a:xfrm flipV="1">
            <a:off x="398463" y="673100"/>
            <a:ext cx="6170612" cy="0"/>
          </a:xfrm>
          <a:prstGeom prst="line">
            <a:avLst/>
          </a:prstGeom>
          <a:noFill/>
          <a:ln w="12700">
            <a:solidFill>
              <a:srgbClr val="000000"/>
            </a:solidFill>
            <a:round/>
            <a:headEnd type="none" w="sm" len="sm"/>
            <a:tailEnd type="none" w="sm" len="sm"/>
          </a:ln>
          <a:effectLst/>
        </p:spPr>
        <p:txBody>
          <a:bodyPr wrap="none" anchor="ctr"/>
          <a:lstStyle/>
          <a:p>
            <a:pPr>
              <a:defRPr/>
            </a:pPr>
            <a:endParaRPr lang="en-US" noProof="0"/>
          </a:p>
        </p:txBody>
      </p:sp>
      <p:sp>
        <p:nvSpPr>
          <p:cNvPr id="8" name="Line 40"/>
          <p:cNvSpPr>
            <a:spLocks noChangeShapeType="1"/>
          </p:cNvSpPr>
          <p:nvPr userDrawn="1"/>
        </p:nvSpPr>
        <p:spPr bwMode="auto">
          <a:xfrm flipV="1">
            <a:off x="373065" y="6524625"/>
            <a:ext cx="8447087" cy="0"/>
          </a:xfrm>
          <a:prstGeom prst="line">
            <a:avLst/>
          </a:prstGeom>
          <a:noFill/>
          <a:ln w="12700">
            <a:solidFill>
              <a:schemeClr val="tx1"/>
            </a:solidFill>
            <a:round/>
            <a:headEnd type="none" w="sm" len="sm"/>
            <a:tailEnd type="none" w="sm" len="sm"/>
          </a:ln>
          <a:effectLst/>
        </p:spPr>
        <p:txBody>
          <a:bodyPr wrap="none" anchor="ctr"/>
          <a:lstStyle/>
          <a:p>
            <a:pPr>
              <a:defRPr/>
            </a:pPr>
            <a:endParaRPr lang="en-US" noProof="0"/>
          </a:p>
        </p:txBody>
      </p:sp>
      <p:sp>
        <p:nvSpPr>
          <p:cNvPr id="4132" name="Rectangle 36"/>
          <p:cNvSpPr>
            <a:spLocks noGrp="1" noChangeArrowheads="1"/>
          </p:cNvSpPr>
          <p:nvPr>
            <p:ph type="ctrTitle" sz="quarter"/>
          </p:nvPr>
        </p:nvSpPr>
        <p:spPr>
          <a:xfrm>
            <a:off x="685800" y="2326829"/>
            <a:ext cx="6205538" cy="1077218"/>
          </a:xfrm>
        </p:spPr>
        <p:txBody>
          <a:bodyPr lIns="91440" tIns="45720" rIns="91440" bIns="45720" anchor="ctr"/>
          <a:lstStyle>
            <a:lvl1pPr>
              <a:spcAft>
                <a:spcPct val="20000"/>
              </a:spcAft>
              <a:defRPr sz="3200">
                <a:solidFill>
                  <a:schemeClr val="bg1"/>
                </a:solidFill>
              </a:defRPr>
            </a:lvl1pPr>
          </a:lstStyle>
          <a:p>
            <a:r>
              <a:rPr lang="en-US" noProof="0" smtClean="0"/>
              <a:t>Titelmasterformat durch Klicken bearbeiten</a:t>
            </a:r>
            <a:endParaRPr lang="en-US" noProof="0"/>
          </a:p>
        </p:txBody>
      </p:sp>
      <p:sp>
        <p:nvSpPr>
          <p:cNvPr id="4133" name="Rectangle 37"/>
          <p:cNvSpPr>
            <a:spLocks noGrp="1" noChangeArrowheads="1"/>
          </p:cNvSpPr>
          <p:nvPr>
            <p:ph type="subTitle" sz="quarter" idx="1"/>
          </p:nvPr>
        </p:nvSpPr>
        <p:spPr>
          <a:xfrm>
            <a:off x="3984627" y="3494090"/>
            <a:ext cx="4754563" cy="1384995"/>
          </a:xfrm>
        </p:spPr>
        <p:txBody>
          <a:bodyPr lIns="91440" tIns="45720" rIns="91440" bIns="45720"/>
          <a:lstStyle>
            <a:lvl1pPr marL="0" indent="0">
              <a:spcBef>
                <a:spcPct val="0"/>
              </a:spcBef>
              <a:spcAft>
                <a:spcPct val="20000"/>
              </a:spcAft>
              <a:buFont typeface="Wingdings" pitchFamily="2" charset="2"/>
              <a:buNone/>
              <a:defRPr sz="2800" b="1">
                <a:solidFill>
                  <a:schemeClr val="tx1"/>
                </a:solidFill>
              </a:defRPr>
            </a:lvl1pPr>
          </a:lstStyle>
          <a:p>
            <a:r>
              <a:rPr lang="en-US" noProof="0" smtClean="0"/>
              <a:t>Formatvorlage des Untertitelmasters durch Klicken bearbeiten</a:t>
            </a:r>
            <a:endParaRPr lang="en-US" noProof="0"/>
          </a:p>
        </p:txBody>
      </p:sp>
      <p:sp>
        <p:nvSpPr>
          <p:cNvPr id="9" name="Rectangle 38"/>
          <p:cNvSpPr>
            <a:spLocks noGrp="1" noChangeArrowheads="1"/>
          </p:cNvSpPr>
          <p:nvPr>
            <p:ph type="dt" sz="quarter" idx="10"/>
          </p:nvPr>
        </p:nvSpPr>
        <p:spPr bwMode="auto">
          <a:xfrm>
            <a:off x="4102100" y="5133975"/>
            <a:ext cx="2133600" cy="476251"/>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0"/>
              </a:spcBef>
              <a:buFontTx/>
              <a:buNone/>
              <a:defRPr sz="1800" b="1" smtClean="0">
                <a:solidFill>
                  <a:schemeClr val="tx1"/>
                </a:solidFill>
              </a:defRPr>
            </a:lvl1pPr>
          </a:lstStyle>
          <a:p>
            <a:pPr>
              <a:defRPr/>
            </a:pPr>
            <a:r>
              <a:rPr lang="en-US" noProof="0" smtClean="0"/>
              <a:t>Datum, Ort</a:t>
            </a:r>
            <a:endParaRPr lang="en-US" noProof="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Titelmasterformat durch Klicken bearbeiten</a:t>
            </a:r>
            <a:endParaRPr lang="en-US" noProof="0"/>
          </a:p>
        </p:txBody>
      </p:sp>
      <p:sp>
        <p:nvSpPr>
          <p:cNvPr id="3" name="Vertikaler Textplatzhalter 2"/>
          <p:cNvSpPr>
            <a:spLocks noGrp="1"/>
          </p:cNvSpPr>
          <p:nvPr>
            <p:ph type="body" orient="vert" idx="1"/>
          </p:nvPr>
        </p:nvSpPr>
        <p:spPr>
          <a:xfrm>
            <a:off x="1669010" y="1397001"/>
            <a:ext cx="7152729" cy="1419225"/>
          </a:xfrm>
        </p:spPr>
        <p:txBody>
          <a:bodyPr vert="eaVert"/>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18F0825B-0A38-4435-A4B1-76EA8A896D8E}" type="slidenum">
              <a:rPr lang="en-US" noProof="0" smtClean="0"/>
              <a:pPr>
                <a:defRPr/>
              </a:pPr>
              <a:t>‹Nr.›</a:t>
            </a:fld>
            <a:endParaRPr lang="en-US" noProof="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898408" y="736601"/>
            <a:ext cx="923330" cy="2079625"/>
          </a:xfrm>
        </p:spPr>
        <p:txBody>
          <a:bodyPr vert="eaVert"/>
          <a:lstStyle/>
          <a:p>
            <a:r>
              <a:rPr lang="en-US" noProof="0" smtClean="0"/>
              <a:t>Titelmasterformat durch Klicken bearbeiten</a:t>
            </a:r>
            <a:endParaRPr lang="en-US" noProof="0"/>
          </a:p>
        </p:txBody>
      </p:sp>
      <p:sp>
        <p:nvSpPr>
          <p:cNvPr id="3" name="Vertikaler Textplatzhalter 2"/>
          <p:cNvSpPr>
            <a:spLocks noGrp="1"/>
          </p:cNvSpPr>
          <p:nvPr>
            <p:ph type="body" orient="vert" idx="1"/>
          </p:nvPr>
        </p:nvSpPr>
        <p:spPr>
          <a:xfrm>
            <a:off x="3900361" y="736601"/>
            <a:ext cx="2659189" cy="2079625"/>
          </a:xfrm>
        </p:spPr>
        <p:txBody>
          <a:bodyPr vert="eaVert"/>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EF78DCC3-89A5-445A-B409-0A4EAD07E195}" type="slidenum">
              <a:rPr lang="en-US" noProof="0" smtClean="0"/>
              <a:pPr>
                <a:defRPr/>
              </a:pPr>
              <a:t>‹Nr.›</a:t>
            </a:fld>
            <a:endParaRPr lang="en-US" noProof="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Titelmasterformat durch Klicken bearbeiten</a:t>
            </a:r>
            <a:endParaRPr lang="en-US" noProof="0"/>
          </a:p>
        </p:txBody>
      </p:sp>
      <p:sp>
        <p:nvSpPr>
          <p:cNvPr id="3" name="Inhaltsplatzhalter 2"/>
          <p:cNvSpPr>
            <a:spLocks noGrp="1"/>
          </p:cNvSpPr>
          <p:nvPr>
            <p:ph idx="1"/>
          </p:nvPr>
        </p:nvSpPr>
        <p:spPr/>
        <p:txBody>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ACC88516-36E3-410A-857E-6593B50610DF}" type="slidenum">
              <a:rPr lang="en-US" noProof="0" smtClean="0"/>
              <a:pPr>
                <a:defRPr/>
              </a:pPr>
              <a:t>‹Nr.›</a:t>
            </a:fld>
            <a:endParaRPr lang="en-US" noProof="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231106"/>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4099124"/>
            <a:ext cx="77724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7AAB4E69-5400-422A-818F-3A2A195E6124}" type="slidenum">
              <a:rPr lang="de-DE"/>
              <a:pPr>
                <a:defRPr/>
              </a:pPr>
              <a:t>‹Nr.›</a:t>
            </a:fld>
            <a:endParaRPr lang="de-DE"/>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77827" y="1397000"/>
            <a:ext cx="4144963" cy="23391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75188" y="1397000"/>
            <a:ext cx="4146550" cy="23391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0"/>
          </p:nvPr>
        </p:nvSpPr>
        <p:spPr>
          <a:ln/>
        </p:spPr>
        <p:txBody>
          <a:bodyPr/>
          <a:lstStyle>
            <a:lvl1pPr>
              <a:defRPr/>
            </a:lvl1pPr>
          </a:lstStyle>
          <a:p>
            <a:pPr>
              <a:defRPr/>
            </a:pPr>
            <a:fld id="{D36D9AA9-7748-46D2-88CE-7A1BE3B85339}" type="slidenum">
              <a:rPr lang="de-DE"/>
              <a:pPr>
                <a:defRPr/>
              </a:pPr>
              <a:t>‹Nr.›</a:t>
            </a:fld>
            <a:endParaRPr lang="de-DE"/>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40"/>
            <a:ext cx="8229600" cy="307777"/>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436212"/>
            <a:ext cx="4040188"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6"/>
            <a:ext cx="4040188" cy="2031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7" y="1436212"/>
            <a:ext cx="4041775"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7" y="2174876"/>
            <a:ext cx="4041775" cy="2031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sldNum" sz="quarter" idx="10"/>
          </p:nvPr>
        </p:nvSpPr>
        <p:spPr>
          <a:ln/>
        </p:spPr>
        <p:txBody>
          <a:bodyPr/>
          <a:lstStyle>
            <a:lvl1pPr>
              <a:defRPr/>
            </a:lvl1pPr>
          </a:lstStyle>
          <a:p>
            <a:pPr>
              <a:defRPr/>
            </a:pPr>
            <a:fld id="{64DC7E63-2394-4BAE-B34D-1511B09A7384}" type="slidenum">
              <a:rPr lang="de-DE"/>
              <a:pPr>
                <a:defRPr/>
              </a:pPr>
              <a:t>‹Nr.›</a:t>
            </a:fld>
            <a:endParaRPr lang="de-D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Titelmasterformat durch Klicken bearbeiten</a:t>
            </a:r>
            <a:endParaRPr lang="en-US" noProof="0"/>
          </a:p>
        </p:txBody>
      </p:sp>
      <p:sp>
        <p:nvSpPr>
          <p:cNvPr id="3" name="Rectangle 6"/>
          <p:cNvSpPr>
            <a:spLocks noGrp="1" noChangeArrowheads="1"/>
          </p:cNvSpPr>
          <p:nvPr>
            <p:ph type="sldNum" sz="quarter" idx="10"/>
          </p:nvPr>
        </p:nvSpPr>
        <p:spPr>
          <a:ln/>
        </p:spPr>
        <p:txBody>
          <a:bodyPr/>
          <a:lstStyle>
            <a:lvl1pPr>
              <a:defRPr/>
            </a:lvl1pPr>
          </a:lstStyle>
          <a:p>
            <a:pPr>
              <a:defRPr/>
            </a:pPr>
            <a:fld id="{826564D3-B5F5-4526-A174-871EE0789706}" type="slidenum">
              <a:rPr lang="en-US" noProof="0" smtClean="0"/>
              <a:pPr>
                <a:defRPr/>
              </a:pPr>
              <a:t>‹Nr.›</a:t>
            </a:fld>
            <a:endParaRPr lang="en-US" noProof="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C3F3565-F7B8-4CB8-88B4-AAF1246B2D7A}" type="slidenum">
              <a:rPr lang="en-US" noProof="0" smtClean="0"/>
              <a:pPr>
                <a:defRPr/>
              </a:pPr>
              <a:t>‹Nr.›</a:t>
            </a:fld>
            <a:endParaRPr lang="en-US" noProof="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819549"/>
            <a:ext cx="3008313" cy="615553"/>
          </a:xfrm>
        </p:spPr>
        <p:txBody>
          <a:bodyPr anchor="b"/>
          <a:lstStyle>
            <a:lvl1pPr algn="l">
              <a:defRPr sz="2000" b="1"/>
            </a:lvl1pPr>
          </a:lstStyle>
          <a:p>
            <a:r>
              <a:rPr lang="en-US" noProof="0" smtClean="0"/>
              <a:t>Titelmasterformat durch Klicken bearbeiten</a:t>
            </a:r>
            <a:endParaRPr lang="en-US" noProof="0"/>
          </a:p>
        </p:txBody>
      </p:sp>
      <p:sp>
        <p:nvSpPr>
          <p:cNvPr id="3" name="Inhaltsplatzhalter 2"/>
          <p:cNvSpPr>
            <a:spLocks noGrp="1"/>
          </p:cNvSpPr>
          <p:nvPr>
            <p:ph idx="1"/>
          </p:nvPr>
        </p:nvSpPr>
        <p:spPr>
          <a:xfrm>
            <a:off x="3575050" y="273051"/>
            <a:ext cx="5111750" cy="2683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endParaRPr lang="en-US" noProof="0"/>
          </a:p>
        </p:txBody>
      </p:sp>
      <p:sp>
        <p:nvSpPr>
          <p:cNvPr id="4" name="Textplatzhalter 3"/>
          <p:cNvSpPr>
            <a:spLocks noGrp="1"/>
          </p:cNvSpPr>
          <p:nvPr>
            <p:ph type="body" sz="half" idx="2"/>
          </p:nvPr>
        </p:nvSpPr>
        <p:spPr>
          <a:xfrm>
            <a:off x="457202" y="1435102"/>
            <a:ext cx="3008313" cy="430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Textmasterformate durch Klicken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8B953858-9F40-4970-AA68-CF682B0A0B15}" type="slidenum">
              <a:rPr lang="en-US" noProof="0" smtClean="0"/>
              <a:pPr>
                <a:defRPr/>
              </a:pPr>
              <a:t>‹Nr.›</a:t>
            </a:fld>
            <a:endParaRPr lang="en-US" noProof="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5059562"/>
            <a:ext cx="5486400" cy="307777"/>
          </a:xfrm>
        </p:spPr>
        <p:txBody>
          <a:bodyPr anchor="b"/>
          <a:lstStyle>
            <a:lvl1pPr algn="l">
              <a:defRPr sz="2000" b="1"/>
            </a:lvl1pPr>
          </a:lstStyle>
          <a:p>
            <a:r>
              <a:rPr lang="en-US" noProof="0" smtClean="0"/>
              <a:t>Titelmasterformat durch Klicken bearbeiten</a:t>
            </a:r>
            <a:endParaRPr lang="en-US" noProof="0"/>
          </a:p>
        </p:txBody>
      </p:sp>
      <p:sp>
        <p:nvSpPr>
          <p:cNvPr id="3" name="Bildplatzhalter 2"/>
          <p:cNvSpPr>
            <a:spLocks noGrp="1"/>
          </p:cNvSpPr>
          <p:nvPr>
            <p:ph type="pic" idx="1"/>
          </p:nvPr>
        </p:nvSpPr>
        <p:spPr>
          <a:xfrm>
            <a:off x="1792288" y="612777"/>
            <a:ext cx="5486400"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9"/>
            <a:ext cx="54864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Textmasterformate durch Klicken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DEBB7551-8708-47B0-A47D-6A619D5718DD}" type="slidenum">
              <a:rPr lang="en-US" noProof="0" smtClean="0"/>
              <a:pPr>
                <a:defRPr/>
              </a:pPr>
              <a:t>‹Nr.›</a:t>
            </a:fld>
            <a:endParaRPr lang="en-US" noProof="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486777" y="6553200"/>
            <a:ext cx="428625"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900" smtClean="0">
                <a:solidFill>
                  <a:schemeClr val="tx1"/>
                </a:solidFill>
              </a:defRPr>
            </a:lvl1pPr>
          </a:lstStyle>
          <a:p>
            <a:pPr>
              <a:defRPr/>
            </a:pPr>
            <a:fld id="{D9E19877-302E-447F-ADB5-2C80937EC73E}" type="slidenum">
              <a:rPr lang="en-US" noProof="0" smtClean="0"/>
              <a:pPr>
                <a:defRPr/>
              </a:pPr>
              <a:t>‹Nr.›</a:t>
            </a:fld>
            <a:endParaRPr lang="en-US" noProof="0"/>
          </a:p>
        </p:txBody>
      </p:sp>
      <p:sp>
        <p:nvSpPr>
          <p:cNvPr id="1038" name="Line 14"/>
          <p:cNvSpPr>
            <a:spLocks noChangeShapeType="1"/>
          </p:cNvSpPr>
          <p:nvPr/>
        </p:nvSpPr>
        <p:spPr bwMode="auto">
          <a:xfrm flipV="1">
            <a:off x="373065" y="6524625"/>
            <a:ext cx="8447087" cy="0"/>
          </a:xfrm>
          <a:prstGeom prst="line">
            <a:avLst/>
          </a:prstGeom>
          <a:noFill/>
          <a:ln w="12700">
            <a:solidFill>
              <a:schemeClr val="tx1"/>
            </a:solidFill>
            <a:round/>
            <a:headEnd type="none" w="sm" len="sm"/>
            <a:tailEnd type="none" w="sm" len="sm"/>
          </a:ln>
          <a:effectLst/>
        </p:spPr>
        <p:txBody>
          <a:bodyPr wrap="none" anchor="ctr"/>
          <a:lstStyle/>
          <a:p>
            <a:pPr>
              <a:defRPr/>
            </a:pPr>
            <a:endParaRPr lang="en-US" noProof="0"/>
          </a:p>
        </p:txBody>
      </p:sp>
      <p:sp>
        <p:nvSpPr>
          <p:cNvPr id="2052" name="Rectangle 19"/>
          <p:cNvSpPr>
            <a:spLocks noGrp="1" noChangeArrowheads="1"/>
          </p:cNvSpPr>
          <p:nvPr>
            <p:ph type="title"/>
          </p:nvPr>
        </p:nvSpPr>
        <p:spPr bwMode="auto">
          <a:xfrm>
            <a:off x="398465" y="736601"/>
            <a:ext cx="6192837"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noProof="0" smtClean="0"/>
          </a:p>
        </p:txBody>
      </p:sp>
      <p:sp>
        <p:nvSpPr>
          <p:cNvPr id="2053" name="Rectangle 20"/>
          <p:cNvSpPr>
            <a:spLocks noGrp="1" noChangeArrowheads="1"/>
          </p:cNvSpPr>
          <p:nvPr>
            <p:ph type="body" idx="1"/>
          </p:nvPr>
        </p:nvSpPr>
        <p:spPr bwMode="auto">
          <a:xfrm>
            <a:off x="377827" y="1397001"/>
            <a:ext cx="8443913" cy="14280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45" name="Line 21"/>
          <p:cNvSpPr>
            <a:spLocks noChangeShapeType="1"/>
          </p:cNvSpPr>
          <p:nvPr/>
        </p:nvSpPr>
        <p:spPr bwMode="auto">
          <a:xfrm flipV="1">
            <a:off x="398463" y="673100"/>
            <a:ext cx="6170612" cy="0"/>
          </a:xfrm>
          <a:prstGeom prst="line">
            <a:avLst/>
          </a:prstGeom>
          <a:noFill/>
          <a:ln w="12700">
            <a:solidFill>
              <a:srgbClr val="000000"/>
            </a:solidFill>
            <a:round/>
            <a:headEnd type="none" w="sm" len="sm"/>
            <a:tailEnd type="none" w="sm" len="sm"/>
          </a:ln>
          <a:effectLst/>
        </p:spPr>
        <p:txBody>
          <a:bodyPr wrap="none" anchor="ctr"/>
          <a:lstStyle/>
          <a:p>
            <a:pPr>
              <a:defRPr/>
            </a:pPr>
            <a:endParaRPr lang="en-US" noProof="0"/>
          </a:p>
        </p:txBody>
      </p:sp>
      <p:sp>
        <p:nvSpPr>
          <p:cNvPr id="1048" name="doc id"/>
          <p:cNvSpPr>
            <a:spLocks noChangeArrowheads="1"/>
          </p:cNvSpPr>
          <p:nvPr/>
        </p:nvSpPr>
        <p:spPr bwMode="auto">
          <a:xfrm>
            <a:off x="5486400" y="6597650"/>
            <a:ext cx="2982913" cy="184666"/>
          </a:xfrm>
          <a:prstGeom prst="rect">
            <a:avLst/>
          </a:prstGeom>
          <a:noFill/>
          <a:ln w="9525">
            <a:noFill/>
            <a:miter lim="800000"/>
            <a:headEnd/>
            <a:tailEnd/>
          </a:ln>
          <a:effectLst/>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 TNG Technology Consulting GmbH 2014</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53" name="Text Box 29"/>
          <p:cNvSpPr txBox="1">
            <a:spLocks noChangeArrowheads="1"/>
          </p:cNvSpPr>
          <p:nvPr userDrawn="1"/>
        </p:nvSpPr>
        <p:spPr bwMode="auto">
          <a:xfrm>
            <a:off x="2703513" y="1130302"/>
            <a:ext cx="1263650" cy="387903"/>
          </a:xfrm>
          <a:prstGeom prst="rect">
            <a:avLst/>
          </a:prstGeom>
          <a:noFill/>
          <a:ln w="12700" algn="ctr">
            <a:noFill/>
            <a:miter lim="800000"/>
            <a:headEnd/>
            <a:tailEnd/>
          </a:ln>
          <a:effectLst/>
        </p:spPr>
        <p:txBody>
          <a:bodyPr lIns="79352" tIns="39676" rIns="79352" bIns="39676">
            <a:spAutoFit/>
          </a:bodyPr>
          <a:lstStyle/>
          <a:p>
            <a:pPr defTabSz="895350">
              <a:spcBef>
                <a:spcPct val="50000"/>
              </a:spcBef>
              <a:buSzPct val="120000"/>
              <a:buFontTx/>
              <a:buNone/>
              <a:defRPr/>
            </a:pPr>
            <a:endParaRPr lang="en-US" sz="2000" noProof="0"/>
          </a:p>
        </p:txBody>
      </p:sp>
      <p:pic>
        <p:nvPicPr>
          <p:cNvPr id="2057" name="Picture 38"/>
          <p:cNvPicPr>
            <a:picLocks noChangeAspect="1" noChangeArrowheads="1"/>
          </p:cNvPicPr>
          <p:nvPr userDrawn="1"/>
        </p:nvPicPr>
        <p:blipFill>
          <a:blip r:embed="rId13" cstate="print"/>
          <a:srcRect/>
          <a:stretch>
            <a:fillRect/>
          </a:stretch>
        </p:blipFill>
        <p:spPr bwMode="auto">
          <a:xfrm>
            <a:off x="6581777" y="330200"/>
            <a:ext cx="2282825" cy="365125"/>
          </a:xfrm>
          <a:prstGeom prst="rect">
            <a:avLst/>
          </a:prstGeom>
          <a:noFill/>
          <a:ln w="9525" algn="ctr">
            <a:noFill/>
            <a:miter lim="800000"/>
            <a:headEnd/>
            <a:tailEnd/>
          </a:ln>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hf hdr="0" ftr="0" dt="0"/>
  <p:txStyles>
    <p:titleStyle>
      <a:lvl1pPr algn="l" rtl="0" eaLnBrk="0" fontAlgn="base" hangingPunct="0">
        <a:spcBef>
          <a:spcPct val="0"/>
        </a:spcBef>
        <a:spcAft>
          <a:spcPct val="0"/>
        </a:spcAft>
        <a:defRPr sz="2000" b="1">
          <a:solidFill>
            <a:srgbClr val="000000"/>
          </a:solidFill>
          <a:latin typeface="+mj-lt"/>
          <a:ea typeface="+mj-ea"/>
          <a:cs typeface="+mj-cs"/>
        </a:defRPr>
      </a:lvl1pPr>
      <a:lvl2pPr algn="l" rtl="0" eaLnBrk="0" fontAlgn="base" hangingPunct="0">
        <a:spcBef>
          <a:spcPct val="0"/>
        </a:spcBef>
        <a:spcAft>
          <a:spcPct val="0"/>
        </a:spcAft>
        <a:defRPr sz="2000" b="1">
          <a:solidFill>
            <a:srgbClr val="000000"/>
          </a:solidFill>
          <a:latin typeface="Arial" charset="0"/>
        </a:defRPr>
      </a:lvl2pPr>
      <a:lvl3pPr algn="l" rtl="0" eaLnBrk="0" fontAlgn="base" hangingPunct="0">
        <a:spcBef>
          <a:spcPct val="0"/>
        </a:spcBef>
        <a:spcAft>
          <a:spcPct val="0"/>
        </a:spcAft>
        <a:defRPr sz="2000" b="1">
          <a:solidFill>
            <a:srgbClr val="000000"/>
          </a:solidFill>
          <a:latin typeface="Arial" charset="0"/>
        </a:defRPr>
      </a:lvl3pPr>
      <a:lvl4pPr algn="l" rtl="0" eaLnBrk="0" fontAlgn="base" hangingPunct="0">
        <a:spcBef>
          <a:spcPct val="0"/>
        </a:spcBef>
        <a:spcAft>
          <a:spcPct val="0"/>
        </a:spcAft>
        <a:defRPr sz="2000" b="1">
          <a:solidFill>
            <a:srgbClr val="000000"/>
          </a:solidFill>
          <a:latin typeface="Arial" charset="0"/>
        </a:defRPr>
      </a:lvl4pPr>
      <a:lvl5pPr algn="l" rtl="0" eaLnBrk="0" fontAlgn="base" hangingPunct="0">
        <a:spcBef>
          <a:spcPct val="0"/>
        </a:spcBef>
        <a:spcAft>
          <a:spcPct val="0"/>
        </a:spcAft>
        <a:defRPr sz="2000" b="1">
          <a:solidFill>
            <a:srgbClr val="000000"/>
          </a:solidFill>
          <a:latin typeface="Arial" charset="0"/>
        </a:defRPr>
      </a:lvl5pPr>
      <a:lvl6pPr marL="457200" algn="l" rtl="0" fontAlgn="base">
        <a:spcBef>
          <a:spcPct val="0"/>
        </a:spcBef>
        <a:spcAft>
          <a:spcPct val="0"/>
        </a:spcAft>
        <a:defRPr sz="2000" b="1">
          <a:solidFill>
            <a:srgbClr val="000000"/>
          </a:solidFill>
          <a:latin typeface="Arial" charset="0"/>
        </a:defRPr>
      </a:lvl6pPr>
      <a:lvl7pPr marL="914400" algn="l" rtl="0" fontAlgn="base">
        <a:spcBef>
          <a:spcPct val="0"/>
        </a:spcBef>
        <a:spcAft>
          <a:spcPct val="0"/>
        </a:spcAft>
        <a:defRPr sz="2000" b="1">
          <a:solidFill>
            <a:srgbClr val="000000"/>
          </a:solidFill>
          <a:latin typeface="Arial" charset="0"/>
        </a:defRPr>
      </a:lvl7pPr>
      <a:lvl8pPr marL="1371600" algn="l" rtl="0" fontAlgn="base">
        <a:spcBef>
          <a:spcPct val="0"/>
        </a:spcBef>
        <a:spcAft>
          <a:spcPct val="0"/>
        </a:spcAft>
        <a:defRPr sz="2000" b="1">
          <a:solidFill>
            <a:srgbClr val="000000"/>
          </a:solidFill>
          <a:latin typeface="Arial" charset="0"/>
        </a:defRPr>
      </a:lvl8pPr>
      <a:lvl9pPr marL="1828800" algn="l" rtl="0" fontAlgn="base">
        <a:spcBef>
          <a:spcPct val="0"/>
        </a:spcBef>
        <a:spcAft>
          <a:spcPct val="0"/>
        </a:spcAft>
        <a:defRPr sz="2000" b="1">
          <a:solidFill>
            <a:srgbClr val="000000"/>
          </a:solidFill>
          <a:latin typeface="Arial" charset="0"/>
        </a:defRPr>
      </a:lvl9pPr>
    </p:titleStyle>
    <p:body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6.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commons.wikimedia.org/wiki/File:Carrier2.750pix.jpg" TargetMode="External"/><Relationship Id="rId2" Type="http://schemas.openxmlformats.org/officeDocument/2006/relationships/hyperlink" Target="http://commons.wikimedia.org/wiki/File:Olympia_Looping_-_Oktoberfest_2005_-_4.jpg"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ChangeArrowheads="1"/>
          </p:cNvSpPr>
          <p:nvPr/>
        </p:nvSpPr>
        <p:spPr bwMode="auto">
          <a:xfrm>
            <a:off x="4103688" y="5043488"/>
            <a:ext cx="4494212" cy="963316"/>
          </a:xfrm>
          <a:prstGeom prst="rect">
            <a:avLst/>
          </a:prstGeom>
          <a:noFill/>
          <a:ln w="9525">
            <a:noFill/>
            <a:miter lim="800000"/>
            <a:headEnd/>
            <a:tailEnd/>
          </a:ln>
        </p:spPr>
        <p:txBody>
          <a:bodyPr wrap="square" lIns="0" tIns="0" rIns="0" bIns="39600">
            <a:spAutoFit/>
          </a:bodyPr>
          <a:lstStyle/>
          <a:p>
            <a:pPr>
              <a:spcBef>
                <a:spcPct val="0"/>
              </a:spcBef>
              <a:spcAft>
                <a:spcPct val="80000"/>
              </a:spcAft>
              <a:buNone/>
            </a:pPr>
            <a:r>
              <a:rPr lang="en-US" sz="2000" dirty="0" err="1" smtClean="0"/>
              <a:t>BigTechday</a:t>
            </a:r>
            <a:r>
              <a:rPr lang="en-US" sz="2000" dirty="0" smtClean="0"/>
              <a:t> 7</a:t>
            </a:r>
            <a:br>
              <a:rPr lang="en-US" sz="2000" dirty="0" smtClean="0"/>
            </a:br>
            <a:r>
              <a:rPr lang="en-US" sz="2000" dirty="0" smtClean="0"/>
              <a:t>Munich, May 23, 2014</a:t>
            </a:r>
            <a:br>
              <a:rPr lang="en-US" sz="2000" dirty="0" smtClean="0"/>
            </a:br>
            <a:r>
              <a:rPr lang="en-US" sz="2000" dirty="0" smtClean="0"/>
              <a:t>Dr. Sebastian Stamminger</a:t>
            </a:r>
            <a:endParaRPr lang="en-US" sz="2000" dirty="0"/>
          </a:p>
        </p:txBody>
      </p:sp>
      <p:sp>
        <p:nvSpPr>
          <p:cNvPr id="4099" name="Rectangle 13"/>
          <p:cNvSpPr>
            <a:spLocks noGrp="1" noChangeArrowheads="1"/>
          </p:cNvSpPr>
          <p:nvPr>
            <p:ph type="ctrTitle"/>
          </p:nvPr>
        </p:nvSpPr>
        <p:spPr>
          <a:xfrm>
            <a:off x="685800" y="2132703"/>
            <a:ext cx="6205538" cy="1077218"/>
          </a:xfrm>
        </p:spPr>
        <p:txBody>
          <a:bodyPr/>
          <a:lstStyle/>
          <a:p>
            <a:pPr eaLnBrk="1" hangingPunct="1"/>
            <a:r>
              <a:rPr lang="en-US" dirty="0" smtClean="0"/>
              <a:t>On the Roller Coaster… with an Aircraft Carrier</a:t>
            </a:r>
          </a:p>
        </p:txBody>
      </p:sp>
      <p:sp>
        <p:nvSpPr>
          <p:cNvPr id="4100" name="Rectangle 14"/>
          <p:cNvSpPr>
            <a:spLocks noGrp="1" noChangeArrowheads="1"/>
          </p:cNvSpPr>
          <p:nvPr>
            <p:ph type="subTitle" idx="1"/>
          </p:nvPr>
        </p:nvSpPr>
        <p:spPr>
          <a:xfrm>
            <a:off x="3684115" y="3831909"/>
            <a:ext cx="5055074" cy="523220"/>
          </a:xfrm>
        </p:spPr>
        <p:txBody>
          <a:bodyPr/>
          <a:lstStyle/>
          <a:p>
            <a:pPr eaLnBrk="1" hangingPunct="1"/>
            <a:r>
              <a:rPr lang="en-US" dirty="0" smtClean="0"/>
              <a:t>An Agile </a:t>
            </a:r>
            <a:r>
              <a:rPr lang="en-US" dirty="0"/>
              <a:t>L</a:t>
            </a:r>
            <a:r>
              <a:rPr lang="en-US" dirty="0" smtClean="0"/>
              <a:t>arge-Scale Project</a:t>
            </a:r>
          </a:p>
        </p:txBody>
      </p:sp>
    </p:spTree>
  </p:cSld>
  <p:clrMapOvr>
    <a:masterClrMapping/>
  </p:clrMapOvr>
  <p:transition advTm="2382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9</a:t>
            </a:fld>
            <a:endParaRPr lang="de-DE"/>
          </a:p>
        </p:txBody>
      </p:sp>
      <p:sp>
        <p:nvSpPr>
          <p:cNvPr id="5123" name="Rectangle 2"/>
          <p:cNvSpPr>
            <a:spLocks noGrp="1" noChangeArrowheads="1"/>
          </p:cNvSpPr>
          <p:nvPr>
            <p:ph type="title"/>
          </p:nvPr>
        </p:nvSpPr>
        <p:spPr/>
        <p:txBody>
          <a:bodyPr/>
          <a:lstStyle/>
          <a:p>
            <a:pPr eaLnBrk="1" hangingPunct="1"/>
            <a:r>
              <a:rPr lang="en-US" smtClean="0"/>
              <a:t>Epics and Teams</a:t>
            </a:r>
          </a:p>
        </p:txBody>
      </p:sp>
      <p:sp>
        <p:nvSpPr>
          <p:cNvPr id="5125" name="Rectangle 6"/>
          <p:cNvSpPr>
            <a:spLocks noChangeArrowheads="1"/>
          </p:cNvSpPr>
          <p:nvPr/>
        </p:nvSpPr>
        <p:spPr bwMode="auto">
          <a:xfrm>
            <a:off x="398463" y="357188"/>
            <a:ext cx="6113462" cy="274637"/>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Idea: One or Two Teams per Epic</a:t>
            </a:r>
            <a:endParaRPr lang="en-US" sz="1800" b="1" dirty="0">
              <a:solidFill>
                <a:schemeClr val="hlink"/>
              </a:solidFill>
            </a:endParaRPr>
          </a:p>
        </p:txBody>
      </p:sp>
      <p:cxnSp>
        <p:nvCxnSpPr>
          <p:cNvPr id="7" name="Gerade Verbindung 6"/>
          <p:cNvCxnSpPr/>
          <p:nvPr/>
        </p:nvCxnSpPr>
        <p:spPr>
          <a:xfrm>
            <a:off x="6012160" y="1175420"/>
            <a:ext cx="0" cy="5184576"/>
          </a:xfrm>
          <a:prstGeom prst="line">
            <a:avLst/>
          </a:prstGeom>
          <a:ln w="127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3851920" y="1175420"/>
            <a:ext cx="0" cy="5256584"/>
          </a:xfrm>
          <a:prstGeom prst="line">
            <a:avLst/>
          </a:prstGeom>
          <a:ln w="127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hteck 8"/>
          <p:cNvSpPr>
            <a:spLocks noChangeAspect="1"/>
          </p:cNvSpPr>
          <p:nvPr/>
        </p:nvSpPr>
        <p:spPr>
          <a:xfrm>
            <a:off x="1146203"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Req</a:t>
            </a:r>
          </a:p>
        </p:txBody>
      </p:sp>
      <p:sp>
        <p:nvSpPr>
          <p:cNvPr id="10" name="Rechteck 9"/>
          <p:cNvSpPr>
            <a:spLocks noChangeAspect="1"/>
          </p:cNvSpPr>
          <p:nvPr/>
        </p:nvSpPr>
        <p:spPr>
          <a:xfrm>
            <a:off x="1815877"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Reg</a:t>
            </a:r>
          </a:p>
        </p:txBody>
      </p:sp>
      <p:sp>
        <p:nvSpPr>
          <p:cNvPr id="11" name="Rechteck 10"/>
          <p:cNvSpPr>
            <a:spLocks noChangeAspect="1"/>
          </p:cNvSpPr>
          <p:nvPr/>
        </p:nvSpPr>
        <p:spPr>
          <a:xfrm>
            <a:off x="2485551"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err="1" smtClean="0">
                <a:solidFill>
                  <a:schemeClr val="tx1"/>
                </a:solidFill>
                <a:latin typeface="Bradley Hand ITC" pitchFamily="66" charset="0"/>
                <a:cs typeface="Arial" pitchFamily="34" charset="0"/>
              </a:rPr>
              <a:t>My</a:t>
            </a:r>
            <a:endParaRPr lang="de-DE" sz="1400" smtClean="0">
              <a:solidFill>
                <a:schemeClr val="tx1"/>
              </a:solidFill>
              <a:latin typeface="Bradley Hand ITC" pitchFamily="66" charset="0"/>
              <a:cs typeface="Arial" pitchFamily="34" charset="0"/>
            </a:endParaRPr>
          </a:p>
        </p:txBody>
      </p:sp>
      <p:sp>
        <p:nvSpPr>
          <p:cNvPr id="12" name="Rechteck 11"/>
          <p:cNvSpPr>
            <a:spLocks noChangeAspect="1"/>
          </p:cNvSpPr>
          <p:nvPr/>
        </p:nvSpPr>
        <p:spPr>
          <a:xfrm>
            <a:off x="6193961"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Conf</a:t>
            </a:r>
          </a:p>
        </p:txBody>
      </p:sp>
      <p:sp>
        <p:nvSpPr>
          <p:cNvPr id="13" name="Rechteck 12"/>
          <p:cNvSpPr>
            <a:spLocks noChangeAspect="1"/>
          </p:cNvSpPr>
          <p:nvPr/>
        </p:nvSpPr>
        <p:spPr>
          <a:xfrm>
            <a:off x="6863635"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Pics</a:t>
            </a:r>
          </a:p>
        </p:txBody>
      </p:sp>
      <p:sp>
        <p:nvSpPr>
          <p:cNvPr id="14" name="Rechteck 13"/>
          <p:cNvSpPr>
            <a:spLocks noChangeAspect="1"/>
          </p:cNvSpPr>
          <p:nvPr/>
        </p:nvSpPr>
        <p:spPr>
          <a:xfrm>
            <a:off x="3995936"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err="1" smtClean="0">
                <a:solidFill>
                  <a:schemeClr val="tx1"/>
                </a:solidFill>
                <a:latin typeface="Bradley Hand ITC" pitchFamily="66" charset="0"/>
                <a:cs typeface="Arial" pitchFamily="34" charset="0"/>
              </a:rPr>
              <a:t>Cont</a:t>
            </a:r>
            <a:endParaRPr lang="de-DE" sz="1400" smtClean="0">
              <a:solidFill>
                <a:schemeClr val="tx1"/>
              </a:solidFill>
              <a:latin typeface="Bradley Hand ITC" pitchFamily="66" charset="0"/>
              <a:cs typeface="Arial" pitchFamily="34" charset="0"/>
            </a:endParaRPr>
          </a:p>
        </p:txBody>
      </p:sp>
      <p:sp>
        <p:nvSpPr>
          <p:cNvPr id="15" name="Rechteck 14"/>
          <p:cNvSpPr>
            <a:spLocks noChangeAspect="1"/>
          </p:cNvSpPr>
          <p:nvPr/>
        </p:nvSpPr>
        <p:spPr>
          <a:xfrm>
            <a:off x="4665610"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Cross</a:t>
            </a:r>
          </a:p>
        </p:txBody>
      </p:sp>
      <p:sp>
        <p:nvSpPr>
          <p:cNvPr id="16" name="Rechteck 15"/>
          <p:cNvSpPr>
            <a:spLocks noChangeAspect="1"/>
          </p:cNvSpPr>
          <p:nvPr/>
        </p:nvSpPr>
        <p:spPr>
          <a:xfrm>
            <a:off x="5335284"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CMS</a:t>
            </a:r>
          </a:p>
        </p:txBody>
      </p:sp>
      <p:sp>
        <p:nvSpPr>
          <p:cNvPr id="17" name="Rechteck 16"/>
          <p:cNvSpPr>
            <a:spLocks noChangeAspect="1"/>
          </p:cNvSpPr>
          <p:nvPr/>
        </p:nvSpPr>
        <p:spPr>
          <a:xfrm>
            <a:off x="3155225"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Rep</a:t>
            </a:r>
          </a:p>
        </p:txBody>
      </p:sp>
      <p:sp>
        <p:nvSpPr>
          <p:cNvPr id="18" name="Rechteck 17"/>
          <p:cNvSpPr>
            <a:spLocks noChangeAspect="1"/>
          </p:cNvSpPr>
          <p:nvPr/>
        </p:nvSpPr>
        <p:spPr>
          <a:xfrm>
            <a:off x="7533313"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Maint</a:t>
            </a:r>
          </a:p>
        </p:txBody>
      </p:sp>
      <p:sp>
        <p:nvSpPr>
          <p:cNvPr id="19" name="Rechteck 18"/>
          <p:cNvSpPr>
            <a:spLocks noChangeAspect="1"/>
          </p:cNvSpPr>
          <p:nvPr/>
        </p:nvSpPr>
        <p:spPr>
          <a:xfrm>
            <a:off x="476529" y="1536040"/>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Pers</a:t>
            </a:r>
          </a:p>
        </p:txBody>
      </p:sp>
      <p:sp>
        <p:nvSpPr>
          <p:cNvPr id="20" name="Rechteck 19"/>
          <p:cNvSpPr>
            <a:spLocks/>
          </p:cNvSpPr>
          <p:nvPr/>
        </p:nvSpPr>
        <p:spPr>
          <a:xfrm>
            <a:off x="3284841"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 name="Rechteck 20"/>
          <p:cNvSpPr>
            <a:spLocks/>
          </p:cNvSpPr>
          <p:nvPr/>
        </p:nvSpPr>
        <p:spPr>
          <a:xfrm>
            <a:off x="3284841"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 name="Rechteck 21"/>
          <p:cNvSpPr>
            <a:spLocks/>
          </p:cNvSpPr>
          <p:nvPr/>
        </p:nvSpPr>
        <p:spPr>
          <a:xfrm>
            <a:off x="3284841"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 name="Rechteck 22"/>
          <p:cNvSpPr>
            <a:spLocks/>
          </p:cNvSpPr>
          <p:nvPr/>
        </p:nvSpPr>
        <p:spPr>
          <a:xfrm>
            <a:off x="3284841"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4" name="Rechteck 23"/>
          <p:cNvSpPr>
            <a:spLocks/>
          </p:cNvSpPr>
          <p:nvPr/>
        </p:nvSpPr>
        <p:spPr>
          <a:xfrm>
            <a:off x="3284841"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 name="Rechteck 27"/>
          <p:cNvSpPr>
            <a:spLocks/>
          </p:cNvSpPr>
          <p:nvPr/>
        </p:nvSpPr>
        <p:spPr>
          <a:xfrm>
            <a:off x="3284841"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9" name="Rechteck 28"/>
          <p:cNvSpPr>
            <a:spLocks/>
          </p:cNvSpPr>
          <p:nvPr/>
        </p:nvSpPr>
        <p:spPr>
          <a:xfrm>
            <a:off x="3284841"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30" name="Rechteck 29"/>
          <p:cNvSpPr>
            <a:spLocks/>
          </p:cNvSpPr>
          <p:nvPr/>
        </p:nvSpPr>
        <p:spPr>
          <a:xfrm>
            <a:off x="3284841"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31" name="Rechteck 30"/>
          <p:cNvSpPr>
            <a:spLocks/>
          </p:cNvSpPr>
          <p:nvPr/>
        </p:nvSpPr>
        <p:spPr>
          <a:xfrm>
            <a:off x="3284841"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32" name="Rechteck 31"/>
          <p:cNvSpPr>
            <a:spLocks/>
          </p:cNvSpPr>
          <p:nvPr/>
        </p:nvSpPr>
        <p:spPr>
          <a:xfrm>
            <a:off x="3284841"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45" name="Textfeld 44"/>
          <p:cNvSpPr txBox="1"/>
          <p:nvPr/>
        </p:nvSpPr>
        <p:spPr>
          <a:xfrm>
            <a:off x="1772673" y="1101080"/>
            <a:ext cx="788999" cy="338554"/>
          </a:xfrm>
          <a:prstGeom prst="rect">
            <a:avLst/>
          </a:prstGeom>
          <a:noFill/>
        </p:spPr>
        <p:txBody>
          <a:bodyPr wrap="none" rtlCol="0">
            <a:spAutoFit/>
          </a:bodyPr>
          <a:lstStyle/>
          <a:p>
            <a:pPr>
              <a:buNone/>
            </a:pPr>
            <a:r>
              <a:rPr lang="de-DE" smtClean="0"/>
              <a:t>Area 1</a:t>
            </a:r>
            <a:endParaRPr lang="de-DE"/>
          </a:p>
        </p:txBody>
      </p:sp>
      <p:sp>
        <p:nvSpPr>
          <p:cNvPr id="46" name="Textfeld 45"/>
          <p:cNvSpPr txBox="1"/>
          <p:nvPr/>
        </p:nvSpPr>
        <p:spPr>
          <a:xfrm>
            <a:off x="4463990" y="1088380"/>
            <a:ext cx="788999" cy="338554"/>
          </a:xfrm>
          <a:prstGeom prst="rect">
            <a:avLst/>
          </a:prstGeom>
          <a:noFill/>
        </p:spPr>
        <p:txBody>
          <a:bodyPr wrap="none" rtlCol="0">
            <a:spAutoFit/>
          </a:bodyPr>
          <a:lstStyle/>
          <a:p>
            <a:pPr>
              <a:buNone/>
            </a:pPr>
            <a:r>
              <a:rPr lang="de-DE" smtClean="0"/>
              <a:t>Area 2</a:t>
            </a:r>
            <a:endParaRPr lang="de-DE"/>
          </a:p>
        </p:txBody>
      </p:sp>
      <p:sp>
        <p:nvSpPr>
          <p:cNvPr id="47" name="Textfeld 46"/>
          <p:cNvSpPr txBox="1"/>
          <p:nvPr/>
        </p:nvSpPr>
        <p:spPr>
          <a:xfrm>
            <a:off x="6525201" y="1062980"/>
            <a:ext cx="788999" cy="338554"/>
          </a:xfrm>
          <a:prstGeom prst="rect">
            <a:avLst/>
          </a:prstGeom>
          <a:noFill/>
        </p:spPr>
        <p:txBody>
          <a:bodyPr wrap="none" rtlCol="0">
            <a:spAutoFit/>
          </a:bodyPr>
          <a:lstStyle/>
          <a:p>
            <a:pPr>
              <a:buNone/>
            </a:pPr>
            <a:r>
              <a:rPr lang="de-DE" smtClean="0"/>
              <a:t>Area 3</a:t>
            </a:r>
            <a:endParaRPr lang="de-DE"/>
          </a:p>
        </p:txBody>
      </p:sp>
      <p:sp>
        <p:nvSpPr>
          <p:cNvPr id="48" name="Rechteck 47"/>
          <p:cNvSpPr>
            <a:spLocks/>
          </p:cNvSpPr>
          <p:nvPr/>
        </p:nvSpPr>
        <p:spPr>
          <a:xfrm>
            <a:off x="4175958"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49" name="Rechteck 48"/>
          <p:cNvSpPr>
            <a:spLocks/>
          </p:cNvSpPr>
          <p:nvPr/>
        </p:nvSpPr>
        <p:spPr>
          <a:xfrm>
            <a:off x="4175958"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0" name="Rechteck 49"/>
          <p:cNvSpPr>
            <a:spLocks/>
          </p:cNvSpPr>
          <p:nvPr/>
        </p:nvSpPr>
        <p:spPr>
          <a:xfrm>
            <a:off x="4175958"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1" name="Rechteck 50"/>
          <p:cNvSpPr>
            <a:spLocks/>
          </p:cNvSpPr>
          <p:nvPr/>
        </p:nvSpPr>
        <p:spPr>
          <a:xfrm>
            <a:off x="4175958"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2" name="Rechteck 51"/>
          <p:cNvSpPr>
            <a:spLocks/>
          </p:cNvSpPr>
          <p:nvPr/>
        </p:nvSpPr>
        <p:spPr>
          <a:xfrm>
            <a:off x="4175958"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3" name="Rechteck 52"/>
          <p:cNvSpPr>
            <a:spLocks/>
          </p:cNvSpPr>
          <p:nvPr/>
        </p:nvSpPr>
        <p:spPr>
          <a:xfrm>
            <a:off x="4175958" y="372060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4" name="Rechteck 53"/>
          <p:cNvSpPr>
            <a:spLocks/>
          </p:cNvSpPr>
          <p:nvPr/>
        </p:nvSpPr>
        <p:spPr>
          <a:xfrm>
            <a:off x="4175958" y="408055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5" name="Rechteck 54"/>
          <p:cNvSpPr>
            <a:spLocks/>
          </p:cNvSpPr>
          <p:nvPr/>
        </p:nvSpPr>
        <p:spPr>
          <a:xfrm>
            <a:off x="4175958" y="444051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6" name="Rechteck 55"/>
          <p:cNvSpPr>
            <a:spLocks/>
          </p:cNvSpPr>
          <p:nvPr/>
        </p:nvSpPr>
        <p:spPr>
          <a:xfrm>
            <a:off x="4175958"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7" name="Rechteck 56"/>
          <p:cNvSpPr>
            <a:spLocks/>
          </p:cNvSpPr>
          <p:nvPr/>
        </p:nvSpPr>
        <p:spPr>
          <a:xfrm>
            <a:off x="4175958"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8" name="Rechteck 57"/>
          <p:cNvSpPr>
            <a:spLocks/>
          </p:cNvSpPr>
          <p:nvPr/>
        </p:nvSpPr>
        <p:spPr>
          <a:xfrm>
            <a:off x="4175958"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9" name="Rechteck 58"/>
          <p:cNvSpPr>
            <a:spLocks/>
          </p:cNvSpPr>
          <p:nvPr/>
        </p:nvSpPr>
        <p:spPr>
          <a:xfrm>
            <a:off x="4175958"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0" name="Rechteck 59"/>
          <p:cNvSpPr>
            <a:spLocks/>
          </p:cNvSpPr>
          <p:nvPr/>
        </p:nvSpPr>
        <p:spPr>
          <a:xfrm>
            <a:off x="4175958"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1" name="Rechteck 60"/>
          <p:cNvSpPr>
            <a:spLocks/>
          </p:cNvSpPr>
          <p:nvPr/>
        </p:nvSpPr>
        <p:spPr>
          <a:xfrm>
            <a:off x="4175958" y="390058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2" name="Rechteck 61"/>
          <p:cNvSpPr>
            <a:spLocks/>
          </p:cNvSpPr>
          <p:nvPr/>
        </p:nvSpPr>
        <p:spPr>
          <a:xfrm>
            <a:off x="4175958" y="426053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3" name="Rechteck 62"/>
          <p:cNvSpPr>
            <a:spLocks/>
          </p:cNvSpPr>
          <p:nvPr/>
        </p:nvSpPr>
        <p:spPr>
          <a:xfrm>
            <a:off x="4175958" y="462049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4" name="Rechteck 63"/>
          <p:cNvSpPr>
            <a:spLocks/>
          </p:cNvSpPr>
          <p:nvPr/>
        </p:nvSpPr>
        <p:spPr>
          <a:xfrm>
            <a:off x="4175958" y="480047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5" name="Rechteck 64"/>
          <p:cNvSpPr>
            <a:spLocks/>
          </p:cNvSpPr>
          <p:nvPr/>
        </p:nvSpPr>
        <p:spPr>
          <a:xfrm>
            <a:off x="4175958" y="498045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6" name="Rechteck 65"/>
          <p:cNvSpPr>
            <a:spLocks/>
          </p:cNvSpPr>
          <p:nvPr/>
        </p:nvSpPr>
        <p:spPr>
          <a:xfrm>
            <a:off x="4175958" y="516043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7" name="Rechteck 66"/>
          <p:cNvSpPr>
            <a:spLocks/>
          </p:cNvSpPr>
          <p:nvPr/>
        </p:nvSpPr>
        <p:spPr>
          <a:xfrm>
            <a:off x="4175958" y="534041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8" name="Rechteck 67"/>
          <p:cNvSpPr>
            <a:spLocks/>
          </p:cNvSpPr>
          <p:nvPr/>
        </p:nvSpPr>
        <p:spPr>
          <a:xfrm>
            <a:off x="4175958" y="552039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9" name="Rechteck 68"/>
          <p:cNvSpPr>
            <a:spLocks/>
          </p:cNvSpPr>
          <p:nvPr/>
        </p:nvSpPr>
        <p:spPr>
          <a:xfrm>
            <a:off x="4175958" y="570037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0" name="Rechteck 69"/>
          <p:cNvSpPr>
            <a:spLocks/>
          </p:cNvSpPr>
          <p:nvPr/>
        </p:nvSpPr>
        <p:spPr>
          <a:xfrm>
            <a:off x="4175958" y="588034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1" name="Rechteck 70"/>
          <p:cNvSpPr>
            <a:spLocks/>
          </p:cNvSpPr>
          <p:nvPr/>
        </p:nvSpPr>
        <p:spPr>
          <a:xfrm>
            <a:off x="4175958" y="606032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2" name="Rechteck 71"/>
          <p:cNvSpPr>
            <a:spLocks/>
          </p:cNvSpPr>
          <p:nvPr/>
        </p:nvSpPr>
        <p:spPr>
          <a:xfrm>
            <a:off x="4175958" y="624031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3" name="Rechteck 72"/>
          <p:cNvSpPr>
            <a:spLocks/>
          </p:cNvSpPr>
          <p:nvPr/>
        </p:nvSpPr>
        <p:spPr>
          <a:xfrm>
            <a:off x="4824030"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4" name="Rechteck 73"/>
          <p:cNvSpPr>
            <a:spLocks/>
          </p:cNvSpPr>
          <p:nvPr/>
        </p:nvSpPr>
        <p:spPr>
          <a:xfrm>
            <a:off x="4824030"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5" name="Rechteck 74"/>
          <p:cNvSpPr>
            <a:spLocks/>
          </p:cNvSpPr>
          <p:nvPr/>
        </p:nvSpPr>
        <p:spPr>
          <a:xfrm>
            <a:off x="4824030"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6" name="Rechteck 75"/>
          <p:cNvSpPr>
            <a:spLocks/>
          </p:cNvSpPr>
          <p:nvPr/>
        </p:nvSpPr>
        <p:spPr>
          <a:xfrm>
            <a:off x="4824030"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7" name="Rechteck 76"/>
          <p:cNvSpPr>
            <a:spLocks/>
          </p:cNvSpPr>
          <p:nvPr/>
        </p:nvSpPr>
        <p:spPr>
          <a:xfrm>
            <a:off x="4824030"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8" name="Rechteck 77"/>
          <p:cNvSpPr>
            <a:spLocks/>
          </p:cNvSpPr>
          <p:nvPr/>
        </p:nvSpPr>
        <p:spPr>
          <a:xfrm>
            <a:off x="4824030" y="372060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9" name="Rechteck 78"/>
          <p:cNvSpPr>
            <a:spLocks/>
          </p:cNvSpPr>
          <p:nvPr/>
        </p:nvSpPr>
        <p:spPr>
          <a:xfrm>
            <a:off x="4824030" y="408055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0" name="Rechteck 79"/>
          <p:cNvSpPr>
            <a:spLocks/>
          </p:cNvSpPr>
          <p:nvPr/>
        </p:nvSpPr>
        <p:spPr>
          <a:xfrm>
            <a:off x="4824030" y="444051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1" name="Rechteck 80"/>
          <p:cNvSpPr>
            <a:spLocks/>
          </p:cNvSpPr>
          <p:nvPr/>
        </p:nvSpPr>
        <p:spPr>
          <a:xfrm>
            <a:off x="4824030"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2" name="Rechteck 81"/>
          <p:cNvSpPr>
            <a:spLocks/>
          </p:cNvSpPr>
          <p:nvPr/>
        </p:nvSpPr>
        <p:spPr>
          <a:xfrm>
            <a:off x="4824030"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3" name="Rechteck 82"/>
          <p:cNvSpPr>
            <a:spLocks/>
          </p:cNvSpPr>
          <p:nvPr/>
        </p:nvSpPr>
        <p:spPr>
          <a:xfrm>
            <a:off x="4824030"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4" name="Rechteck 83"/>
          <p:cNvSpPr>
            <a:spLocks/>
          </p:cNvSpPr>
          <p:nvPr/>
        </p:nvSpPr>
        <p:spPr>
          <a:xfrm>
            <a:off x="4824030"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5" name="Rechteck 84"/>
          <p:cNvSpPr>
            <a:spLocks/>
          </p:cNvSpPr>
          <p:nvPr/>
        </p:nvSpPr>
        <p:spPr>
          <a:xfrm>
            <a:off x="4824030"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6" name="Rechteck 85"/>
          <p:cNvSpPr>
            <a:spLocks/>
          </p:cNvSpPr>
          <p:nvPr/>
        </p:nvSpPr>
        <p:spPr>
          <a:xfrm>
            <a:off x="4824030" y="390058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7" name="Rechteck 86"/>
          <p:cNvSpPr>
            <a:spLocks/>
          </p:cNvSpPr>
          <p:nvPr/>
        </p:nvSpPr>
        <p:spPr>
          <a:xfrm>
            <a:off x="4824030" y="426053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8" name="Rechteck 87"/>
          <p:cNvSpPr>
            <a:spLocks/>
          </p:cNvSpPr>
          <p:nvPr/>
        </p:nvSpPr>
        <p:spPr>
          <a:xfrm>
            <a:off x="4824030" y="462049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9" name="Rechteck 88"/>
          <p:cNvSpPr>
            <a:spLocks/>
          </p:cNvSpPr>
          <p:nvPr/>
        </p:nvSpPr>
        <p:spPr>
          <a:xfrm>
            <a:off x="4824030" y="480047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0" name="Rechteck 89"/>
          <p:cNvSpPr>
            <a:spLocks/>
          </p:cNvSpPr>
          <p:nvPr/>
        </p:nvSpPr>
        <p:spPr>
          <a:xfrm>
            <a:off x="4824030" y="498045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1" name="Rechteck 90"/>
          <p:cNvSpPr>
            <a:spLocks/>
          </p:cNvSpPr>
          <p:nvPr/>
        </p:nvSpPr>
        <p:spPr>
          <a:xfrm>
            <a:off x="4824030" y="516043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8" name="Rechteck 97"/>
          <p:cNvSpPr>
            <a:spLocks/>
          </p:cNvSpPr>
          <p:nvPr/>
        </p:nvSpPr>
        <p:spPr>
          <a:xfrm>
            <a:off x="5508134"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9" name="Rechteck 98"/>
          <p:cNvSpPr>
            <a:spLocks/>
          </p:cNvSpPr>
          <p:nvPr/>
        </p:nvSpPr>
        <p:spPr>
          <a:xfrm>
            <a:off x="5508134"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0" name="Rechteck 99"/>
          <p:cNvSpPr>
            <a:spLocks/>
          </p:cNvSpPr>
          <p:nvPr/>
        </p:nvSpPr>
        <p:spPr>
          <a:xfrm>
            <a:off x="5508134"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1" name="Rechteck 100"/>
          <p:cNvSpPr>
            <a:spLocks/>
          </p:cNvSpPr>
          <p:nvPr/>
        </p:nvSpPr>
        <p:spPr>
          <a:xfrm>
            <a:off x="5508134"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2" name="Rechteck 101"/>
          <p:cNvSpPr>
            <a:spLocks/>
          </p:cNvSpPr>
          <p:nvPr/>
        </p:nvSpPr>
        <p:spPr>
          <a:xfrm>
            <a:off x="5508134"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3" name="Rechteck 102"/>
          <p:cNvSpPr>
            <a:spLocks/>
          </p:cNvSpPr>
          <p:nvPr/>
        </p:nvSpPr>
        <p:spPr>
          <a:xfrm>
            <a:off x="5508134" y="372060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6" name="Rechteck 105"/>
          <p:cNvSpPr>
            <a:spLocks/>
          </p:cNvSpPr>
          <p:nvPr/>
        </p:nvSpPr>
        <p:spPr>
          <a:xfrm>
            <a:off x="5508134"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7" name="Rechteck 106"/>
          <p:cNvSpPr>
            <a:spLocks/>
          </p:cNvSpPr>
          <p:nvPr/>
        </p:nvSpPr>
        <p:spPr>
          <a:xfrm>
            <a:off x="5508134"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8" name="Rechteck 107"/>
          <p:cNvSpPr>
            <a:spLocks/>
          </p:cNvSpPr>
          <p:nvPr/>
        </p:nvSpPr>
        <p:spPr>
          <a:xfrm>
            <a:off x="5508134"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9" name="Rechteck 108"/>
          <p:cNvSpPr>
            <a:spLocks/>
          </p:cNvSpPr>
          <p:nvPr/>
        </p:nvSpPr>
        <p:spPr>
          <a:xfrm>
            <a:off x="5508134"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10" name="Rechteck 109"/>
          <p:cNvSpPr>
            <a:spLocks/>
          </p:cNvSpPr>
          <p:nvPr/>
        </p:nvSpPr>
        <p:spPr>
          <a:xfrm>
            <a:off x="5508134"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3" name="Rechteck 122"/>
          <p:cNvSpPr>
            <a:spLocks/>
          </p:cNvSpPr>
          <p:nvPr/>
        </p:nvSpPr>
        <p:spPr>
          <a:xfrm>
            <a:off x="6345209"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4" name="Rechteck 123"/>
          <p:cNvSpPr>
            <a:spLocks/>
          </p:cNvSpPr>
          <p:nvPr/>
        </p:nvSpPr>
        <p:spPr>
          <a:xfrm>
            <a:off x="6345209"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5" name="Rechteck 124"/>
          <p:cNvSpPr>
            <a:spLocks/>
          </p:cNvSpPr>
          <p:nvPr/>
        </p:nvSpPr>
        <p:spPr>
          <a:xfrm>
            <a:off x="6345209"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6" name="Rechteck 125"/>
          <p:cNvSpPr>
            <a:spLocks/>
          </p:cNvSpPr>
          <p:nvPr/>
        </p:nvSpPr>
        <p:spPr>
          <a:xfrm>
            <a:off x="6345209"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7" name="Rechteck 126"/>
          <p:cNvSpPr>
            <a:spLocks/>
          </p:cNvSpPr>
          <p:nvPr/>
        </p:nvSpPr>
        <p:spPr>
          <a:xfrm>
            <a:off x="6345209"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8" name="Rechteck 127"/>
          <p:cNvSpPr>
            <a:spLocks/>
          </p:cNvSpPr>
          <p:nvPr/>
        </p:nvSpPr>
        <p:spPr>
          <a:xfrm>
            <a:off x="6345209" y="372060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9" name="Rechteck 128"/>
          <p:cNvSpPr>
            <a:spLocks/>
          </p:cNvSpPr>
          <p:nvPr/>
        </p:nvSpPr>
        <p:spPr>
          <a:xfrm>
            <a:off x="6345209" y="408055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0" name="Rechteck 129"/>
          <p:cNvSpPr>
            <a:spLocks/>
          </p:cNvSpPr>
          <p:nvPr/>
        </p:nvSpPr>
        <p:spPr>
          <a:xfrm>
            <a:off x="6345209" y="444051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1" name="Rechteck 130"/>
          <p:cNvSpPr>
            <a:spLocks/>
          </p:cNvSpPr>
          <p:nvPr/>
        </p:nvSpPr>
        <p:spPr>
          <a:xfrm>
            <a:off x="6345209"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2" name="Rechteck 131"/>
          <p:cNvSpPr>
            <a:spLocks/>
          </p:cNvSpPr>
          <p:nvPr/>
        </p:nvSpPr>
        <p:spPr>
          <a:xfrm>
            <a:off x="6345209"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3" name="Rechteck 132"/>
          <p:cNvSpPr>
            <a:spLocks/>
          </p:cNvSpPr>
          <p:nvPr/>
        </p:nvSpPr>
        <p:spPr>
          <a:xfrm>
            <a:off x="6345209"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4" name="Rechteck 133"/>
          <p:cNvSpPr>
            <a:spLocks/>
          </p:cNvSpPr>
          <p:nvPr/>
        </p:nvSpPr>
        <p:spPr>
          <a:xfrm>
            <a:off x="6345209"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5" name="Rechteck 134"/>
          <p:cNvSpPr>
            <a:spLocks/>
          </p:cNvSpPr>
          <p:nvPr/>
        </p:nvSpPr>
        <p:spPr>
          <a:xfrm>
            <a:off x="6345209"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6" name="Rechteck 135"/>
          <p:cNvSpPr>
            <a:spLocks/>
          </p:cNvSpPr>
          <p:nvPr/>
        </p:nvSpPr>
        <p:spPr>
          <a:xfrm>
            <a:off x="6345209" y="390058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7" name="Rechteck 136"/>
          <p:cNvSpPr>
            <a:spLocks/>
          </p:cNvSpPr>
          <p:nvPr/>
        </p:nvSpPr>
        <p:spPr>
          <a:xfrm>
            <a:off x="6345209" y="426053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8" name="Rechteck 137"/>
          <p:cNvSpPr>
            <a:spLocks/>
          </p:cNvSpPr>
          <p:nvPr/>
        </p:nvSpPr>
        <p:spPr>
          <a:xfrm>
            <a:off x="6345209" y="462049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9" name="Rechteck 138"/>
          <p:cNvSpPr>
            <a:spLocks/>
          </p:cNvSpPr>
          <p:nvPr/>
        </p:nvSpPr>
        <p:spPr>
          <a:xfrm>
            <a:off x="6345209" y="480047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0" name="Rechteck 139"/>
          <p:cNvSpPr>
            <a:spLocks/>
          </p:cNvSpPr>
          <p:nvPr/>
        </p:nvSpPr>
        <p:spPr>
          <a:xfrm>
            <a:off x="6345209" y="498045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1" name="Rechteck 140"/>
          <p:cNvSpPr>
            <a:spLocks/>
          </p:cNvSpPr>
          <p:nvPr/>
        </p:nvSpPr>
        <p:spPr>
          <a:xfrm>
            <a:off x="6345209" y="516043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2" name="Rechteck 141"/>
          <p:cNvSpPr>
            <a:spLocks/>
          </p:cNvSpPr>
          <p:nvPr/>
        </p:nvSpPr>
        <p:spPr>
          <a:xfrm>
            <a:off x="6345209" y="534041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3" name="Rechteck 142"/>
          <p:cNvSpPr>
            <a:spLocks/>
          </p:cNvSpPr>
          <p:nvPr/>
        </p:nvSpPr>
        <p:spPr>
          <a:xfrm>
            <a:off x="6345209" y="552039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8" name="Rechteck 147"/>
          <p:cNvSpPr>
            <a:spLocks/>
          </p:cNvSpPr>
          <p:nvPr/>
        </p:nvSpPr>
        <p:spPr>
          <a:xfrm>
            <a:off x="7065289"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9" name="Rechteck 148"/>
          <p:cNvSpPr>
            <a:spLocks/>
          </p:cNvSpPr>
          <p:nvPr/>
        </p:nvSpPr>
        <p:spPr>
          <a:xfrm>
            <a:off x="7065289"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0" name="Rechteck 149"/>
          <p:cNvSpPr>
            <a:spLocks/>
          </p:cNvSpPr>
          <p:nvPr/>
        </p:nvSpPr>
        <p:spPr>
          <a:xfrm>
            <a:off x="7065289"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1" name="Rechteck 150"/>
          <p:cNvSpPr>
            <a:spLocks/>
          </p:cNvSpPr>
          <p:nvPr/>
        </p:nvSpPr>
        <p:spPr>
          <a:xfrm>
            <a:off x="7065289"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2" name="Rechteck 151"/>
          <p:cNvSpPr>
            <a:spLocks/>
          </p:cNvSpPr>
          <p:nvPr/>
        </p:nvSpPr>
        <p:spPr>
          <a:xfrm>
            <a:off x="7065289"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3" name="Rechteck 152"/>
          <p:cNvSpPr>
            <a:spLocks/>
          </p:cNvSpPr>
          <p:nvPr/>
        </p:nvSpPr>
        <p:spPr>
          <a:xfrm>
            <a:off x="7065289" y="372060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6" name="Rechteck 155"/>
          <p:cNvSpPr>
            <a:spLocks/>
          </p:cNvSpPr>
          <p:nvPr/>
        </p:nvSpPr>
        <p:spPr>
          <a:xfrm>
            <a:off x="7065289"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7" name="Rechteck 156"/>
          <p:cNvSpPr>
            <a:spLocks/>
          </p:cNvSpPr>
          <p:nvPr/>
        </p:nvSpPr>
        <p:spPr>
          <a:xfrm>
            <a:off x="7065289"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8" name="Rechteck 157"/>
          <p:cNvSpPr>
            <a:spLocks/>
          </p:cNvSpPr>
          <p:nvPr/>
        </p:nvSpPr>
        <p:spPr>
          <a:xfrm>
            <a:off x="7065289"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9" name="Rechteck 158"/>
          <p:cNvSpPr>
            <a:spLocks/>
          </p:cNvSpPr>
          <p:nvPr/>
        </p:nvSpPr>
        <p:spPr>
          <a:xfrm>
            <a:off x="7065289"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60" name="Rechteck 159"/>
          <p:cNvSpPr>
            <a:spLocks/>
          </p:cNvSpPr>
          <p:nvPr/>
        </p:nvSpPr>
        <p:spPr>
          <a:xfrm>
            <a:off x="7065289"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73" name="Rechteck 172"/>
          <p:cNvSpPr>
            <a:spLocks/>
          </p:cNvSpPr>
          <p:nvPr/>
        </p:nvSpPr>
        <p:spPr>
          <a:xfrm>
            <a:off x="7641353"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74" name="Rechteck 173"/>
          <p:cNvSpPr>
            <a:spLocks/>
          </p:cNvSpPr>
          <p:nvPr/>
        </p:nvSpPr>
        <p:spPr>
          <a:xfrm>
            <a:off x="7641353"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75" name="Rechteck 174"/>
          <p:cNvSpPr>
            <a:spLocks/>
          </p:cNvSpPr>
          <p:nvPr/>
        </p:nvSpPr>
        <p:spPr>
          <a:xfrm>
            <a:off x="7641353"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81" name="Rechteck 180"/>
          <p:cNvSpPr>
            <a:spLocks/>
          </p:cNvSpPr>
          <p:nvPr/>
        </p:nvSpPr>
        <p:spPr>
          <a:xfrm>
            <a:off x="7641353"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82" name="Rechteck 181"/>
          <p:cNvSpPr>
            <a:spLocks/>
          </p:cNvSpPr>
          <p:nvPr/>
        </p:nvSpPr>
        <p:spPr>
          <a:xfrm>
            <a:off x="7641353"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98" name="Rechteck 197"/>
          <p:cNvSpPr>
            <a:spLocks/>
          </p:cNvSpPr>
          <p:nvPr/>
        </p:nvSpPr>
        <p:spPr>
          <a:xfrm>
            <a:off x="2636769"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99" name="Rechteck 198"/>
          <p:cNvSpPr>
            <a:spLocks/>
          </p:cNvSpPr>
          <p:nvPr/>
        </p:nvSpPr>
        <p:spPr>
          <a:xfrm>
            <a:off x="2636769"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0" name="Rechteck 199"/>
          <p:cNvSpPr>
            <a:spLocks/>
          </p:cNvSpPr>
          <p:nvPr/>
        </p:nvSpPr>
        <p:spPr>
          <a:xfrm>
            <a:off x="2636769"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1" name="Rechteck 200"/>
          <p:cNvSpPr>
            <a:spLocks/>
          </p:cNvSpPr>
          <p:nvPr/>
        </p:nvSpPr>
        <p:spPr>
          <a:xfrm>
            <a:off x="2636769"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2" name="Rechteck 201"/>
          <p:cNvSpPr>
            <a:spLocks/>
          </p:cNvSpPr>
          <p:nvPr/>
        </p:nvSpPr>
        <p:spPr>
          <a:xfrm>
            <a:off x="2636769"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3" name="Rechteck 202"/>
          <p:cNvSpPr>
            <a:spLocks/>
          </p:cNvSpPr>
          <p:nvPr/>
        </p:nvSpPr>
        <p:spPr>
          <a:xfrm>
            <a:off x="2636769" y="372060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5" name="Rechteck 204"/>
          <p:cNvSpPr>
            <a:spLocks/>
          </p:cNvSpPr>
          <p:nvPr/>
        </p:nvSpPr>
        <p:spPr>
          <a:xfrm>
            <a:off x="2636769" y="408055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6" name="Rechteck 205"/>
          <p:cNvSpPr>
            <a:spLocks/>
          </p:cNvSpPr>
          <p:nvPr/>
        </p:nvSpPr>
        <p:spPr>
          <a:xfrm>
            <a:off x="2636769" y="444051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7" name="Rechteck 206"/>
          <p:cNvSpPr>
            <a:spLocks/>
          </p:cNvSpPr>
          <p:nvPr/>
        </p:nvSpPr>
        <p:spPr>
          <a:xfrm>
            <a:off x="2636769"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8" name="Rechteck 207"/>
          <p:cNvSpPr>
            <a:spLocks/>
          </p:cNvSpPr>
          <p:nvPr/>
        </p:nvSpPr>
        <p:spPr>
          <a:xfrm>
            <a:off x="2636769"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9" name="Rechteck 208"/>
          <p:cNvSpPr>
            <a:spLocks/>
          </p:cNvSpPr>
          <p:nvPr/>
        </p:nvSpPr>
        <p:spPr>
          <a:xfrm>
            <a:off x="2636769"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0" name="Rechteck 209"/>
          <p:cNvSpPr>
            <a:spLocks/>
          </p:cNvSpPr>
          <p:nvPr/>
        </p:nvSpPr>
        <p:spPr>
          <a:xfrm>
            <a:off x="2636769"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1" name="Rechteck 210"/>
          <p:cNvSpPr>
            <a:spLocks/>
          </p:cNvSpPr>
          <p:nvPr/>
        </p:nvSpPr>
        <p:spPr>
          <a:xfrm>
            <a:off x="2636769"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2" name="Rechteck 211"/>
          <p:cNvSpPr>
            <a:spLocks/>
          </p:cNvSpPr>
          <p:nvPr/>
        </p:nvSpPr>
        <p:spPr>
          <a:xfrm>
            <a:off x="2636769" y="390058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3" name="Rechteck 212"/>
          <p:cNvSpPr>
            <a:spLocks/>
          </p:cNvSpPr>
          <p:nvPr/>
        </p:nvSpPr>
        <p:spPr>
          <a:xfrm>
            <a:off x="2636769" y="426053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4" name="Rechteck 213"/>
          <p:cNvSpPr>
            <a:spLocks/>
          </p:cNvSpPr>
          <p:nvPr/>
        </p:nvSpPr>
        <p:spPr>
          <a:xfrm>
            <a:off x="2636769" y="462049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5" name="Rechteck 214"/>
          <p:cNvSpPr>
            <a:spLocks/>
          </p:cNvSpPr>
          <p:nvPr/>
        </p:nvSpPr>
        <p:spPr>
          <a:xfrm>
            <a:off x="2636769" y="480047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6" name="Rechteck 215"/>
          <p:cNvSpPr>
            <a:spLocks/>
          </p:cNvSpPr>
          <p:nvPr/>
        </p:nvSpPr>
        <p:spPr>
          <a:xfrm>
            <a:off x="2636769" y="498045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7" name="Rechteck 216"/>
          <p:cNvSpPr>
            <a:spLocks/>
          </p:cNvSpPr>
          <p:nvPr/>
        </p:nvSpPr>
        <p:spPr>
          <a:xfrm>
            <a:off x="2636769" y="516043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8" name="Rechteck 217"/>
          <p:cNvSpPr>
            <a:spLocks/>
          </p:cNvSpPr>
          <p:nvPr/>
        </p:nvSpPr>
        <p:spPr>
          <a:xfrm>
            <a:off x="2636769" y="534041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9" name="Rechteck 218"/>
          <p:cNvSpPr>
            <a:spLocks/>
          </p:cNvSpPr>
          <p:nvPr/>
        </p:nvSpPr>
        <p:spPr>
          <a:xfrm>
            <a:off x="2636769" y="552039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0" name="Rechteck 219"/>
          <p:cNvSpPr>
            <a:spLocks/>
          </p:cNvSpPr>
          <p:nvPr/>
        </p:nvSpPr>
        <p:spPr>
          <a:xfrm>
            <a:off x="2636769" y="570037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1" name="Rechteck 220"/>
          <p:cNvSpPr>
            <a:spLocks/>
          </p:cNvSpPr>
          <p:nvPr/>
        </p:nvSpPr>
        <p:spPr>
          <a:xfrm>
            <a:off x="2636769" y="588034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2" name="Rechteck 221"/>
          <p:cNvSpPr>
            <a:spLocks/>
          </p:cNvSpPr>
          <p:nvPr/>
        </p:nvSpPr>
        <p:spPr>
          <a:xfrm>
            <a:off x="2636769" y="606032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3" name="Rechteck 222"/>
          <p:cNvSpPr>
            <a:spLocks/>
          </p:cNvSpPr>
          <p:nvPr/>
        </p:nvSpPr>
        <p:spPr>
          <a:xfrm>
            <a:off x="2636769" y="624031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4" name="Rechteck 223"/>
          <p:cNvSpPr>
            <a:spLocks/>
          </p:cNvSpPr>
          <p:nvPr/>
        </p:nvSpPr>
        <p:spPr>
          <a:xfrm>
            <a:off x="1952721"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5" name="Rechteck 224"/>
          <p:cNvSpPr>
            <a:spLocks/>
          </p:cNvSpPr>
          <p:nvPr/>
        </p:nvSpPr>
        <p:spPr>
          <a:xfrm>
            <a:off x="1952721"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6" name="Rechteck 225"/>
          <p:cNvSpPr>
            <a:spLocks/>
          </p:cNvSpPr>
          <p:nvPr/>
        </p:nvSpPr>
        <p:spPr>
          <a:xfrm>
            <a:off x="1952721"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7" name="Rechteck 226"/>
          <p:cNvSpPr>
            <a:spLocks/>
          </p:cNvSpPr>
          <p:nvPr/>
        </p:nvSpPr>
        <p:spPr>
          <a:xfrm>
            <a:off x="1952721"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8" name="Rechteck 227"/>
          <p:cNvSpPr>
            <a:spLocks/>
          </p:cNvSpPr>
          <p:nvPr/>
        </p:nvSpPr>
        <p:spPr>
          <a:xfrm>
            <a:off x="1952721"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9" name="Rechteck 228"/>
          <p:cNvSpPr>
            <a:spLocks/>
          </p:cNvSpPr>
          <p:nvPr/>
        </p:nvSpPr>
        <p:spPr>
          <a:xfrm>
            <a:off x="1952721" y="372060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2" name="Rechteck 231"/>
          <p:cNvSpPr>
            <a:spLocks/>
          </p:cNvSpPr>
          <p:nvPr/>
        </p:nvSpPr>
        <p:spPr>
          <a:xfrm>
            <a:off x="1952721"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3" name="Rechteck 232"/>
          <p:cNvSpPr>
            <a:spLocks/>
          </p:cNvSpPr>
          <p:nvPr/>
        </p:nvSpPr>
        <p:spPr>
          <a:xfrm>
            <a:off x="1952721"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4" name="Rechteck 233"/>
          <p:cNvSpPr>
            <a:spLocks/>
          </p:cNvSpPr>
          <p:nvPr/>
        </p:nvSpPr>
        <p:spPr>
          <a:xfrm>
            <a:off x="1952721"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5" name="Rechteck 234"/>
          <p:cNvSpPr>
            <a:spLocks/>
          </p:cNvSpPr>
          <p:nvPr/>
        </p:nvSpPr>
        <p:spPr>
          <a:xfrm>
            <a:off x="1952721"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6" name="Rechteck 235"/>
          <p:cNvSpPr>
            <a:spLocks/>
          </p:cNvSpPr>
          <p:nvPr/>
        </p:nvSpPr>
        <p:spPr>
          <a:xfrm>
            <a:off x="1952721"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49" name="Rechteck 248"/>
          <p:cNvSpPr>
            <a:spLocks/>
          </p:cNvSpPr>
          <p:nvPr/>
        </p:nvSpPr>
        <p:spPr>
          <a:xfrm>
            <a:off x="1268617"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0" name="Rechteck 249"/>
          <p:cNvSpPr>
            <a:spLocks/>
          </p:cNvSpPr>
          <p:nvPr/>
        </p:nvSpPr>
        <p:spPr>
          <a:xfrm>
            <a:off x="1268617"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1" name="Rechteck 250"/>
          <p:cNvSpPr>
            <a:spLocks/>
          </p:cNvSpPr>
          <p:nvPr/>
        </p:nvSpPr>
        <p:spPr>
          <a:xfrm>
            <a:off x="1268617"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2" name="Rechteck 251"/>
          <p:cNvSpPr>
            <a:spLocks/>
          </p:cNvSpPr>
          <p:nvPr/>
        </p:nvSpPr>
        <p:spPr>
          <a:xfrm>
            <a:off x="1268617"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7" name="Rechteck 256"/>
          <p:cNvSpPr>
            <a:spLocks/>
          </p:cNvSpPr>
          <p:nvPr/>
        </p:nvSpPr>
        <p:spPr>
          <a:xfrm>
            <a:off x="1268617"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8" name="Rechteck 257"/>
          <p:cNvSpPr>
            <a:spLocks/>
          </p:cNvSpPr>
          <p:nvPr/>
        </p:nvSpPr>
        <p:spPr>
          <a:xfrm>
            <a:off x="1268617"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9" name="Rechteck 258"/>
          <p:cNvSpPr>
            <a:spLocks/>
          </p:cNvSpPr>
          <p:nvPr/>
        </p:nvSpPr>
        <p:spPr>
          <a:xfrm>
            <a:off x="1268617"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60" name="Rechteck 259"/>
          <p:cNvSpPr>
            <a:spLocks/>
          </p:cNvSpPr>
          <p:nvPr/>
        </p:nvSpPr>
        <p:spPr>
          <a:xfrm>
            <a:off x="1268617"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4" name="Rechteck 273"/>
          <p:cNvSpPr>
            <a:spLocks/>
          </p:cNvSpPr>
          <p:nvPr/>
        </p:nvSpPr>
        <p:spPr>
          <a:xfrm>
            <a:off x="620545" y="1920811"/>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5" name="Rechteck 274"/>
          <p:cNvSpPr>
            <a:spLocks/>
          </p:cNvSpPr>
          <p:nvPr/>
        </p:nvSpPr>
        <p:spPr>
          <a:xfrm>
            <a:off x="620545" y="2280769"/>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6" name="Rechteck 275"/>
          <p:cNvSpPr>
            <a:spLocks/>
          </p:cNvSpPr>
          <p:nvPr/>
        </p:nvSpPr>
        <p:spPr>
          <a:xfrm>
            <a:off x="620545" y="2640727"/>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7" name="Rechteck 276"/>
          <p:cNvSpPr>
            <a:spLocks/>
          </p:cNvSpPr>
          <p:nvPr/>
        </p:nvSpPr>
        <p:spPr>
          <a:xfrm>
            <a:off x="620545" y="3000685"/>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8" name="Rechteck 277"/>
          <p:cNvSpPr>
            <a:spLocks/>
          </p:cNvSpPr>
          <p:nvPr/>
        </p:nvSpPr>
        <p:spPr>
          <a:xfrm>
            <a:off x="620545" y="3360643"/>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2" name="Rechteck 281"/>
          <p:cNvSpPr>
            <a:spLocks/>
          </p:cNvSpPr>
          <p:nvPr/>
        </p:nvSpPr>
        <p:spPr>
          <a:xfrm>
            <a:off x="620545" y="2100790"/>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3" name="Rechteck 282"/>
          <p:cNvSpPr>
            <a:spLocks/>
          </p:cNvSpPr>
          <p:nvPr/>
        </p:nvSpPr>
        <p:spPr>
          <a:xfrm>
            <a:off x="620545" y="2460748"/>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4" name="Rechteck 283"/>
          <p:cNvSpPr>
            <a:spLocks/>
          </p:cNvSpPr>
          <p:nvPr/>
        </p:nvSpPr>
        <p:spPr>
          <a:xfrm>
            <a:off x="620545" y="2820706"/>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5" name="Rechteck 284"/>
          <p:cNvSpPr>
            <a:spLocks/>
          </p:cNvSpPr>
          <p:nvPr/>
        </p:nvSpPr>
        <p:spPr>
          <a:xfrm>
            <a:off x="620545" y="3180664"/>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6" name="Rechteck 285"/>
          <p:cNvSpPr>
            <a:spLocks/>
          </p:cNvSpPr>
          <p:nvPr/>
        </p:nvSpPr>
        <p:spPr>
          <a:xfrm>
            <a:off x="620545" y="3540622"/>
            <a:ext cx="252000" cy="119678"/>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78" name="Ellipse 177"/>
          <p:cNvSpPr/>
          <p:nvPr/>
        </p:nvSpPr>
        <p:spPr bwMode="auto">
          <a:xfrm>
            <a:off x="520700" y="1892300"/>
            <a:ext cx="457200" cy="18669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79" name="Ellipse 178"/>
          <p:cNvSpPr/>
          <p:nvPr/>
        </p:nvSpPr>
        <p:spPr bwMode="auto">
          <a:xfrm>
            <a:off x="1181100" y="1879600"/>
            <a:ext cx="457200" cy="15113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80" name="Ellipse 179"/>
          <p:cNvSpPr/>
          <p:nvPr/>
        </p:nvSpPr>
        <p:spPr bwMode="auto">
          <a:xfrm>
            <a:off x="1866900" y="1879600"/>
            <a:ext cx="457200" cy="20447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83" name="Ellipse 182"/>
          <p:cNvSpPr/>
          <p:nvPr/>
        </p:nvSpPr>
        <p:spPr bwMode="auto">
          <a:xfrm>
            <a:off x="2540000" y="1866900"/>
            <a:ext cx="457200" cy="21463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84" name="Ellipse 183"/>
          <p:cNvSpPr/>
          <p:nvPr/>
        </p:nvSpPr>
        <p:spPr bwMode="auto">
          <a:xfrm>
            <a:off x="2540000" y="4064000"/>
            <a:ext cx="457200" cy="24003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85" name="Ellipse 184"/>
          <p:cNvSpPr/>
          <p:nvPr/>
        </p:nvSpPr>
        <p:spPr bwMode="auto">
          <a:xfrm>
            <a:off x="3187700" y="1879600"/>
            <a:ext cx="457200" cy="18669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87" name="Ellipse 186"/>
          <p:cNvSpPr/>
          <p:nvPr/>
        </p:nvSpPr>
        <p:spPr bwMode="auto">
          <a:xfrm>
            <a:off x="5410200" y="1879600"/>
            <a:ext cx="457200" cy="21209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88" name="Ellipse 187"/>
          <p:cNvSpPr/>
          <p:nvPr/>
        </p:nvSpPr>
        <p:spPr bwMode="auto">
          <a:xfrm>
            <a:off x="4076700" y="4051300"/>
            <a:ext cx="457200" cy="24003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89" name="Ellipse 188"/>
          <p:cNvSpPr/>
          <p:nvPr/>
        </p:nvSpPr>
        <p:spPr bwMode="auto">
          <a:xfrm>
            <a:off x="4064000" y="1892300"/>
            <a:ext cx="457200" cy="21463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90" name="Ellipse 189"/>
          <p:cNvSpPr/>
          <p:nvPr/>
        </p:nvSpPr>
        <p:spPr bwMode="auto">
          <a:xfrm>
            <a:off x="4724400" y="1866900"/>
            <a:ext cx="457200" cy="35179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91" name="Ellipse 190"/>
          <p:cNvSpPr/>
          <p:nvPr/>
        </p:nvSpPr>
        <p:spPr bwMode="auto">
          <a:xfrm>
            <a:off x="6248400" y="1892300"/>
            <a:ext cx="457200" cy="19939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92" name="Ellipse 191"/>
          <p:cNvSpPr/>
          <p:nvPr/>
        </p:nvSpPr>
        <p:spPr bwMode="auto">
          <a:xfrm>
            <a:off x="6261100" y="3886200"/>
            <a:ext cx="457200" cy="18669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93" name="Ellipse 192"/>
          <p:cNvSpPr/>
          <p:nvPr/>
        </p:nvSpPr>
        <p:spPr bwMode="auto">
          <a:xfrm>
            <a:off x="6972300" y="1879600"/>
            <a:ext cx="457200" cy="19939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94" name="Ellipse 193"/>
          <p:cNvSpPr/>
          <p:nvPr/>
        </p:nvSpPr>
        <p:spPr bwMode="auto">
          <a:xfrm>
            <a:off x="7543800" y="1879600"/>
            <a:ext cx="457200" cy="952500"/>
          </a:xfrm>
          <a:prstGeom prst="ellipse">
            <a:avLst/>
          </a:prstGeom>
          <a:noFill/>
          <a:ln w="9525" cap="flat" cmpd="sng" algn="ctr">
            <a:solidFill>
              <a:srgbClr val="0D66A7"/>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2613968225"/>
      </p:ext>
    </p:extLst>
  </p:cSld>
  <p:clrMapOvr>
    <a:masterClrMapping/>
  </p:clrMapOvr>
  <p:transition advTm="1012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hteck 205"/>
          <p:cNvSpPr/>
          <p:nvPr/>
        </p:nvSpPr>
        <p:spPr>
          <a:xfrm>
            <a:off x="454968" y="1295401"/>
            <a:ext cx="6771332" cy="1587500"/>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36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smtClean="0">
                <a:ln>
                  <a:noFill/>
                </a:ln>
                <a:solidFill>
                  <a:schemeClr val="bg1"/>
                </a:solidFill>
                <a:effectLst/>
                <a:uLnTx/>
                <a:uFillTx/>
                <a:latin typeface="Calibri"/>
                <a:ea typeface="+mn-ea"/>
                <a:cs typeface="+mn-cs"/>
              </a:rPr>
              <a:t>Management</a:t>
            </a:r>
            <a:endParaRPr kumimoji="0" lang="de-DE" sz="1800" b="1" i="0" u="none" strike="noStrike" kern="0" cap="none" spc="0" normalizeH="0" baseline="0" noProof="0">
              <a:ln>
                <a:noFill/>
              </a:ln>
              <a:solidFill>
                <a:schemeClr val="bg1"/>
              </a:solidFill>
              <a:effectLst/>
              <a:uLnTx/>
              <a:uFillTx/>
              <a:latin typeface="Calibri"/>
              <a:ea typeface="+mn-ea"/>
              <a:cs typeface="+mn-cs"/>
            </a:endParaRPr>
          </a:p>
        </p:txBody>
      </p:sp>
      <p:sp>
        <p:nvSpPr>
          <p:cNvPr id="5122" name="Foliennummernplatzhalter 3"/>
          <p:cNvSpPr>
            <a:spLocks noGrp="1"/>
          </p:cNvSpPr>
          <p:nvPr>
            <p:ph type="sldNum" sz="quarter" idx="10"/>
          </p:nvPr>
        </p:nvSpPr>
        <p:spPr>
          <a:noFill/>
        </p:spPr>
        <p:txBody>
          <a:bodyPr/>
          <a:lstStyle/>
          <a:p>
            <a:fld id="{B8CDA711-A42F-4F33-91BE-8E42DC3C50C1}" type="slidenum">
              <a:rPr lang="de-DE"/>
              <a:pPr/>
              <a:t>10</a:t>
            </a:fld>
            <a:endParaRPr lang="de-DE"/>
          </a:p>
        </p:txBody>
      </p:sp>
      <p:sp>
        <p:nvSpPr>
          <p:cNvPr id="5123" name="Rectangle 2"/>
          <p:cNvSpPr>
            <a:spLocks noGrp="1" noChangeArrowheads="1"/>
          </p:cNvSpPr>
          <p:nvPr>
            <p:ph type="title"/>
          </p:nvPr>
        </p:nvSpPr>
        <p:spPr/>
        <p:txBody>
          <a:bodyPr/>
          <a:lstStyle/>
          <a:p>
            <a:pPr eaLnBrk="1" hangingPunct="1"/>
            <a:r>
              <a:rPr lang="en-US" dirty="0" smtClean="0"/>
              <a:t>Organization Chart in the First Year</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Feature Teams, Support Teams, Virtual Teams, Mgmt.</a:t>
            </a:r>
            <a:endParaRPr lang="en-US" sz="1800" b="1" dirty="0">
              <a:solidFill>
                <a:schemeClr val="hlink"/>
              </a:solidFill>
            </a:endParaRPr>
          </a:p>
        </p:txBody>
      </p:sp>
      <p:sp>
        <p:nvSpPr>
          <p:cNvPr id="168" name="Rechteck 167"/>
          <p:cNvSpPr/>
          <p:nvPr/>
        </p:nvSpPr>
        <p:spPr>
          <a:xfrm>
            <a:off x="454968" y="2984500"/>
            <a:ext cx="3816424" cy="3339763"/>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54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smtClean="0">
                <a:ln>
                  <a:noFill/>
                </a:ln>
                <a:solidFill>
                  <a:schemeClr val="bg1"/>
                </a:solidFill>
                <a:effectLst/>
                <a:uLnTx/>
                <a:uFillTx/>
                <a:latin typeface="Calibri"/>
                <a:ea typeface="+mn-ea"/>
                <a:cs typeface="+mn-cs"/>
              </a:rPr>
              <a:t>Feature Teams</a:t>
            </a:r>
            <a:endParaRPr kumimoji="0" lang="de-DE" sz="1800" b="1" i="0" u="none" strike="noStrike" kern="0" cap="none" spc="0" normalizeH="0" baseline="0" noProof="0">
              <a:ln>
                <a:noFill/>
              </a:ln>
              <a:solidFill>
                <a:schemeClr val="bg1"/>
              </a:solidFill>
              <a:effectLst/>
              <a:uLnTx/>
              <a:uFillTx/>
              <a:latin typeface="Calibri"/>
              <a:ea typeface="+mn-ea"/>
              <a:cs typeface="+mn-cs"/>
            </a:endParaRPr>
          </a:p>
        </p:txBody>
      </p:sp>
      <p:sp>
        <p:nvSpPr>
          <p:cNvPr id="169" name="Abgerundetes Rechteck 168"/>
          <p:cNvSpPr/>
          <p:nvPr/>
        </p:nvSpPr>
        <p:spPr>
          <a:xfrm>
            <a:off x="598984" y="306452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Pers</a:t>
            </a:r>
          </a:p>
        </p:txBody>
      </p:sp>
      <p:sp>
        <p:nvSpPr>
          <p:cNvPr id="170" name="Abgerundetes Rechteck 169"/>
          <p:cNvSpPr/>
          <p:nvPr/>
        </p:nvSpPr>
        <p:spPr>
          <a:xfrm>
            <a:off x="598984" y="361183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Req</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Abgerundetes Rechteck 170"/>
          <p:cNvSpPr/>
          <p:nvPr/>
        </p:nvSpPr>
        <p:spPr>
          <a:xfrm>
            <a:off x="598984" y="415914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Reg</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Abgerundetes Rechteck 171"/>
          <p:cNvSpPr/>
          <p:nvPr/>
        </p:nvSpPr>
        <p:spPr>
          <a:xfrm>
            <a:off x="598984" y="470645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My1</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Abgerundetes Rechteck 172"/>
          <p:cNvSpPr/>
          <p:nvPr/>
        </p:nvSpPr>
        <p:spPr>
          <a:xfrm>
            <a:off x="598984" y="52537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My2</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4" name="Abgerundetes Rechteck 173"/>
          <p:cNvSpPr/>
          <p:nvPr/>
        </p:nvSpPr>
        <p:spPr>
          <a:xfrm>
            <a:off x="598984" y="5801073"/>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Rep</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5" name="Abgerundetes Rechteck 174"/>
          <p:cNvSpPr/>
          <p:nvPr/>
        </p:nvSpPr>
        <p:spPr>
          <a:xfrm>
            <a:off x="1823120" y="306452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Cont1</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6" name="Abgerundetes Rechteck 175"/>
          <p:cNvSpPr/>
          <p:nvPr/>
        </p:nvSpPr>
        <p:spPr>
          <a:xfrm>
            <a:off x="1823120" y="360929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Cont2</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7" name="Abgerundetes Rechteck 176"/>
          <p:cNvSpPr/>
          <p:nvPr/>
        </p:nvSpPr>
        <p:spPr>
          <a:xfrm>
            <a:off x="1823120" y="41540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Cross</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8" name="Abgerundetes Rechteck 177"/>
          <p:cNvSpPr/>
          <p:nvPr/>
        </p:nvSpPr>
        <p:spPr>
          <a:xfrm>
            <a:off x="1823120" y="469883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CMS</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9" name="Abgerundetes Rechteck 178"/>
          <p:cNvSpPr/>
          <p:nvPr/>
        </p:nvSpPr>
        <p:spPr>
          <a:xfrm>
            <a:off x="3047256" y="306452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Conf1</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0" name="Abgerundetes Rechteck 179"/>
          <p:cNvSpPr/>
          <p:nvPr/>
        </p:nvSpPr>
        <p:spPr>
          <a:xfrm>
            <a:off x="3047256" y="360929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Conf2</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1" name="Abgerundetes Rechteck 180"/>
          <p:cNvSpPr/>
          <p:nvPr/>
        </p:nvSpPr>
        <p:spPr>
          <a:xfrm>
            <a:off x="3047256" y="41540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Pics</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2" name="Abgerundetes Rechteck 181"/>
          <p:cNvSpPr/>
          <p:nvPr/>
        </p:nvSpPr>
        <p:spPr>
          <a:xfrm>
            <a:off x="3047256" y="469883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Maint</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3" name="Rechteck 182"/>
          <p:cNvSpPr/>
          <p:nvPr/>
        </p:nvSpPr>
        <p:spPr>
          <a:xfrm>
            <a:off x="4487416" y="2984500"/>
            <a:ext cx="2736304" cy="1625184"/>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chemeClr val="bg1"/>
                </a:solidFill>
                <a:effectLst/>
                <a:uLnTx/>
                <a:uFillTx/>
                <a:latin typeface="Calibri"/>
                <a:ea typeface="+mn-ea"/>
                <a:cs typeface="+mn-cs"/>
              </a:rPr>
              <a:t>Virtual Teams</a:t>
            </a:r>
          </a:p>
        </p:txBody>
      </p:sp>
      <p:sp>
        <p:nvSpPr>
          <p:cNvPr id="184" name="Rechteck 183"/>
          <p:cNvSpPr/>
          <p:nvPr/>
        </p:nvSpPr>
        <p:spPr>
          <a:xfrm>
            <a:off x="4487416" y="4762501"/>
            <a:ext cx="2736304" cy="1560311"/>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smtClean="0">
                <a:ln>
                  <a:noFill/>
                </a:ln>
                <a:solidFill>
                  <a:schemeClr val="bg1"/>
                </a:solidFill>
                <a:effectLst/>
                <a:uLnTx/>
                <a:uFillTx/>
                <a:latin typeface="Calibri"/>
                <a:ea typeface="+mn-ea"/>
                <a:cs typeface="+mn-cs"/>
              </a:rPr>
              <a:t>Support Teams</a:t>
            </a:r>
            <a:endParaRPr kumimoji="0" lang="de-DE" sz="1800" b="1" i="0" u="none" strike="noStrike" kern="0" cap="none" spc="0" normalizeH="0" baseline="0" noProof="0">
              <a:ln>
                <a:noFill/>
              </a:ln>
              <a:solidFill>
                <a:schemeClr val="bg1"/>
              </a:solidFill>
              <a:effectLst/>
              <a:uLnTx/>
              <a:uFillTx/>
              <a:latin typeface="Calibri"/>
              <a:ea typeface="+mn-ea"/>
              <a:cs typeface="+mn-cs"/>
            </a:endParaRPr>
          </a:p>
        </p:txBody>
      </p:sp>
      <p:sp>
        <p:nvSpPr>
          <p:cNvPr id="185" name="Abgerundetes Rechteck 184"/>
          <p:cNvSpPr/>
          <p:nvPr/>
        </p:nvSpPr>
        <p:spPr>
          <a:xfrm>
            <a:off x="4739444" y="5767165"/>
            <a:ext cx="1008112" cy="460851"/>
          </a:xfrm>
          <a:prstGeom prst="roundRect">
            <a:avLst/>
          </a:prstGeom>
          <a:solidFill>
            <a:srgbClr val="99FFCC"/>
          </a:solidFill>
          <a:ln w="25400" cap="flat" cmpd="sng" algn="ctr">
            <a:solidFill>
              <a:srgbClr val="99FFCC"/>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CRM-Platform</a:t>
            </a:r>
          </a:p>
        </p:txBody>
      </p:sp>
      <p:sp>
        <p:nvSpPr>
          <p:cNvPr id="186" name="Abgerundetes Rechteck 185"/>
          <p:cNvSpPr/>
          <p:nvPr/>
        </p:nvSpPr>
        <p:spPr>
          <a:xfrm>
            <a:off x="5999584" y="5767165"/>
            <a:ext cx="1008112" cy="460851"/>
          </a:xfrm>
          <a:prstGeom prst="roundRect">
            <a:avLst/>
          </a:prstGeom>
          <a:solidFill>
            <a:srgbClr val="99FFCC"/>
          </a:solidFill>
          <a:ln w="25400" cap="flat" cmpd="sng" algn="ctr">
            <a:solidFill>
              <a:srgbClr val="99FFCC"/>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Build Env</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7" name="Abgerundetes Rechteck 186"/>
          <p:cNvSpPr/>
          <p:nvPr/>
        </p:nvSpPr>
        <p:spPr>
          <a:xfrm>
            <a:off x="5999584" y="5199485"/>
            <a:ext cx="1008112" cy="460851"/>
          </a:xfrm>
          <a:prstGeom prst="roundRect">
            <a:avLst/>
          </a:prstGeom>
          <a:solidFill>
            <a:srgbClr val="99FFCC"/>
          </a:solidFill>
          <a:ln w="25400" cap="flat" cmpd="sng" algn="ctr">
            <a:solidFill>
              <a:srgbClr val="99FFCC"/>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Test</a:t>
            </a:r>
          </a:p>
        </p:txBody>
      </p:sp>
      <p:sp>
        <p:nvSpPr>
          <p:cNvPr id="188" name="Abgerundetes Rechteck 187"/>
          <p:cNvSpPr/>
          <p:nvPr/>
        </p:nvSpPr>
        <p:spPr>
          <a:xfrm>
            <a:off x="4739444" y="404304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CMS-Product</a:t>
            </a:r>
          </a:p>
        </p:txBody>
      </p:sp>
      <p:sp>
        <p:nvSpPr>
          <p:cNvPr id="189" name="Abgerundetes Rechteck 188"/>
          <p:cNvSpPr/>
          <p:nvPr/>
        </p:nvSpPr>
        <p:spPr>
          <a:xfrm>
            <a:off x="5999584" y="404304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Test</a:t>
            </a:r>
          </a:p>
        </p:txBody>
      </p:sp>
      <p:sp>
        <p:nvSpPr>
          <p:cNvPr id="190" name="Abgerundetes Rechteck 189"/>
          <p:cNvSpPr/>
          <p:nvPr/>
        </p:nvSpPr>
        <p:spPr>
          <a:xfrm>
            <a:off x="4739444" y="347536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Arch.</a:t>
            </a:r>
          </a:p>
        </p:txBody>
      </p:sp>
      <p:sp>
        <p:nvSpPr>
          <p:cNvPr id="191" name="Abgerundetes Rechteck 190"/>
          <p:cNvSpPr/>
          <p:nvPr/>
        </p:nvSpPr>
        <p:spPr>
          <a:xfrm>
            <a:off x="5999584" y="347536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Docs</a:t>
            </a:r>
          </a:p>
        </p:txBody>
      </p:sp>
      <p:sp>
        <p:nvSpPr>
          <p:cNvPr id="192" name="Rechteck 191"/>
          <p:cNvSpPr/>
          <p:nvPr/>
        </p:nvSpPr>
        <p:spPr>
          <a:xfrm>
            <a:off x="520700" y="1958876"/>
            <a:ext cx="3750692" cy="864096"/>
          </a:xfrm>
          <a:prstGeom prst="rect">
            <a:avLst/>
          </a:prstGeom>
          <a:solidFill>
            <a:srgbClr val="C6D9F1"/>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tIns="108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i="0" u="sng" strike="noStrike" kern="0" cap="none" spc="0" normalizeH="0" baseline="0" noProof="0" dirty="0" smtClean="0">
                <a:ln>
                  <a:noFill/>
                </a:ln>
                <a:solidFill>
                  <a:sysClr val="windowText" lastClr="000000"/>
                </a:solidFill>
                <a:effectLst/>
                <a:uLnTx/>
                <a:uFillTx/>
                <a:latin typeface="Calibri"/>
                <a:ea typeface="+mn-ea"/>
                <a:cs typeface="+mn-cs"/>
              </a:rPr>
              <a:t>Feature Team Management</a:t>
            </a:r>
            <a:endParaRPr kumimoji="0" lang="de-DE" sz="1800"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3" name="Abgerundetes Rechteck 192"/>
          <p:cNvSpPr/>
          <p:nvPr/>
        </p:nvSpPr>
        <p:spPr>
          <a:xfrm>
            <a:off x="1219200" y="2501900"/>
            <a:ext cx="1028700" cy="246411"/>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ysClr val="windowText" lastClr="000000"/>
                </a:solidFill>
                <a:effectLst/>
                <a:uLnTx/>
                <a:uFillTx/>
                <a:latin typeface="Calibri"/>
                <a:ea typeface="+mn-ea"/>
                <a:cs typeface="+mn-cs"/>
              </a:rPr>
              <a:t>Architect</a:t>
            </a:r>
          </a:p>
        </p:txBody>
      </p:sp>
      <p:sp>
        <p:nvSpPr>
          <p:cNvPr id="194" name="Abgerundetes Rechteck 193"/>
          <p:cNvSpPr/>
          <p:nvPr/>
        </p:nvSpPr>
        <p:spPr>
          <a:xfrm>
            <a:off x="598984" y="2323232"/>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smtClean="0">
                <a:ln>
                  <a:noFill/>
                </a:ln>
                <a:solidFill>
                  <a:sysClr val="windowText" lastClr="000000"/>
                </a:solidFill>
                <a:effectLst/>
                <a:uLnTx/>
                <a:uFillTx/>
                <a:latin typeface="Calibri"/>
                <a:ea typeface="+mn-ea"/>
                <a:cs typeface="+mn-cs"/>
              </a:rPr>
              <a:t>Customer</a:t>
            </a:r>
          </a:p>
        </p:txBody>
      </p:sp>
      <p:sp>
        <p:nvSpPr>
          <p:cNvPr id="195" name="Abgerundetes Rechteck 194"/>
          <p:cNvSpPr/>
          <p:nvPr/>
        </p:nvSpPr>
        <p:spPr>
          <a:xfrm>
            <a:off x="1823120" y="2310532"/>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ysClr val="windowText" lastClr="000000"/>
                </a:solidFill>
                <a:effectLst/>
                <a:uLnTx/>
                <a:uFillTx/>
                <a:latin typeface="Calibri"/>
                <a:ea typeface="+mn-ea"/>
                <a:cs typeface="+mn-cs"/>
              </a:rPr>
              <a:t>Customer</a:t>
            </a:r>
          </a:p>
        </p:txBody>
      </p:sp>
      <p:sp>
        <p:nvSpPr>
          <p:cNvPr id="196" name="Abgerundetes Rechteck 195"/>
          <p:cNvSpPr/>
          <p:nvPr/>
        </p:nvSpPr>
        <p:spPr>
          <a:xfrm>
            <a:off x="3047256" y="2505184"/>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ysClr val="windowText" lastClr="000000"/>
                </a:solidFill>
                <a:effectLst/>
                <a:uLnTx/>
                <a:uFillTx/>
                <a:latin typeface="Calibri"/>
                <a:ea typeface="+mn-ea"/>
                <a:cs typeface="+mn-cs"/>
              </a:rPr>
              <a:t>Architect</a:t>
            </a:r>
          </a:p>
        </p:txBody>
      </p:sp>
      <p:sp>
        <p:nvSpPr>
          <p:cNvPr id="197" name="Abgerundetes Rechteck 196"/>
          <p:cNvSpPr/>
          <p:nvPr/>
        </p:nvSpPr>
        <p:spPr>
          <a:xfrm>
            <a:off x="3047256" y="2323232"/>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ysClr val="windowText" lastClr="000000"/>
                </a:solidFill>
                <a:effectLst/>
                <a:uLnTx/>
                <a:uFillTx/>
                <a:latin typeface="Calibri"/>
                <a:ea typeface="+mn-ea"/>
                <a:cs typeface="+mn-cs"/>
              </a:rPr>
              <a:t>Customer</a:t>
            </a:r>
          </a:p>
        </p:txBody>
      </p:sp>
      <p:sp>
        <p:nvSpPr>
          <p:cNvPr id="198" name="Rechteck 197"/>
          <p:cNvSpPr/>
          <p:nvPr/>
        </p:nvSpPr>
        <p:spPr>
          <a:xfrm>
            <a:off x="505768" y="1369988"/>
            <a:ext cx="6618932"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Project Management,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Steering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Committee</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Controlling, Fund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Raising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99" name="Gerade Verbindung 198"/>
          <p:cNvCxnSpPr/>
          <p:nvPr/>
        </p:nvCxnSpPr>
        <p:spPr>
          <a:xfrm flipH="1">
            <a:off x="1701800" y="2751089"/>
            <a:ext cx="13600" cy="3510012"/>
          </a:xfrm>
          <a:prstGeom prst="line">
            <a:avLst/>
          </a:prstGeom>
          <a:noFill/>
          <a:ln w="12700" cap="flat" cmpd="sng" algn="ctr">
            <a:solidFill>
              <a:sysClr val="window" lastClr="FFFFFF">
                <a:lumMod val="75000"/>
              </a:sysClr>
            </a:solidFill>
            <a:prstDash val="solid"/>
          </a:ln>
          <a:effectLst>
            <a:outerShdw blurRad="50800" dist="38100" dir="2700000" algn="tl" rotWithShape="0">
              <a:prstClr val="black">
                <a:alpha val="40000"/>
              </a:prstClr>
            </a:outerShdw>
          </a:effectLst>
        </p:spPr>
      </p:cxnSp>
      <p:cxnSp>
        <p:nvCxnSpPr>
          <p:cNvPr id="200" name="Gerade Verbindung 199"/>
          <p:cNvCxnSpPr/>
          <p:nvPr/>
        </p:nvCxnSpPr>
        <p:spPr>
          <a:xfrm flipH="1">
            <a:off x="2921000" y="2425701"/>
            <a:ext cx="12700" cy="2730500"/>
          </a:xfrm>
          <a:prstGeom prst="line">
            <a:avLst/>
          </a:prstGeom>
          <a:noFill/>
          <a:ln w="12700" cap="flat" cmpd="sng" algn="ctr">
            <a:solidFill>
              <a:sysClr val="window" lastClr="FFFFFF">
                <a:lumMod val="75000"/>
              </a:sysClr>
            </a:solidFill>
            <a:prstDash val="solid"/>
          </a:ln>
          <a:effectLst>
            <a:outerShdw blurRad="50800" dist="38100" dir="2700000" algn="tl" rotWithShape="0">
              <a:prstClr val="black">
                <a:alpha val="40000"/>
              </a:prstClr>
            </a:outerShdw>
          </a:effectLst>
        </p:spPr>
      </p:cxnSp>
      <p:cxnSp>
        <p:nvCxnSpPr>
          <p:cNvPr id="201" name="Gerade Verbindung 200"/>
          <p:cNvCxnSpPr/>
          <p:nvPr/>
        </p:nvCxnSpPr>
        <p:spPr>
          <a:xfrm flipH="1">
            <a:off x="1712897" y="2424261"/>
            <a:ext cx="900" cy="85576"/>
          </a:xfrm>
          <a:prstGeom prst="line">
            <a:avLst/>
          </a:prstGeom>
          <a:noFill/>
          <a:ln w="12700" cap="flat" cmpd="sng" algn="ctr">
            <a:solidFill>
              <a:sysClr val="window" lastClr="FFFFFF">
                <a:lumMod val="75000"/>
              </a:sysClr>
            </a:solidFill>
            <a:prstDash val="solid"/>
          </a:ln>
          <a:effectLst>
            <a:outerShdw blurRad="50800" dist="38100" dir="2700000" algn="tl" rotWithShape="0">
              <a:prstClr val="black">
                <a:alpha val="40000"/>
              </a:prstClr>
            </a:outerShdw>
          </a:effectLst>
        </p:spPr>
      </p:cxnSp>
    </p:spTree>
  </p:cSld>
  <p:clrMapOvr>
    <a:masterClrMapping/>
  </p:clrMapOvr>
  <p:transition advTm="4934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kablo-Flugzeugtraeg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649" y="4869327"/>
            <a:ext cx="5289176" cy="1630084"/>
          </a:xfrm>
          <a:prstGeom prst="rect">
            <a:avLst/>
          </a:prstGeom>
        </p:spPr>
      </p:pic>
      <p:sp>
        <p:nvSpPr>
          <p:cNvPr id="5122" name="Foliennummernplatzhalter 3"/>
          <p:cNvSpPr>
            <a:spLocks noGrp="1"/>
          </p:cNvSpPr>
          <p:nvPr>
            <p:ph type="sldNum" sz="quarter" idx="10"/>
          </p:nvPr>
        </p:nvSpPr>
        <p:spPr>
          <a:noFill/>
        </p:spPr>
        <p:txBody>
          <a:bodyPr/>
          <a:lstStyle/>
          <a:p>
            <a:fld id="{B8CDA711-A42F-4F33-91BE-8E42DC3C50C1}" type="slidenum">
              <a:rPr lang="de-DE"/>
              <a:pPr/>
              <a:t>11</a:t>
            </a:fld>
            <a:endParaRPr lang="de-DE"/>
          </a:p>
        </p:txBody>
      </p:sp>
      <p:sp>
        <p:nvSpPr>
          <p:cNvPr id="5123" name="Rectangle 2"/>
          <p:cNvSpPr>
            <a:spLocks noGrp="1" noChangeArrowheads="1"/>
          </p:cNvSpPr>
          <p:nvPr>
            <p:ph type="title"/>
          </p:nvPr>
        </p:nvSpPr>
        <p:spPr/>
        <p:txBody>
          <a:bodyPr/>
          <a:lstStyle/>
          <a:p>
            <a:pPr eaLnBrk="1" hangingPunct="1"/>
            <a:r>
              <a:rPr lang="en-US" dirty="0" smtClean="0"/>
              <a:t>Process in the First Year</a:t>
            </a:r>
          </a:p>
        </p:txBody>
      </p:sp>
      <p:sp>
        <p:nvSpPr>
          <p:cNvPr id="5124" name="Rectangle 5"/>
          <p:cNvSpPr>
            <a:spLocks noGrp="1" noChangeArrowheads="1"/>
          </p:cNvSpPr>
          <p:nvPr>
            <p:ph type="body" idx="1"/>
          </p:nvPr>
        </p:nvSpPr>
        <p:spPr>
          <a:xfrm>
            <a:off x="377827" y="1397002"/>
            <a:ext cx="8443913" cy="3791807"/>
          </a:xfrm>
          <a:noFill/>
        </p:spPr>
        <p:txBody>
          <a:bodyPr/>
          <a:lstStyle/>
          <a:p>
            <a:pPr eaLnBrk="1" hangingPunct="1"/>
            <a:r>
              <a:rPr lang="en-US" dirty="0"/>
              <a:t>Scrum with two-week </a:t>
            </a:r>
            <a:r>
              <a:rPr lang="en-US" dirty="0" smtClean="0"/>
              <a:t>Sprints</a:t>
            </a:r>
            <a:r>
              <a:rPr lang="en-US" dirty="0"/>
              <a:t>, all Feature Teams in </a:t>
            </a:r>
            <a:r>
              <a:rPr lang="en-US" dirty="0" smtClean="0"/>
              <a:t>parallel</a:t>
            </a:r>
          </a:p>
          <a:p>
            <a:pPr eaLnBrk="1" hangingPunct="1"/>
            <a:endParaRPr lang="en-US" dirty="0" smtClean="0"/>
          </a:p>
          <a:p>
            <a:pPr eaLnBrk="1" hangingPunct="1"/>
            <a:r>
              <a:rPr lang="en-US" dirty="0" smtClean="0"/>
              <a:t>Scrum of Scrums with representatives from each team to discuss dependencies</a:t>
            </a:r>
            <a:endParaRPr lang="en-US" dirty="0"/>
          </a:p>
          <a:p>
            <a:pPr lvl="1" eaLnBrk="1" hangingPunct="1"/>
            <a:r>
              <a:rPr lang="en-US" dirty="0" smtClean="0"/>
              <a:t>during Planning I + II every two hours</a:t>
            </a:r>
          </a:p>
          <a:p>
            <a:pPr lvl="1" eaLnBrk="1" hangingPunct="1"/>
            <a:r>
              <a:rPr lang="en-US" dirty="0"/>
              <a:t>daily</a:t>
            </a:r>
            <a:endParaRPr lang="en-US" dirty="0" smtClean="0"/>
          </a:p>
          <a:p>
            <a:pPr eaLnBrk="1" hangingPunct="1"/>
            <a:endParaRPr lang="en-US" dirty="0" smtClean="0"/>
          </a:p>
          <a:p>
            <a:pPr eaLnBrk="1" hangingPunct="1"/>
            <a:r>
              <a:rPr lang="en-US" dirty="0"/>
              <a:t>Feature Team </a:t>
            </a:r>
            <a:r>
              <a:rPr lang="en-US" dirty="0" smtClean="0"/>
              <a:t>Management</a:t>
            </a:r>
          </a:p>
          <a:p>
            <a:pPr lvl="1" eaLnBrk="1" hangingPunct="1"/>
            <a:r>
              <a:rPr lang="en-US" dirty="0" smtClean="0"/>
              <a:t>joint </a:t>
            </a:r>
            <a:r>
              <a:rPr lang="en-US" dirty="0"/>
              <a:t>prioritization of user </a:t>
            </a:r>
            <a:r>
              <a:rPr lang="en-US" dirty="0" smtClean="0"/>
              <a:t>stories</a:t>
            </a:r>
            <a:r>
              <a:rPr lang="en-US" dirty="0"/>
              <a:t> </a:t>
            </a:r>
            <a:r>
              <a:rPr lang="en-US" dirty="0" smtClean="0"/>
              <a:t>and dependencies</a:t>
            </a:r>
            <a:endParaRPr lang="en-US" dirty="0"/>
          </a:p>
          <a:p>
            <a:pPr lvl="1" eaLnBrk="1" hangingPunct="1"/>
            <a:r>
              <a:rPr lang="en-US" dirty="0" smtClean="0"/>
              <a:t>Customer </a:t>
            </a:r>
            <a:r>
              <a:rPr lang="en-US" dirty="0"/>
              <a:t>Review every </a:t>
            </a:r>
            <a:r>
              <a:rPr lang="en-US" dirty="0" smtClean="0"/>
              <a:t>sprint</a:t>
            </a:r>
            <a:endParaRPr lang="en-US" dirty="0"/>
          </a:p>
          <a:p>
            <a:pPr lvl="1" eaLnBrk="1" hangingPunct="1"/>
            <a:r>
              <a:rPr lang="en-US" dirty="0"/>
              <a:t>set up new teams, </a:t>
            </a:r>
            <a:r>
              <a:rPr lang="en-US" dirty="0" smtClean="0"/>
              <a:t>restructure, and dissolve </a:t>
            </a:r>
            <a:r>
              <a:rPr lang="en-US" dirty="0"/>
              <a:t>teams</a:t>
            </a:r>
          </a:p>
          <a:p>
            <a:pPr marL="0" indent="0" eaLnBrk="1" hangingPunct="1">
              <a:buNone/>
            </a:pPr>
            <a:endParaRPr lang="en-US" dirty="0" smtClean="0"/>
          </a:p>
          <a:p>
            <a:pPr eaLnBrk="1" hangingPunct="1"/>
            <a:r>
              <a:rPr lang="en-US" dirty="0" smtClean="0"/>
              <a:t>Joint Review every sprint (2 hours with 300 people)</a:t>
            </a:r>
          </a:p>
          <a:p>
            <a:pPr eaLnBrk="1" hangingPunct="1"/>
            <a:endParaRPr lang="en-US" dirty="0" smtClean="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Scrum with Extensions</a:t>
            </a:r>
            <a:endParaRPr lang="en-US" sz="1800" b="1">
              <a:solidFill>
                <a:schemeClr val="hlink"/>
              </a:solidFill>
            </a:endParaRPr>
          </a:p>
        </p:txBody>
      </p:sp>
    </p:spTree>
    <p:custDataLst>
      <p:tags r:id="rId1"/>
    </p:custDataLst>
    <p:extLst>
      <p:ext uri="{BB962C8B-B14F-4D97-AF65-F5344CB8AC3E}">
        <p14:creationId xmlns:p14="http://schemas.microsoft.com/office/powerpoint/2010/main" val="2059164513"/>
      </p:ext>
    </p:extLst>
  </p:cSld>
  <p:clrMapOvr>
    <a:masterClrMapping/>
  </p:clrMapOvr>
  <mc:AlternateContent xmlns:mc="http://schemas.openxmlformats.org/markup-compatibility/2006" xmlns:p14="http://schemas.microsoft.com/office/powerpoint/2010/main">
    <mc:Choice Requires="p14">
      <p:transition p14:dur="0" advTm="91465"/>
    </mc:Choice>
    <mc:Fallback xmlns="">
      <p:transition xmlns:p14="http://schemas.microsoft.com/office/powerpoint/2010/main" advTm="914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0" presetClass="exit" presetSubtype="0" fill="hold" nodeType="clickEffect">
                                  <p:stCondLst>
                                    <p:cond delay="0"/>
                                  </p:stCondLst>
                                  <p:childTnLst>
                                    <p:animEffect transition="out" filter="fade">
                                      <p:cBhvr>
                                        <p:cTn id="10" dur="800" accel="100000">
                                          <p:stCondLst>
                                            <p:cond delay="200"/>
                                          </p:stCondLst>
                                        </p:cTn>
                                        <p:tgtEl>
                                          <p:spTgt spid="3"/>
                                        </p:tgtEl>
                                      </p:cBhvr>
                                    </p:animEffect>
                                    <p:anim calcmode="lin" valueType="num">
                                      <p:cBhvr>
                                        <p:cTn id="11" dur="800" accel="100000">
                                          <p:stCondLst>
                                            <p:cond delay="200"/>
                                          </p:stCondLst>
                                        </p:cTn>
                                        <p:tgtEl>
                                          <p:spTgt spid="3"/>
                                        </p:tgtEl>
                                        <p:attrNameLst>
                                          <p:attrName>style.rotation</p:attrName>
                                        </p:attrNameLst>
                                      </p:cBhvr>
                                      <p:tavLst>
                                        <p:tav tm="0">
                                          <p:val>
                                            <p:fltVal val="0"/>
                                          </p:val>
                                        </p:tav>
                                        <p:tav tm="100000">
                                          <p:val>
                                            <p:fltVal val="-90"/>
                                          </p:val>
                                        </p:tav>
                                      </p:tavLst>
                                    </p:anim>
                                    <p:anim calcmode="lin" valueType="num">
                                      <p:cBhvr>
                                        <p:cTn id="12" dur="200" decel="100000"/>
                                        <p:tgtEl>
                                          <p:spTgt spid="3"/>
                                        </p:tgtEl>
                                        <p:attrNameLst>
                                          <p:attrName>ppt_x</p:attrName>
                                        </p:attrNameLst>
                                      </p:cBhvr>
                                      <p:tavLst>
                                        <p:tav tm="0">
                                          <p:val>
                                            <p:strVal val="ppt_x"/>
                                          </p:val>
                                        </p:tav>
                                        <p:tav tm="100000">
                                          <p:val>
                                            <p:strVal val="ppt_x-0.05"/>
                                          </p:val>
                                        </p:tav>
                                      </p:tavLst>
                                    </p:anim>
                                    <p:anim calcmode="lin" valueType="num">
                                      <p:cBhvr>
                                        <p:cTn id="13" dur="200" decel="100000"/>
                                        <p:tgtEl>
                                          <p:spTgt spid="3"/>
                                        </p:tgtEl>
                                        <p:attrNameLst>
                                          <p:attrName>ppt_y</p:attrName>
                                        </p:attrNameLst>
                                      </p:cBhvr>
                                      <p:tavLst>
                                        <p:tav tm="0">
                                          <p:val>
                                            <p:strVal val="ppt_y"/>
                                          </p:val>
                                        </p:tav>
                                        <p:tav tm="100000">
                                          <p:val>
                                            <p:strVal val="ppt_y+0.1"/>
                                          </p:val>
                                        </p:tav>
                                      </p:tavLst>
                                    </p:anim>
                                    <p:anim calcmode="lin" valueType="num">
                                      <p:cBhvr>
                                        <p:cTn id="14" dur="800" accel="100000">
                                          <p:stCondLst>
                                            <p:cond delay="200"/>
                                          </p:stCondLst>
                                        </p:cTn>
                                        <p:tgtEl>
                                          <p:spTgt spid="3"/>
                                        </p:tgtEl>
                                        <p:attrNameLst>
                                          <p:attrName>ppt_x</p:attrName>
                                        </p:attrNameLst>
                                      </p:cBhvr>
                                      <p:tavLst>
                                        <p:tav tm="0">
                                          <p:val>
                                            <p:strVal val="ppt_x"/>
                                          </p:val>
                                        </p:tav>
                                        <p:tav tm="100000">
                                          <p:val>
                                            <p:strVal val="ppt_x+0.4+0.05"/>
                                          </p:val>
                                        </p:tav>
                                      </p:tavLst>
                                    </p:anim>
                                    <p:anim calcmode="lin" valueType="num">
                                      <p:cBhvr>
                                        <p:cTn id="15" dur="800" accel="100000">
                                          <p:stCondLst>
                                            <p:cond delay="200"/>
                                          </p:stCondLst>
                                        </p:cTn>
                                        <p:tgtEl>
                                          <p:spTgt spid="3"/>
                                        </p:tgtEl>
                                        <p:attrNameLst>
                                          <p:attrName>ppt_y</p:attrName>
                                        </p:attrNameLst>
                                      </p:cBhvr>
                                      <p:tavLst>
                                        <p:tav tm="0">
                                          <p:val>
                                            <p:strVal val="ppt_y"/>
                                          </p:val>
                                        </p:tav>
                                        <p:tav tm="100000">
                                          <p:val>
                                            <p:strVal val="ppt_y-0.4-0.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Administrator\Local Settings\Temporary Internet Files\Content.IE5\58IIKII4\MP900423052[1].jpg"/>
          <p:cNvPicPr>
            <a:picLocks noChangeAspect="1" noChangeArrowheads="1"/>
          </p:cNvPicPr>
          <p:nvPr/>
        </p:nvPicPr>
        <p:blipFill>
          <a:blip r:embed="rId4" cstate="print"/>
          <a:srcRect/>
          <a:stretch>
            <a:fillRect/>
          </a:stretch>
        </p:blipFill>
        <p:spPr bwMode="auto">
          <a:xfrm>
            <a:off x="-1256759" y="0"/>
            <a:ext cx="10400759" cy="6858000"/>
          </a:xfrm>
          <a:prstGeom prst="rect">
            <a:avLst/>
          </a:prstGeom>
          <a:noFill/>
        </p:spPr>
      </p:pic>
      <p:sp>
        <p:nvSpPr>
          <p:cNvPr id="2" name="Titel 1"/>
          <p:cNvSpPr>
            <a:spLocks noGrp="1"/>
          </p:cNvSpPr>
          <p:nvPr>
            <p:ph type="title"/>
          </p:nvPr>
        </p:nvSpPr>
        <p:spPr>
          <a:xfrm>
            <a:off x="398465" y="736601"/>
            <a:ext cx="1409419" cy="307777"/>
          </a:xfrm>
          <a:solidFill>
            <a:schemeClr val="bg1">
              <a:alpha val="50000"/>
            </a:schemeClr>
          </a:solidFill>
          <a:effectLst>
            <a:softEdge rad="63500"/>
          </a:effectLst>
        </p:spPr>
        <p:txBody>
          <a:bodyPr/>
          <a:lstStyle/>
          <a:p>
            <a:r>
              <a:rPr lang="en-US" dirty="0" smtClean="0"/>
              <a:t>Challenges</a:t>
            </a:r>
            <a:endParaRPr lang="en-US" dirty="0"/>
          </a:p>
        </p:txBody>
      </p:sp>
      <p:sp>
        <p:nvSpPr>
          <p:cNvPr id="4" name="Foliennummernplatzhalter 3"/>
          <p:cNvSpPr>
            <a:spLocks noGrp="1"/>
          </p:cNvSpPr>
          <p:nvPr>
            <p:ph type="sldNum" sz="quarter" idx="10"/>
          </p:nvPr>
        </p:nvSpPr>
        <p:spPr/>
        <p:txBody>
          <a:bodyPr/>
          <a:lstStyle/>
          <a:p>
            <a:pPr>
              <a:defRPr/>
            </a:pPr>
            <a:fld id="{ACC88516-36E3-410A-857E-6593B50610DF}" type="slidenum">
              <a:rPr lang="de-DE" smtClean="0"/>
              <a:pPr>
                <a:defRPr/>
              </a:pPr>
              <a:t>12</a:t>
            </a:fld>
            <a:endParaRPr lang="de-DE"/>
          </a:p>
        </p:txBody>
      </p:sp>
      <p:sp>
        <p:nvSpPr>
          <p:cNvPr id="9" name="Rectangle 6"/>
          <p:cNvSpPr>
            <a:spLocks noChangeArrowheads="1"/>
          </p:cNvSpPr>
          <p:nvPr/>
        </p:nvSpPr>
        <p:spPr bwMode="auto">
          <a:xfrm>
            <a:off x="398464" y="380414"/>
            <a:ext cx="2769066" cy="276999"/>
          </a:xfrm>
          <a:prstGeom prst="rect">
            <a:avLst/>
          </a:prstGeom>
          <a:solidFill>
            <a:srgbClr val="0D66A7">
              <a:alpha val="50000"/>
            </a:srgbClr>
          </a:solidFill>
          <a:ln w="9525">
            <a:noFill/>
            <a:miter lim="800000"/>
            <a:headEnd/>
            <a:tailEnd/>
          </a:ln>
          <a:effectLst>
            <a:softEdge rad="63500"/>
          </a:effectLst>
        </p:spPr>
        <p:txBody>
          <a:bodyPr wrap="square" lIns="0" tIns="0" rIns="0" bIns="0" anchor="b">
            <a:spAutoFit/>
          </a:bodyPr>
          <a:lstStyle/>
          <a:p>
            <a:pPr>
              <a:spcBef>
                <a:spcPct val="0"/>
              </a:spcBef>
              <a:buFontTx/>
              <a:buNone/>
            </a:pPr>
            <a:r>
              <a:rPr lang="en-US" sz="1800" b="1" dirty="0" smtClean="0">
                <a:solidFill>
                  <a:schemeClr val="bg1"/>
                </a:solidFill>
              </a:rPr>
              <a:t>Carrier in Troubled Water</a:t>
            </a:r>
            <a:endParaRPr lang="en-US" sz="1800" b="1" dirty="0">
              <a:solidFill>
                <a:schemeClr val="bg1"/>
              </a:solidFill>
            </a:endParaRPr>
          </a:p>
        </p:txBody>
      </p:sp>
      <p:sp>
        <p:nvSpPr>
          <p:cNvPr id="3" name="Textfeld 2"/>
          <p:cNvSpPr txBox="1"/>
          <p:nvPr/>
        </p:nvSpPr>
        <p:spPr>
          <a:xfrm rot="20396790">
            <a:off x="2772879" y="4944014"/>
            <a:ext cx="3237037" cy="1175706"/>
          </a:xfrm>
          <a:prstGeom prst="rect">
            <a:avLst/>
          </a:prstGeom>
          <a:noFill/>
        </p:spPr>
        <p:txBody>
          <a:bodyPr wrap="square" rtlCol="0">
            <a:spAutoFit/>
          </a:bodyPr>
          <a:lstStyle/>
          <a:p>
            <a:pPr lvl="0" algn="ctr">
              <a:buClr>
                <a:schemeClr val="hlink"/>
              </a:buClr>
              <a:buNone/>
              <a:defRPr/>
            </a:pPr>
            <a:r>
              <a:rPr lang="en-US" b="1" kern="0" dirty="0" smtClean="0"/>
              <a:t>Dependencies</a:t>
            </a:r>
          </a:p>
          <a:p>
            <a:pPr lvl="0" algn="ctr">
              <a:buClr>
                <a:schemeClr val="hlink"/>
              </a:buClr>
              <a:buNone/>
              <a:defRPr/>
            </a:pPr>
            <a:r>
              <a:rPr lang="en-US" kern="0" dirty="0" smtClean="0">
                <a:latin typeface="Arial"/>
              </a:rPr>
              <a:t>flooding the backlogs;</a:t>
            </a:r>
          </a:p>
          <a:p>
            <a:pPr lvl="0" algn="ctr">
              <a:buClr>
                <a:schemeClr val="hlink"/>
              </a:buClr>
              <a:buNone/>
              <a:defRPr/>
            </a:pPr>
            <a:r>
              <a:rPr lang="en-US" kern="0" dirty="0" smtClean="0">
                <a:latin typeface="Arial"/>
              </a:rPr>
              <a:t>waste</a:t>
            </a:r>
            <a:r>
              <a:rPr lang="en-US" kern="0" dirty="0">
                <a:latin typeface="Arial"/>
              </a:rPr>
              <a:t>: coordination, waiting, </a:t>
            </a:r>
            <a:r>
              <a:rPr lang="en-US" kern="0" dirty="0" smtClean="0">
                <a:latin typeface="Arial"/>
              </a:rPr>
              <a:t>non</a:t>
            </a:r>
            <a:r>
              <a:rPr lang="en-US" kern="0" dirty="0">
                <a:latin typeface="Arial"/>
              </a:rPr>
              <a:t>-fitting deliveries, </a:t>
            </a:r>
            <a:r>
              <a:rPr lang="en-US" kern="0" dirty="0" smtClean="0">
                <a:latin typeface="Arial"/>
              </a:rPr>
              <a:t>rework</a:t>
            </a:r>
            <a:endParaRPr lang="en-US" kern="0" dirty="0">
              <a:latin typeface="Arial"/>
            </a:endParaRPr>
          </a:p>
        </p:txBody>
      </p:sp>
      <p:sp>
        <p:nvSpPr>
          <p:cNvPr id="5" name="Textfeld 4"/>
          <p:cNvSpPr txBox="1"/>
          <p:nvPr/>
        </p:nvSpPr>
        <p:spPr>
          <a:xfrm rot="18941003">
            <a:off x="459271" y="2278911"/>
            <a:ext cx="2887632" cy="634020"/>
          </a:xfrm>
          <a:prstGeom prst="rect">
            <a:avLst/>
          </a:prstGeom>
          <a:solidFill>
            <a:schemeClr val="bg1">
              <a:alpha val="65000"/>
            </a:schemeClr>
          </a:solidFill>
          <a:effectLst>
            <a:softEdge rad="101600"/>
          </a:effectLst>
        </p:spPr>
        <p:txBody>
          <a:bodyPr wrap="square" rtlCol="0">
            <a:spAutoFit/>
          </a:bodyPr>
          <a:lstStyle/>
          <a:p>
            <a:pPr lvl="0">
              <a:buClr>
                <a:schemeClr val="hlink"/>
              </a:buClr>
              <a:buNone/>
              <a:defRPr/>
            </a:pPr>
            <a:r>
              <a:rPr lang="en-US" b="1" kern="0" dirty="0"/>
              <a:t>Bottleneck at </a:t>
            </a:r>
            <a:endParaRPr lang="en-US" b="1" kern="0" dirty="0" smtClean="0"/>
          </a:p>
          <a:p>
            <a:pPr lvl="0">
              <a:buClr>
                <a:schemeClr val="hlink"/>
              </a:buClr>
              <a:buNone/>
              <a:defRPr/>
            </a:pPr>
            <a:r>
              <a:rPr lang="en-US" b="1" kern="0" dirty="0" smtClean="0"/>
              <a:t>Feature </a:t>
            </a:r>
            <a:r>
              <a:rPr lang="en-US" b="1" kern="0" dirty="0"/>
              <a:t>Team </a:t>
            </a:r>
            <a:r>
              <a:rPr lang="en-US" b="1" kern="0" dirty="0" smtClean="0"/>
              <a:t>Management</a:t>
            </a:r>
          </a:p>
        </p:txBody>
      </p:sp>
      <p:sp>
        <p:nvSpPr>
          <p:cNvPr id="8" name="Rechteck 7"/>
          <p:cNvSpPr/>
          <p:nvPr/>
        </p:nvSpPr>
        <p:spPr>
          <a:xfrm rot="15867643">
            <a:off x="8108891" y="1601252"/>
            <a:ext cx="903112" cy="338554"/>
          </a:xfrm>
          <a:prstGeom prst="rect">
            <a:avLst/>
          </a:prstGeom>
        </p:spPr>
        <p:txBody>
          <a:bodyPr wrap="none">
            <a:spAutoFit/>
          </a:bodyPr>
          <a:lstStyle/>
          <a:p>
            <a:pPr>
              <a:buNone/>
            </a:pPr>
            <a:r>
              <a:rPr lang="en-US" b="1" kern="0" dirty="0" smtClean="0">
                <a:solidFill>
                  <a:srgbClr val="FFFFFF"/>
                </a:solidFill>
                <a:latin typeface="Arial"/>
              </a:rPr>
              <a:t>defects</a:t>
            </a:r>
            <a:endParaRPr lang="de-DE" b="1" dirty="0">
              <a:solidFill>
                <a:srgbClr val="FFFFFF"/>
              </a:solidFill>
            </a:endParaRPr>
          </a:p>
        </p:txBody>
      </p:sp>
      <p:sp>
        <p:nvSpPr>
          <p:cNvPr id="10" name="Rechteck 9"/>
          <p:cNvSpPr/>
          <p:nvPr/>
        </p:nvSpPr>
        <p:spPr>
          <a:xfrm rot="9325324">
            <a:off x="4005067" y="1048433"/>
            <a:ext cx="3046327" cy="338554"/>
          </a:xfrm>
          <a:prstGeom prst="rect">
            <a:avLst/>
          </a:prstGeom>
        </p:spPr>
        <p:txBody>
          <a:bodyPr wrap="none">
            <a:spAutoFit/>
          </a:bodyPr>
          <a:lstStyle/>
          <a:p>
            <a:pPr indent="-103187">
              <a:buClr>
                <a:srgbClr val="0D66A7"/>
              </a:buClr>
              <a:buNone/>
              <a:defRPr/>
            </a:pPr>
            <a:r>
              <a:rPr lang="en-US" b="1" kern="0" dirty="0">
                <a:solidFill>
                  <a:srgbClr val="FFFFFF"/>
                </a:solidFill>
                <a:latin typeface="Arial"/>
              </a:rPr>
              <a:t>broken staging infrastructure</a:t>
            </a:r>
          </a:p>
        </p:txBody>
      </p:sp>
      <p:sp>
        <p:nvSpPr>
          <p:cNvPr id="11" name="Rechteck 10"/>
          <p:cNvSpPr/>
          <p:nvPr/>
        </p:nvSpPr>
        <p:spPr>
          <a:xfrm rot="12381642">
            <a:off x="7424776" y="674897"/>
            <a:ext cx="823463" cy="338554"/>
          </a:xfrm>
          <a:prstGeom prst="rect">
            <a:avLst/>
          </a:prstGeom>
        </p:spPr>
        <p:txBody>
          <a:bodyPr wrap="none">
            <a:spAutoFit/>
          </a:bodyPr>
          <a:lstStyle/>
          <a:p>
            <a:pPr>
              <a:buNone/>
            </a:pPr>
            <a:r>
              <a:rPr lang="en-US" b="1" kern="0" dirty="0">
                <a:solidFill>
                  <a:srgbClr val="FFFFFF"/>
                </a:solidFill>
                <a:latin typeface="Arial"/>
              </a:rPr>
              <a:t>delays</a:t>
            </a:r>
            <a:endParaRPr lang="de-DE" b="1" dirty="0">
              <a:solidFill>
                <a:srgbClr val="FFFFFF"/>
              </a:solidFill>
            </a:endParaRPr>
          </a:p>
        </p:txBody>
      </p:sp>
      <p:sp>
        <p:nvSpPr>
          <p:cNvPr id="12" name="Rechteck 11"/>
          <p:cNvSpPr/>
          <p:nvPr/>
        </p:nvSpPr>
        <p:spPr>
          <a:xfrm rot="16803341">
            <a:off x="7810762" y="2901135"/>
            <a:ext cx="1336424" cy="338554"/>
          </a:xfrm>
          <a:prstGeom prst="rect">
            <a:avLst/>
          </a:prstGeom>
        </p:spPr>
        <p:txBody>
          <a:bodyPr wrap="none">
            <a:spAutoFit/>
          </a:bodyPr>
          <a:lstStyle/>
          <a:p>
            <a:pPr>
              <a:buNone/>
            </a:pPr>
            <a:r>
              <a:rPr lang="en-US" b="1" kern="0" dirty="0" smtClean="0">
                <a:solidFill>
                  <a:srgbClr val="FFFFFF"/>
                </a:solidFill>
                <a:latin typeface="Arial"/>
              </a:rPr>
              <a:t>overspends</a:t>
            </a:r>
            <a:endParaRPr lang="de-DE" b="1" dirty="0">
              <a:solidFill>
                <a:srgbClr val="FFFFFF"/>
              </a:solidFill>
            </a:endParaRPr>
          </a:p>
        </p:txBody>
      </p:sp>
      <p:sp>
        <p:nvSpPr>
          <p:cNvPr id="13" name="Rechteck 12"/>
          <p:cNvSpPr/>
          <p:nvPr/>
        </p:nvSpPr>
        <p:spPr>
          <a:xfrm rot="18557305">
            <a:off x="7234320" y="4217633"/>
            <a:ext cx="1359266" cy="634020"/>
          </a:xfrm>
          <a:prstGeom prst="rect">
            <a:avLst/>
          </a:prstGeom>
        </p:spPr>
        <p:txBody>
          <a:bodyPr wrap="none">
            <a:spAutoFit/>
          </a:bodyPr>
          <a:lstStyle/>
          <a:p>
            <a:pPr indent="-103187" algn="ctr">
              <a:buClr>
                <a:srgbClr val="0D66A7"/>
              </a:buClr>
              <a:buNone/>
              <a:defRPr/>
            </a:pPr>
            <a:r>
              <a:rPr lang="en-US" b="1" kern="0" dirty="0">
                <a:solidFill>
                  <a:srgbClr val="FFFFFF"/>
                </a:solidFill>
                <a:latin typeface="Arial"/>
              </a:rPr>
              <a:t>c</a:t>
            </a:r>
            <a:r>
              <a:rPr lang="en-US" b="1" kern="0" dirty="0" smtClean="0">
                <a:solidFill>
                  <a:srgbClr val="FFFFFF"/>
                </a:solidFill>
                <a:latin typeface="Arial"/>
              </a:rPr>
              <a:t>hanging </a:t>
            </a:r>
          </a:p>
          <a:p>
            <a:pPr indent="-103187" algn="ctr">
              <a:buClr>
                <a:srgbClr val="0D66A7"/>
              </a:buClr>
              <a:buNone/>
              <a:defRPr/>
            </a:pPr>
            <a:r>
              <a:rPr lang="en-US" b="1" kern="0" dirty="0" smtClean="0">
                <a:solidFill>
                  <a:srgbClr val="FFFFFF"/>
                </a:solidFill>
                <a:latin typeface="Arial"/>
              </a:rPr>
              <a:t>architecture</a:t>
            </a:r>
            <a:endParaRPr lang="en-US" b="1" kern="0" dirty="0">
              <a:solidFill>
                <a:srgbClr val="FFFFFF"/>
              </a:solidFill>
              <a:latin typeface="Arial"/>
            </a:endParaRPr>
          </a:p>
        </p:txBody>
      </p:sp>
      <p:sp>
        <p:nvSpPr>
          <p:cNvPr id="14" name="Rechteck 13"/>
          <p:cNvSpPr/>
          <p:nvPr/>
        </p:nvSpPr>
        <p:spPr>
          <a:xfrm rot="19056493">
            <a:off x="6337517" y="5263519"/>
            <a:ext cx="1096574" cy="634020"/>
          </a:xfrm>
          <a:prstGeom prst="rect">
            <a:avLst/>
          </a:prstGeom>
        </p:spPr>
        <p:txBody>
          <a:bodyPr wrap="none">
            <a:spAutoFit/>
          </a:bodyPr>
          <a:lstStyle/>
          <a:p>
            <a:pPr algn="ctr">
              <a:buNone/>
            </a:pPr>
            <a:r>
              <a:rPr lang="en-US" b="1" kern="0" dirty="0" smtClean="0">
                <a:solidFill>
                  <a:srgbClr val="FFFFFF"/>
                </a:solidFill>
                <a:latin typeface="Arial"/>
              </a:rPr>
              <a:t>changing </a:t>
            </a:r>
          </a:p>
          <a:p>
            <a:pPr algn="ctr">
              <a:buNone/>
            </a:pPr>
            <a:r>
              <a:rPr lang="en-US" b="1" kern="0" dirty="0" smtClean="0">
                <a:solidFill>
                  <a:srgbClr val="FFFFFF"/>
                </a:solidFill>
                <a:latin typeface="Arial"/>
              </a:rPr>
              <a:t>layouts</a:t>
            </a:r>
            <a:endParaRPr lang="de-DE" dirty="0"/>
          </a:p>
        </p:txBody>
      </p:sp>
      <p:sp>
        <p:nvSpPr>
          <p:cNvPr id="15" name="Rechteck 14"/>
          <p:cNvSpPr/>
          <p:nvPr/>
        </p:nvSpPr>
        <p:spPr>
          <a:xfrm rot="19839866">
            <a:off x="2768270" y="2751731"/>
            <a:ext cx="1544012" cy="929485"/>
          </a:xfrm>
          <a:prstGeom prst="rect">
            <a:avLst/>
          </a:prstGeom>
        </p:spPr>
        <p:txBody>
          <a:bodyPr wrap="none">
            <a:spAutoFit/>
          </a:bodyPr>
          <a:lstStyle/>
          <a:p>
            <a:pPr indent="-103187" algn="ctr">
              <a:buClr>
                <a:srgbClr val="0D66A7"/>
              </a:buClr>
              <a:buNone/>
              <a:defRPr/>
            </a:pPr>
            <a:r>
              <a:rPr lang="en-US" b="1" kern="0" dirty="0">
                <a:solidFill>
                  <a:srgbClr val="FFFFFF"/>
                </a:solidFill>
                <a:latin typeface="Arial"/>
              </a:rPr>
              <a:t>unclear </a:t>
            </a:r>
            <a:endParaRPr lang="en-US" b="1" kern="0" dirty="0" smtClean="0">
              <a:solidFill>
                <a:srgbClr val="FFFFFF"/>
              </a:solidFill>
              <a:latin typeface="Arial"/>
            </a:endParaRPr>
          </a:p>
          <a:p>
            <a:pPr indent="-103187" algn="ctr">
              <a:buClr>
                <a:srgbClr val="0D66A7"/>
              </a:buClr>
              <a:buNone/>
              <a:defRPr/>
            </a:pPr>
            <a:r>
              <a:rPr lang="en-US" b="1" kern="0" dirty="0" smtClean="0">
                <a:solidFill>
                  <a:srgbClr val="FFFFFF"/>
                </a:solidFill>
                <a:latin typeface="Arial"/>
              </a:rPr>
              <a:t>Scrum Master</a:t>
            </a:r>
          </a:p>
          <a:p>
            <a:pPr indent="-103187" algn="ctr">
              <a:buClr>
                <a:srgbClr val="0D66A7"/>
              </a:buClr>
              <a:buNone/>
              <a:defRPr/>
            </a:pPr>
            <a:r>
              <a:rPr lang="en-US" b="1" kern="0" dirty="0" smtClean="0">
                <a:solidFill>
                  <a:srgbClr val="FFFFFF"/>
                </a:solidFill>
                <a:latin typeface="Arial"/>
              </a:rPr>
              <a:t>role</a:t>
            </a:r>
            <a:endParaRPr lang="en-US" b="1" kern="0" dirty="0">
              <a:solidFill>
                <a:srgbClr val="FFFFFF"/>
              </a:solidFill>
              <a:latin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44237"/>
    </mc:Choice>
    <mc:Fallback xmlns="">
      <p:transition xmlns:p14="http://schemas.microsoft.com/office/powerpoint/2010/main" advTm="442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par>
                          <p:cTn id="34" fill="hold">
                            <p:stCondLst>
                              <p:cond delay="2500"/>
                            </p:stCondLst>
                            <p:childTnLst>
                              <p:par>
                                <p:cTn id="35" presetID="22" presetClass="entr" presetSubtype="2"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 calcmode="lin" valueType="num">
                                      <p:cBhvr>
                                        <p:cTn id="43" dur="500" fill="hold"/>
                                        <p:tgtEl>
                                          <p:spTgt spid="15"/>
                                        </p:tgtEl>
                                        <p:attrNameLst>
                                          <p:attrName>style.rotation</p:attrName>
                                        </p:attrNameLst>
                                      </p:cBhvr>
                                      <p:tavLst>
                                        <p:tav tm="0">
                                          <p:val>
                                            <p:fltVal val="360"/>
                                          </p:val>
                                        </p:tav>
                                        <p:tav tm="100000">
                                          <p:val>
                                            <p:fltVal val="0"/>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bikablo-mann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951" y="2202252"/>
            <a:ext cx="1888990" cy="3131747"/>
          </a:xfrm>
          <a:prstGeom prst="rect">
            <a:avLst/>
          </a:prstGeom>
        </p:spPr>
      </p:pic>
      <p:sp>
        <p:nvSpPr>
          <p:cNvPr id="5122" name="Foliennummernplatzhalter 3"/>
          <p:cNvSpPr>
            <a:spLocks noGrp="1"/>
          </p:cNvSpPr>
          <p:nvPr>
            <p:ph type="sldNum" sz="quarter" idx="10"/>
          </p:nvPr>
        </p:nvSpPr>
        <p:spPr>
          <a:noFill/>
        </p:spPr>
        <p:txBody>
          <a:bodyPr/>
          <a:lstStyle/>
          <a:p>
            <a:fld id="{B8CDA711-A42F-4F33-91BE-8E42DC3C50C1}" type="slidenum">
              <a:rPr lang="de-DE"/>
              <a:pPr/>
              <a:t>13</a:t>
            </a:fld>
            <a:endParaRPr lang="de-DE"/>
          </a:p>
        </p:txBody>
      </p:sp>
      <p:sp>
        <p:nvSpPr>
          <p:cNvPr id="5123" name="Rectangle 2"/>
          <p:cNvSpPr>
            <a:spLocks noGrp="1" noChangeArrowheads="1"/>
          </p:cNvSpPr>
          <p:nvPr>
            <p:ph type="title"/>
          </p:nvPr>
        </p:nvSpPr>
        <p:spPr/>
        <p:txBody>
          <a:bodyPr/>
          <a:lstStyle/>
          <a:p>
            <a:pPr eaLnBrk="1" hangingPunct="1"/>
            <a:r>
              <a:rPr lang="en-US" dirty="0" smtClean="0"/>
              <a:t>Launch in the First Market</a:t>
            </a:r>
          </a:p>
        </p:txBody>
      </p:sp>
      <p:sp>
        <p:nvSpPr>
          <p:cNvPr id="5124" name="Rectangle 5"/>
          <p:cNvSpPr>
            <a:spLocks noGrp="1" noChangeArrowheads="1"/>
          </p:cNvSpPr>
          <p:nvPr>
            <p:ph type="body" idx="1"/>
          </p:nvPr>
        </p:nvSpPr>
        <p:spPr>
          <a:xfrm>
            <a:off x="288182" y="5341477"/>
            <a:ext cx="2670175" cy="492443"/>
          </a:xfrm>
          <a:noFill/>
        </p:spPr>
        <p:txBody>
          <a:bodyPr/>
          <a:lstStyle/>
          <a:p>
            <a:pPr marL="0" indent="0" algn="ctr" eaLnBrk="1" hangingPunct="1">
              <a:buNone/>
            </a:pPr>
            <a:r>
              <a:rPr lang="en-US" dirty="0" smtClean="0"/>
              <a:t>Steering committee member </a:t>
            </a:r>
            <a:br>
              <a:rPr lang="en-US" dirty="0" smtClean="0"/>
            </a:br>
            <a:r>
              <a:rPr lang="en-US" dirty="0" smtClean="0"/>
              <a:t>at the launch party</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Riding on the Wave of Success</a:t>
            </a:r>
            <a:endParaRPr lang="en-US" sz="1800" b="1" dirty="0">
              <a:solidFill>
                <a:schemeClr val="hlink"/>
              </a:solidFill>
            </a:endParaRPr>
          </a:p>
        </p:txBody>
      </p:sp>
      <p:pic>
        <p:nvPicPr>
          <p:cNvPr id="40962" name="Picture 2" descr="C:\Documents and Settings\Administrator\Local Settings\Temporary Internet Files\Content.IE5\Z7NL2RPV\MP900400481[1].jpg"/>
          <p:cNvPicPr>
            <a:picLocks noChangeAspect="1" noChangeArrowheads="1"/>
          </p:cNvPicPr>
          <p:nvPr/>
        </p:nvPicPr>
        <p:blipFill>
          <a:blip r:embed="rId4" cstate="print"/>
          <a:srcRect/>
          <a:stretch>
            <a:fillRect/>
          </a:stretch>
        </p:blipFill>
        <p:spPr bwMode="auto">
          <a:xfrm>
            <a:off x="3662534" y="1858917"/>
            <a:ext cx="5481466" cy="3652883"/>
          </a:xfrm>
          <a:prstGeom prst="rect">
            <a:avLst/>
          </a:prstGeom>
          <a:noFill/>
        </p:spPr>
      </p:pic>
      <p:sp>
        <p:nvSpPr>
          <p:cNvPr id="7" name="Abgerundete rechteckige Legende 6"/>
          <p:cNvSpPr/>
          <p:nvPr/>
        </p:nvSpPr>
        <p:spPr bwMode="auto">
          <a:xfrm>
            <a:off x="1870655" y="1284942"/>
            <a:ext cx="2551940" cy="980141"/>
          </a:xfrm>
          <a:prstGeom prst="wedgeRoundRectCallout">
            <a:avLst>
              <a:gd name="adj1" fmla="val -49605"/>
              <a:gd name="adj2" fmla="val 113489"/>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lgn="ctr">
              <a:buNone/>
            </a:pPr>
            <a:r>
              <a:rPr lang="en-US" dirty="0"/>
              <a:t>Without Scrum we would </a:t>
            </a:r>
            <a:br>
              <a:rPr lang="en-US" dirty="0"/>
            </a:br>
            <a:r>
              <a:rPr lang="en-US" dirty="0"/>
              <a:t> still </a:t>
            </a:r>
            <a:r>
              <a:rPr lang="en-US" dirty="0" smtClean="0"/>
              <a:t>be writing </a:t>
            </a:r>
            <a:r>
              <a:rPr lang="en-US" dirty="0"/>
              <a:t>documents.</a:t>
            </a:r>
          </a:p>
        </p:txBody>
      </p:sp>
    </p:spTree>
    <p:extLst>
      <p:ext uri="{BB962C8B-B14F-4D97-AF65-F5344CB8AC3E}">
        <p14:creationId xmlns:p14="http://schemas.microsoft.com/office/powerpoint/2010/main" val="3421788066"/>
      </p:ext>
    </p:extLst>
  </p:cSld>
  <p:clrMapOvr>
    <a:masterClrMapping/>
  </p:clrMapOvr>
  <p:transition advTm="3644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hteck 205"/>
          <p:cNvSpPr/>
          <p:nvPr/>
        </p:nvSpPr>
        <p:spPr>
          <a:xfrm>
            <a:off x="454968" y="1295401"/>
            <a:ext cx="6771332" cy="1587500"/>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36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smtClean="0">
                <a:ln>
                  <a:noFill/>
                </a:ln>
                <a:solidFill>
                  <a:schemeClr val="bg1"/>
                </a:solidFill>
                <a:effectLst/>
                <a:uLnTx/>
                <a:uFillTx/>
                <a:latin typeface="Calibri"/>
                <a:ea typeface="+mn-ea"/>
                <a:cs typeface="+mn-cs"/>
              </a:rPr>
              <a:t>Management</a:t>
            </a:r>
            <a:endParaRPr kumimoji="0" lang="de-DE" sz="1800" b="1" i="0" u="none" strike="noStrike" kern="0" cap="none" spc="0" normalizeH="0" baseline="0" noProof="0">
              <a:ln>
                <a:noFill/>
              </a:ln>
              <a:solidFill>
                <a:schemeClr val="bg1"/>
              </a:solidFill>
              <a:effectLst/>
              <a:uLnTx/>
              <a:uFillTx/>
              <a:latin typeface="Calibri"/>
              <a:ea typeface="+mn-ea"/>
              <a:cs typeface="+mn-cs"/>
            </a:endParaRPr>
          </a:p>
        </p:txBody>
      </p:sp>
      <p:sp>
        <p:nvSpPr>
          <p:cNvPr id="5122" name="Foliennummernplatzhalter 3"/>
          <p:cNvSpPr>
            <a:spLocks noGrp="1"/>
          </p:cNvSpPr>
          <p:nvPr>
            <p:ph type="sldNum" sz="quarter" idx="10"/>
          </p:nvPr>
        </p:nvSpPr>
        <p:spPr>
          <a:noFill/>
        </p:spPr>
        <p:txBody>
          <a:bodyPr/>
          <a:lstStyle/>
          <a:p>
            <a:fld id="{B8CDA711-A42F-4F33-91BE-8E42DC3C50C1}" type="slidenum">
              <a:rPr lang="de-DE"/>
              <a:pPr/>
              <a:t>14</a:t>
            </a:fld>
            <a:endParaRPr lang="de-DE"/>
          </a:p>
        </p:txBody>
      </p:sp>
      <p:sp>
        <p:nvSpPr>
          <p:cNvPr id="5123" name="Rectangle 2"/>
          <p:cNvSpPr>
            <a:spLocks noGrp="1" noChangeArrowheads="1"/>
          </p:cNvSpPr>
          <p:nvPr>
            <p:ph type="title"/>
          </p:nvPr>
        </p:nvSpPr>
        <p:spPr/>
        <p:txBody>
          <a:bodyPr/>
          <a:lstStyle/>
          <a:p>
            <a:pPr eaLnBrk="1" hangingPunct="1"/>
            <a:r>
              <a:rPr lang="en-US" dirty="0"/>
              <a:t>Reorganization</a:t>
            </a:r>
            <a:endParaRPr lang="en-US" dirty="0" smtClean="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Towards Agility</a:t>
            </a:r>
            <a:endParaRPr lang="en-US" sz="1800" b="1" dirty="0">
              <a:solidFill>
                <a:schemeClr val="hlink"/>
              </a:solidFill>
            </a:endParaRPr>
          </a:p>
        </p:txBody>
      </p:sp>
      <p:sp>
        <p:nvSpPr>
          <p:cNvPr id="168" name="Rechteck 167"/>
          <p:cNvSpPr/>
          <p:nvPr/>
        </p:nvSpPr>
        <p:spPr>
          <a:xfrm>
            <a:off x="454968" y="2984500"/>
            <a:ext cx="3816424" cy="3339763"/>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54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smtClean="0">
                <a:ln>
                  <a:noFill/>
                </a:ln>
                <a:solidFill>
                  <a:schemeClr val="bg1"/>
                </a:solidFill>
                <a:effectLst/>
                <a:uLnTx/>
                <a:uFillTx/>
                <a:latin typeface="Calibri"/>
                <a:ea typeface="+mn-ea"/>
                <a:cs typeface="+mn-cs"/>
              </a:rPr>
              <a:t>Feature Teams</a:t>
            </a:r>
            <a:endParaRPr kumimoji="0" lang="de-DE" sz="1800" b="1" i="0" u="none" strike="noStrike" kern="0" cap="none" spc="0" normalizeH="0" baseline="0" noProof="0">
              <a:ln>
                <a:noFill/>
              </a:ln>
              <a:solidFill>
                <a:schemeClr val="bg1"/>
              </a:solidFill>
              <a:effectLst/>
              <a:uLnTx/>
              <a:uFillTx/>
              <a:latin typeface="Calibri"/>
              <a:ea typeface="+mn-ea"/>
              <a:cs typeface="+mn-cs"/>
            </a:endParaRPr>
          </a:p>
        </p:txBody>
      </p:sp>
      <p:sp>
        <p:nvSpPr>
          <p:cNvPr id="169" name="Abgerundetes Rechteck 168"/>
          <p:cNvSpPr/>
          <p:nvPr/>
        </p:nvSpPr>
        <p:spPr>
          <a:xfrm>
            <a:off x="598984" y="306452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Pers</a:t>
            </a:r>
          </a:p>
        </p:txBody>
      </p:sp>
      <p:sp>
        <p:nvSpPr>
          <p:cNvPr id="170" name="Abgerundetes Rechteck 169"/>
          <p:cNvSpPr/>
          <p:nvPr/>
        </p:nvSpPr>
        <p:spPr>
          <a:xfrm>
            <a:off x="598984" y="361183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Req</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Abgerundetes Rechteck 170"/>
          <p:cNvSpPr/>
          <p:nvPr/>
        </p:nvSpPr>
        <p:spPr>
          <a:xfrm>
            <a:off x="598984" y="415914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Reg</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Abgerundetes Rechteck 171"/>
          <p:cNvSpPr/>
          <p:nvPr/>
        </p:nvSpPr>
        <p:spPr>
          <a:xfrm>
            <a:off x="598984" y="470645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My1</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Abgerundetes Rechteck 172"/>
          <p:cNvSpPr/>
          <p:nvPr/>
        </p:nvSpPr>
        <p:spPr>
          <a:xfrm>
            <a:off x="598984" y="52537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My2</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4" name="Abgerundetes Rechteck 173"/>
          <p:cNvSpPr/>
          <p:nvPr/>
        </p:nvSpPr>
        <p:spPr>
          <a:xfrm>
            <a:off x="598984" y="5801073"/>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Rep</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5" name="Abgerundetes Rechteck 174"/>
          <p:cNvSpPr/>
          <p:nvPr/>
        </p:nvSpPr>
        <p:spPr>
          <a:xfrm>
            <a:off x="1823120" y="306452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Cont1</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6" name="Abgerundetes Rechteck 175"/>
          <p:cNvSpPr/>
          <p:nvPr/>
        </p:nvSpPr>
        <p:spPr>
          <a:xfrm>
            <a:off x="1823120" y="360929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Cont2</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7" name="Abgerundetes Rechteck 176"/>
          <p:cNvSpPr/>
          <p:nvPr/>
        </p:nvSpPr>
        <p:spPr>
          <a:xfrm>
            <a:off x="1823120" y="41540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Cross</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8" name="Abgerundetes Rechteck 177"/>
          <p:cNvSpPr/>
          <p:nvPr/>
        </p:nvSpPr>
        <p:spPr>
          <a:xfrm>
            <a:off x="1823120" y="469883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CMS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9" name="Abgerundetes Rechteck 178"/>
          <p:cNvSpPr/>
          <p:nvPr/>
        </p:nvSpPr>
        <p:spPr>
          <a:xfrm>
            <a:off x="3047256" y="306452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Conf1</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0" name="Abgerundetes Rechteck 179"/>
          <p:cNvSpPr/>
          <p:nvPr/>
        </p:nvSpPr>
        <p:spPr>
          <a:xfrm>
            <a:off x="3047256" y="360929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Conf2</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1" name="Abgerundetes Rechteck 180"/>
          <p:cNvSpPr/>
          <p:nvPr/>
        </p:nvSpPr>
        <p:spPr>
          <a:xfrm>
            <a:off x="3047256" y="41540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Pics</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2" name="Abgerundetes Rechteck 181"/>
          <p:cNvSpPr/>
          <p:nvPr/>
        </p:nvSpPr>
        <p:spPr>
          <a:xfrm>
            <a:off x="3047256" y="4698832"/>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Maint</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3" name="Rechteck 182"/>
          <p:cNvSpPr/>
          <p:nvPr/>
        </p:nvSpPr>
        <p:spPr>
          <a:xfrm>
            <a:off x="4487416" y="2984500"/>
            <a:ext cx="2736304" cy="1625184"/>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schemeClr val="bg1"/>
                </a:solidFill>
                <a:effectLst/>
                <a:uLnTx/>
                <a:uFillTx/>
                <a:latin typeface="Calibri"/>
                <a:ea typeface="+mn-ea"/>
                <a:cs typeface="+mn-cs"/>
              </a:rPr>
              <a:t>Virtual Teams</a:t>
            </a:r>
          </a:p>
        </p:txBody>
      </p:sp>
      <p:sp>
        <p:nvSpPr>
          <p:cNvPr id="184" name="Rechteck 183"/>
          <p:cNvSpPr/>
          <p:nvPr/>
        </p:nvSpPr>
        <p:spPr>
          <a:xfrm>
            <a:off x="4487416" y="4762501"/>
            <a:ext cx="2736304" cy="1560311"/>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smtClean="0">
                <a:ln>
                  <a:noFill/>
                </a:ln>
                <a:solidFill>
                  <a:schemeClr val="bg1"/>
                </a:solidFill>
                <a:effectLst/>
                <a:uLnTx/>
                <a:uFillTx/>
                <a:latin typeface="Calibri"/>
                <a:ea typeface="+mn-ea"/>
                <a:cs typeface="+mn-cs"/>
              </a:rPr>
              <a:t>Support Teams</a:t>
            </a:r>
            <a:endParaRPr kumimoji="0" lang="de-DE" sz="1800" b="1" i="0" u="none" strike="noStrike" kern="0" cap="none" spc="0" normalizeH="0" baseline="0" noProof="0">
              <a:ln>
                <a:noFill/>
              </a:ln>
              <a:solidFill>
                <a:schemeClr val="bg1"/>
              </a:solidFill>
              <a:effectLst/>
              <a:uLnTx/>
              <a:uFillTx/>
              <a:latin typeface="Calibri"/>
              <a:ea typeface="+mn-ea"/>
              <a:cs typeface="+mn-cs"/>
            </a:endParaRPr>
          </a:p>
        </p:txBody>
      </p:sp>
      <p:sp>
        <p:nvSpPr>
          <p:cNvPr id="185" name="Abgerundetes Rechteck 184"/>
          <p:cNvSpPr/>
          <p:nvPr/>
        </p:nvSpPr>
        <p:spPr>
          <a:xfrm>
            <a:off x="4739444" y="5767165"/>
            <a:ext cx="1008112" cy="460851"/>
          </a:xfrm>
          <a:prstGeom prst="roundRect">
            <a:avLst/>
          </a:prstGeom>
          <a:solidFill>
            <a:srgbClr val="99FFCC"/>
          </a:solidFill>
          <a:ln w="25400" cap="flat" cmpd="sng" algn="ctr">
            <a:solidFill>
              <a:srgbClr val="99FFCC"/>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CRM-Platform</a:t>
            </a:r>
          </a:p>
        </p:txBody>
      </p:sp>
      <p:sp>
        <p:nvSpPr>
          <p:cNvPr id="186" name="Abgerundetes Rechteck 185"/>
          <p:cNvSpPr/>
          <p:nvPr/>
        </p:nvSpPr>
        <p:spPr>
          <a:xfrm>
            <a:off x="5999584" y="5767165"/>
            <a:ext cx="1008112" cy="460851"/>
          </a:xfrm>
          <a:prstGeom prst="roundRect">
            <a:avLst/>
          </a:prstGeom>
          <a:solidFill>
            <a:srgbClr val="99FFCC"/>
          </a:solidFill>
          <a:ln w="25400" cap="flat" cmpd="sng" algn="ctr">
            <a:solidFill>
              <a:srgbClr val="99FFCC"/>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sysClr val="windowText" lastClr="000000"/>
                </a:solidFill>
                <a:effectLst/>
                <a:uLnTx/>
                <a:uFillTx/>
                <a:latin typeface="Calibri"/>
                <a:ea typeface="+mn-ea"/>
                <a:cs typeface="+mn-cs"/>
              </a:rPr>
              <a:t>Build Env</a:t>
            </a:r>
            <a:endParaRPr kumimoji="0" lang="de-DE"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7" name="Abgerundetes Rechteck 186"/>
          <p:cNvSpPr/>
          <p:nvPr/>
        </p:nvSpPr>
        <p:spPr>
          <a:xfrm>
            <a:off x="5999584" y="5199485"/>
            <a:ext cx="1008112" cy="460851"/>
          </a:xfrm>
          <a:prstGeom prst="roundRect">
            <a:avLst/>
          </a:prstGeom>
          <a:solidFill>
            <a:srgbClr val="99FFCC"/>
          </a:solidFill>
          <a:ln w="25400" cap="flat" cmpd="sng" algn="ctr">
            <a:solidFill>
              <a:srgbClr val="99FFCC"/>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Test</a:t>
            </a:r>
          </a:p>
        </p:txBody>
      </p:sp>
      <p:sp>
        <p:nvSpPr>
          <p:cNvPr id="188" name="Abgerundetes Rechteck 187"/>
          <p:cNvSpPr/>
          <p:nvPr/>
        </p:nvSpPr>
        <p:spPr>
          <a:xfrm>
            <a:off x="4739444" y="404304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CMS-Product</a:t>
            </a:r>
          </a:p>
        </p:txBody>
      </p:sp>
      <p:sp>
        <p:nvSpPr>
          <p:cNvPr id="189" name="Abgerundetes Rechteck 188"/>
          <p:cNvSpPr/>
          <p:nvPr/>
        </p:nvSpPr>
        <p:spPr>
          <a:xfrm>
            <a:off x="5999584" y="404304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Test</a:t>
            </a:r>
          </a:p>
        </p:txBody>
      </p:sp>
      <p:sp>
        <p:nvSpPr>
          <p:cNvPr id="190" name="Abgerundetes Rechteck 189"/>
          <p:cNvSpPr/>
          <p:nvPr/>
        </p:nvSpPr>
        <p:spPr>
          <a:xfrm>
            <a:off x="4739444" y="347536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Arch.</a:t>
            </a:r>
          </a:p>
        </p:txBody>
      </p:sp>
      <p:sp>
        <p:nvSpPr>
          <p:cNvPr id="191" name="Abgerundetes Rechteck 190"/>
          <p:cNvSpPr/>
          <p:nvPr/>
        </p:nvSpPr>
        <p:spPr>
          <a:xfrm>
            <a:off x="5999584" y="3475361"/>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ysClr val="windowText" lastClr="000000"/>
                </a:solidFill>
                <a:effectLst/>
                <a:uLnTx/>
                <a:uFillTx/>
                <a:latin typeface="Calibri"/>
                <a:ea typeface="+mn-ea"/>
                <a:cs typeface="+mn-cs"/>
              </a:rPr>
              <a:t>Docs</a:t>
            </a:r>
          </a:p>
        </p:txBody>
      </p:sp>
      <p:sp>
        <p:nvSpPr>
          <p:cNvPr id="192" name="Rechteck 191"/>
          <p:cNvSpPr/>
          <p:nvPr/>
        </p:nvSpPr>
        <p:spPr>
          <a:xfrm>
            <a:off x="520700" y="1958876"/>
            <a:ext cx="3750692" cy="864096"/>
          </a:xfrm>
          <a:prstGeom prst="rect">
            <a:avLst/>
          </a:prstGeom>
          <a:solidFill>
            <a:srgbClr val="C6D9F1"/>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tIns="108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i="0" u="sng" strike="noStrike" kern="0" cap="none" spc="0" normalizeH="0" baseline="0" noProof="0" dirty="0" smtClean="0">
                <a:ln>
                  <a:noFill/>
                </a:ln>
                <a:solidFill>
                  <a:sysClr val="windowText" lastClr="000000"/>
                </a:solidFill>
                <a:effectLst/>
                <a:uLnTx/>
                <a:uFillTx/>
                <a:latin typeface="Calibri"/>
                <a:ea typeface="+mn-ea"/>
                <a:cs typeface="+mn-cs"/>
              </a:rPr>
              <a:t>Feature Team Management</a:t>
            </a:r>
            <a:endParaRPr kumimoji="0" lang="de-DE" sz="1800"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3" name="Abgerundetes Rechteck 192"/>
          <p:cNvSpPr/>
          <p:nvPr/>
        </p:nvSpPr>
        <p:spPr>
          <a:xfrm>
            <a:off x="1219200" y="2501900"/>
            <a:ext cx="1028700" cy="246411"/>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err="1">
                <a:ln>
                  <a:noFill/>
                </a:ln>
                <a:solidFill>
                  <a:sysClr val="windowText" lastClr="000000"/>
                </a:solidFill>
                <a:effectLst/>
                <a:uLnTx/>
                <a:uFillTx/>
                <a:latin typeface="Calibri"/>
                <a:ea typeface="+mn-ea"/>
                <a:cs typeface="+mn-cs"/>
              </a:rPr>
              <a:t>Architect</a:t>
            </a:r>
            <a:endParaRPr kumimoji="0" lang="de-DE"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4" name="Abgerundetes Rechteck 193"/>
          <p:cNvSpPr/>
          <p:nvPr/>
        </p:nvSpPr>
        <p:spPr>
          <a:xfrm>
            <a:off x="598984" y="2323232"/>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smtClean="0">
                <a:ln>
                  <a:noFill/>
                </a:ln>
                <a:solidFill>
                  <a:sysClr val="windowText" lastClr="000000"/>
                </a:solidFill>
                <a:effectLst/>
                <a:uLnTx/>
                <a:uFillTx/>
                <a:latin typeface="Calibri"/>
                <a:ea typeface="+mn-ea"/>
                <a:cs typeface="+mn-cs"/>
              </a:rPr>
              <a:t>Customer</a:t>
            </a:r>
          </a:p>
        </p:txBody>
      </p:sp>
      <p:sp>
        <p:nvSpPr>
          <p:cNvPr id="195" name="Abgerundetes Rechteck 194"/>
          <p:cNvSpPr/>
          <p:nvPr/>
        </p:nvSpPr>
        <p:spPr>
          <a:xfrm>
            <a:off x="1823120" y="2310532"/>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ysClr val="windowText" lastClr="000000"/>
                </a:solidFill>
                <a:effectLst/>
                <a:uLnTx/>
                <a:uFillTx/>
                <a:latin typeface="Calibri"/>
                <a:ea typeface="+mn-ea"/>
                <a:cs typeface="+mn-cs"/>
              </a:rPr>
              <a:t>Customer</a:t>
            </a:r>
          </a:p>
        </p:txBody>
      </p:sp>
      <p:sp>
        <p:nvSpPr>
          <p:cNvPr id="196" name="Abgerundetes Rechteck 195"/>
          <p:cNvSpPr/>
          <p:nvPr/>
        </p:nvSpPr>
        <p:spPr>
          <a:xfrm>
            <a:off x="3047256" y="2505184"/>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err="1">
                <a:ln>
                  <a:noFill/>
                </a:ln>
                <a:solidFill>
                  <a:sysClr val="windowText" lastClr="000000"/>
                </a:solidFill>
                <a:effectLst/>
                <a:uLnTx/>
                <a:uFillTx/>
                <a:latin typeface="Calibri"/>
                <a:ea typeface="+mn-ea"/>
                <a:cs typeface="+mn-cs"/>
              </a:rPr>
              <a:t>Architect</a:t>
            </a:r>
            <a:endParaRPr kumimoji="0" lang="de-DE"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7" name="Abgerundetes Rechteck 196"/>
          <p:cNvSpPr/>
          <p:nvPr/>
        </p:nvSpPr>
        <p:spPr>
          <a:xfrm>
            <a:off x="3047256" y="2323232"/>
            <a:ext cx="1008112" cy="230427"/>
          </a:xfrm>
          <a:prstGeom prst="roundRect">
            <a:avLst/>
          </a:prstGeom>
          <a:noFill/>
          <a:ln w="25400" cap="flat" cmpd="sng" algn="ctr">
            <a:noFill/>
            <a:prstDash val="solid"/>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sysClr val="windowText" lastClr="000000"/>
                </a:solidFill>
                <a:effectLst/>
                <a:uLnTx/>
                <a:uFillTx/>
                <a:latin typeface="Calibri"/>
                <a:ea typeface="+mn-ea"/>
                <a:cs typeface="+mn-cs"/>
              </a:rPr>
              <a:t>Customer</a:t>
            </a:r>
          </a:p>
        </p:txBody>
      </p:sp>
      <p:sp>
        <p:nvSpPr>
          <p:cNvPr id="198" name="Rechteck 197"/>
          <p:cNvSpPr/>
          <p:nvPr/>
        </p:nvSpPr>
        <p:spPr>
          <a:xfrm>
            <a:off x="505768" y="1369988"/>
            <a:ext cx="6618932"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Project Management,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Steering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Committee</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Controlling, Fund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Raising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99" name="Gerade Verbindung 198"/>
          <p:cNvCxnSpPr/>
          <p:nvPr/>
        </p:nvCxnSpPr>
        <p:spPr>
          <a:xfrm flipH="1">
            <a:off x="1701800" y="2751089"/>
            <a:ext cx="13600" cy="3510012"/>
          </a:xfrm>
          <a:prstGeom prst="line">
            <a:avLst/>
          </a:prstGeom>
          <a:noFill/>
          <a:ln w="12700" cap="flat" cmpd="sng" algn="ctr">
            <a:solidFill>
              <a:sysClr val="window" lastClr="FFFFFF">
                <a:lumMod val="75000"/>
              </a:sysClr>
            </a:solidFill>
            <a:prstDash val="solid"/>
          </a:ln>
          <a:effectLst>
            <a:outerShdw blurRad="50800" dist="38100" dir="2700000" algn="tl" rotWithShape="0">
              <a:prstClr val="black">
                <a:alpha val="40000"/>
              </a:prstClr>
            </a:outerShdw>
          </a:effectLst>
        </p:spPr>
      </p:cxnSp>
      <p:cxnSp>
        <p:nvCxnSpPr>
          <p:cNvPr id="200" name="Gerade Verbindung 199"/>
          <p:cNvCxnSpPr/>
          <p:nvPr/>
        </p:nvCxnSpPr>
        <p:spPr>
          <a:xfrm flipH="1">
            <a:off x="2921000" y="2425701"/>
            <a:ext cx="12700" cy="2730500"/>
          </a:xfrm>
          <a:prstGeom prst="line">
            <a:avLst/>
          </a:prstGeom>
          <a:noFill/>
          <a:ln w="12700" cap="flat" cmpd="sng" algn="ctr">
            <a:solidFill>
              <a:sysClr val="window" lastClr="FFFFFF">
                <a:lumMod val="75000"/>
              </a:sysClr>
            </a:solidFill>
            <a:prstDash val="solid"/>
          </a:ln>
          <a:effectLst>
            <a:outerShdw blurRad="50800" dist="38100" dir="2700000" algn="tl" rotWithShape="0">
              <a:prstClr val="black">
                <a:alpha val="40000"/>
              </a:prstClr>
            </a:outerShdw>
          </a:effectLst>
        </p:spPr>
      </p:cxnSp>
      <p:cxnSp>
        <p:nvCxnSpPr>
          <p:cNvPr id="201" name="Gerade Verbindung 200"/>
          <p:cNvCxnSpPr/>
          <p:nvPr/>
        </p:nvCxnSpPr>
        <p:spPr>
          <a:xfrm flipH="1">
            <a:off x="1712897" y="2424261"/>
            <a:ext cx="900" cy="85576"/>
          </a:xfrm>
          <a:prstGeom prst="line">
            <a:avLst/>
          </a:prstGeom>
          <a:noFill/>
          <a:ln w="12700" cap="flat" cmpd="sng" algn="ctr">
            <a:solidFill>
              <a:sysClr val="window" lastClr="FFFFFF">
                <a:lumMod val="75000"/>
              </a:sysClr>
            </a:solidFill>
            <a:prstDash val="solid"/>
          </a:ln>
          <a:effectLst>
            <a:outerShdw blurRad="50800" dist="38100" dir="2700000" algn="tl" rotWithShape="0">
              <a:prstClr val="black">
                <a:alpha val="40000"/>
              </a:prstClr>
            </a:outerShdw>
          </a:effectLst>
        </p:spPr>
      </p:cxnSp>
      <p:sp>
        <p:nvSpPr>
          <p:cNvPr id="40" name="Abgerundetes Rechteck 39"/>
          <p:cNvSpPr/>
          <p:nvPr/>
        </p:nvSpPr>
        <p:spPr>
          <a:xfrm>
            <a:off x="583662" y="3081442"/>
            <a:ext cx="1008112" cy="214247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eCRM</a:t>
            </a:r>
            <a:endPar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
        <p:nvSpPr>
          <p:cNvPr id="42" name="Abgerundetes Rechteck 41"/>
          <p:cNvSpPr/>
          <p:nvPr/>
        </p:nvSpPr>
        <p:spPr>
          <a:xfrm>
            <a:off x="1821688" y="3052848"/>
            <a:ext cx="1008112" cy="99947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inform</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 name="Abgerundetes Rechteck 42"/>
          <p:cNvSpPr/>
          <p:nvPr/>
        </p:nvSpPr>
        <p:spPr>
          <a:xfrm>
            <a:off x="1825264" y="419470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dealers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 name="Abgerundetes Rechteck 43"/>
          <p:cNvSpPr/>
          <p:nvPr/>
        </p:nvSpPr>
        <p:spPr>
          <a:xfrm>
            <a:off x="3063832" y="3635502"/>
            <a:ext cx="1008112" cy="100080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kern="0" dirty="0" err="1" smtClean="0">
                <a:solidFill>
                  <a:sysClr val="windowText" lastClr="000000"/>
                </a:solidFill>
                <a:latin typeface="Calibri"/>
              </a:rPr>
              <a:t>car</a:t>
            </a:r>
            <a:r>
              <a:rPr lang="de-DE" kern="0" dirty="0" smtClean="0">
                <a:solidFill>
                  <a:sysClr val="windowText" lastClr="000000"/>
                </a:solidFill>
                <a:latin typeface="Calibri"/>
              </a:rPr>
              <a:t> </a:t>
            </a:r>
            <a:r>
              <a:rPr lang="de-DE" kern="0" dirty="0" err="1" smtClean="0">
                <a:solidFill>
                  <a:sysClr val="windowText" lastClr="000000"/>
                </a:solidFill>
                <a:latin typeface="Calibri"/>
              </a:rPr>
              <a:t>services</a:t>
            </a:r>
            <a:r>
              <a:rPr lang="de-DE" kern="0" dirty="0" smtClean="0">
                <a:solidFill>
                  <a:sysClr val="windowText" lastClr="000000"/>
                </a:solidFill>
                <a:latin typeface="Calibri"/>
              </a:rPr>
              <a:t> (</a:t>
            </a:r>
            <a:r>
              <a:rPr lang="de-DE" kern="0" dirty="0" err="1" smtClean="0">
                <a:solidFill>
                  <a:sysClr val="windowText" lastClr="000000"/>
                </a:solidFill>
                <a:latin typeface="Calibri"/>
              </a:rPr>
              <a:t>prices</a:t>
            </a:r>
            <a:r>
              <a:rPr lang="de-DE" kern="0" dirty="0" smtClean="0">
                <a:solidFill>
                  <a:sysClr val="windowText" lastClr="000000"/>
                </a:solidFill>
                <a:latin typeface="Calibri"/>
              </a:rPr>
              <a:t>, web)</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 name="Abgerundetes Rechteck 44"/>
          <p:cNvSpPr/>
          <p:nvPr/>
        </p:nvSpPr>
        <p:spPr>
          <a:xfrm>
            <a:off x="3049401" y="306187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car</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Abgerundetes Rechteck 45"/>
          <p:cNvSpPr/>
          <p:nvPr/>
        </p:nvSpPr>
        <p:spPr>
          <a:xfrm>
            <a:off x="572267" y="5798423"/>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analyse</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 name="Abgerundetes Rechteck 46"/>
          <p:cNvSpPr/>
          <p:nvPr/>
        </p:nvSpPr>
        <p:spPr>
          <a:xfrm>
            <a:off x="1842194" y="5262213"/>
            <a:ext cx="2207952" cy="988567"/>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data</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 name="Gruppierung 1"/>
          <p:cNvGrpSpPr/>
          <p:nvPr/>
        </p:nvGrpSpPr>
        <p:grpSpPr>
          <a:xfrm>
            <a:off x="4491744" y="2993739"/>
            <a:ext cx="2577600" cy="3339399"/>
            <a:chOff x="4491744" y="2993739"/>
            <a:chExt cx="2577600" cy="3339398"/>
          </a:xfrm>
        </p:grpSpPr>
        <p:sp>
          <p:nvSpPr>
            <p:cNvPr id="48" name="Rechteck 47"/>
            <p:cNvSpPr/>
            <p:nvPr/>
          </p:nvSpPr>
          <p:spPr>
            <a:xfrm>
              <a:off x="4491744" y="2993739"/>
              <a:ext cx="2577600" cy="3339398"/>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err="1" smtClean="0">
                  <a:ln>
                    <a:noFill/>
                  </a:ln>
                  <a:solidFill>
                    <a:schemeClr val="bg1"/>
                  </a:solidFill>
                  <a:effectLst/>
                  <a:uLnTx/>
                  <a:uFillTx/>
                  <a:latin typeface="Calibri"/>
                  <a:ea typeface="+mn-ea"/>
                  <a:cs typeface="+mn-cs"/>
                </a:rPr>
                <a:t>Synchro</a:t>
              </a:r>
              <a:r>
                <a:rPr kumimoji="0" lang="de-DE" sz="1800" b="1" i="0" u="none" strike="noStrike" kern="0" cap="none" spc="0" normalizeH="0" baseline="0" noProof="0" dirty="0" smtClean="0">
                  <a:ln>
                    <a:noFill/>
                  </a:ln>
                  <a:solidFill>
                    <a:schemeClr val="bg1"/>
                  </a:solidFill>
                  <a:effectLst/>
                  <a:uLnTx/>
                  <a:uFillTx/>
                  <a:latin typeface="Calibri"/>
                  <a:ea typeface="+mn-ea"/>
                  <a:cs typeface="+mn-cs"/>
                </a:rPr>
                <a:t> Teams</a:t>
              </a:r>
              <a:endParaRPr kumimoji="0" lang="de-DE" sz="1800" b="1" i="0" u="none" strike="noStrike" kern="0" cap="none" spc="0" normalizeH="0" baseline="0" noProof="0" dirty="0">
                <a:ln>
                  <a:noFill/>
                </a:ln>
                <a:solidFill>
                  <a:schemeClr val="bg1"/>
                </a:solidFill>
                <a:effectLst/>
                <a:uLnTx/>
                <a:uFillTx/>
                <a:latin typeface="Calibri"/>
                <a:ea typeface="+mn-ea"/>
                <a:cs typeface="+mn-cs"/>
              </a:endParaRPr>
            </a:p>
          </p:txBody>
        </p:sp>
        <p:sp>
          <p:nvSpPr>
            <p:cNvPr id="49" name="Abgerundetes Rechteck 48"/>
            <p:cNvSpPr/>
            <p:nvPr/>
          </p:nvSpPr>
          <p:spPr>
            <a:xfrm>
              <a:off x="6003912" y="3608868"/>
              <a:ext cx="1008112" cy="107397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Build</a:t>
              </a: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 Test</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 name="Abgerundetes Rechteck 49"/>
            <p:cNvSpPr/>
            <p:nvPr/>
          </p:nvSpPr>
          <p:spPr>
            <a:xfrm>
              <a:off x="6013772" y="4929668"/>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kern="0" dirty="0" err="1" smtClean="0">
                  <a:solidFill>
                    <a:sysClr val="windowText" lastClr="000000"/>
                  </a:solidFill>
                  <a:latin typeface="Calibri"/>
                </a:rPr>
                <a:t>Ops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 name="Abgerundetes Rechteck 50"/>
            <p:cNvSpPr/>
            <p:nvPr/>
          </p:nvSpPr>
          <p:spPr>
            <a:xfrm>
              <a:off x="4743772" y="3625388"/>
              <a:ext cx="1008112" cy="6383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Arch</a:t>
              </a:r>
              <a:r>
                <a:rPr lang="de-DE" kern="0" noProof="0" dirty="0" smtClean="0">
                  <a:solidFill>
                    <a:sysClr val="windowText" lastClr="000000"/>
                  </a:solidFill>
                  <a:latin typeface="Calibri"/>
                </a:rPr>
                <a:t>.</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 name="Abgerundetes Rechteck 51"/>
            <p:cNvSpPr/>
            <p:nvPr/>
          </p:nvSpPr>
          <p:spPr>
            <a:xfrm>
              <a:off x="4733912" y="4527088"/>
              <a:ext cx="1008112" cy="5875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Concepts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3" name="Rechteck 52"/>
          <p:cNvSpPr/>
          <p:nvPr/>
        </p:nvSpPr>
        <p:spPr>
          <a:xfrm>
            <a:off x="454968" y="1295401"/>
            <a:ext cx="6771332" cy="1587500"/>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18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smtClean="0">
                <a:ln>
                  <a:noFill/>
                </a:ln>
                <a:solidFill>
                  <a:schemeClr val="bg1"/>
                </a:solidFill>
                <a:effectLst/>
                <a:uLnTx/>
                <a:uFillTx/>
                <a:latin typeface="Calibri"/>
                <a:ea typeface="+mn-ea"/>
                <a:cs typeface="+mn-cs"/>
              </a:rPr>
              <a:t>Management</a:t>
            </a:r>
            <a:endParaRPr kumimoji="0" lang="de-DE" sz="1800" b="1" i="0" u="none" strike="noStrike" kern="0" cap="none" spc="0" normalizeH="0" baseline="0" noProof="0" dirty="0">
              <a:ln>
                <a:noFill/>
              </a:ln>
              <a:solidFill>
                <a:schemeClr val="bg1"/>
              </a:solidFill>
              <a:effectLst/>
              <a:uLnTx/>
              <a:uFillTx/>
              <a:latin typeface="Calibri"/>
              <a:ea typeface="+mn-ea"/>
              <a:cs typeface="+mn-cs"/>
            </a:endParaRPr>
          </a:p>
        </p:txBody>
      </p:sp>
      <p:sp>
        <p:nvSpPr>
          <p:cNvPr id="54" name="Rechteck 53"/>
          <p:cNvSpPr/>
          <p:nvPr/>
        </p:nvSpPr>
        <p:spPr>
          <a:xfrm>
            <a:off x="505768" y="1369988"/>
            <a:ext cx="6618932"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Steering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Committee</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Controlling, Fund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Raising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Rechteck 54"/>
          <p:cNvSpPr/>
          <p:nvPr/>
        </p:nvSpPr>
        <p:spPr>
          <a:xfrm>
            <a:off x="2171700" y="1916088"/>
            <a:ext cx="3162300"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Core Team (Project</a:t>
            </a:r>
            <a:r>
              <a:rPr kumimoji="0" lang="de-DE" b="0" i="0" u="none" strike="noStrike" kern="0" cap="none" spc="0" normalizeH="0" noProof="0" dirty="0" smtClean="0">
                <a:ln>
                  <a:noFill/>
                </a:ln>
                <a:solidFill>
                  <a:sysClr val="windowText" lastClr="000000"/>
                </a:solidFill>
                <a:effectLst/>
                <a:uLnTx/>
                <a:uFillTx/>
                <a:latin typeface="Calibri"/>
                <a:ea typeface="+mn-ea"/>
                <a:cs typeface="+mn-cs"/>
              </a:rPr>
              <a:t> Management)</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 name="Rechteck 55"/>
          <p:cNvSpPr/>
          <p:nvPr/>
        </p:nvSpPr>
        <p:spPr>
          <a:xfrm>
            <a:off x="660400" y="1916088"/>
            <a:ext cx="1282700"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lang="de-DE" kern="0" dirty="0" smtClean="0">
                <a:solidFill>
                  <a:sysClr val="windowText" lastClr="000000"/>
                </a:solidFill>
                <a:latin typeface="Calibri"/>
              </a:rPr>
              <a:t>RE</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 name="Rechteck 56"/>
          <p:cNvSpPr/>
          <p:nvPr/>
        </p:nvSpPr>
        <p:spPr>
          <a:xfrm>
            <a:off x="5524500" y="1916088"/>
            <a:ext cx="1460500"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Rollout</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Mgmt</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a:t>
            </a:r>
          </a:p>
        </p:txBody>
      </p:sp>
      <p:grpSp>
        <p:nvGrpSpPr>
          <p:cNvPr id="3" name="Gruppierung 2"/>
          <p:cNvGrpSpPr/>
          <p:nvPr/>
        </p:nvGrpSpPr>
        <p:grpSpPr>
          <a:xfrm>
            <a:off x="457200" y="2995200"/>
            <a:ext cx="3816424" cy="3339763"/>
            <a:chOff x="3415519" y="3025140"/>
            <a:chExt cx="3816424" cy="3339762"/>
          </a:xfrm>
        </p:grpSpPr>
        <p:sp>
          <p:nvSpPr>
            <p:cNvPr id="59" name="Rechteck 58"/>
            <p:cNvSpPr/>
            <p:nvPr/>
          </p:nvSpPr>
          <p:spPr>
            <a:xfrm>
              <a:off x="3415519" y="3025140"/>
              <a:ext cx="3816424" cy="3339762"/>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126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smtClean="0">
                  <a:ln>
                    <a:noFill/>
                  </a:ln>
                  <a:solidFill>
                    <a:schemeClr val="bg1"/>
                  </a:solidFill>
                  <a:effectLst/>
                  <a:uLnTx/>
                  <a:uFillTx/>
                  <a:latin typeface="Calibri"/>
                  <a:ea typeface="+mn-ea"/>
                  <a:cs typeface="+mn-cs"/>
                </a:rPr>
                <a:t>Feature Teams</a:t>
              </a:r>
              <a:endParaRPr kumimoji="0" lang="de-DE" sz="1800" b="1" i="0" u="none" strike="noStrike" kern="0" cap="none" spc="0" normalizeH="0" baseline="0" noProof="0" dirty="0">
                <a:ln>
                  <a:noFill/>
                </a:ln>
                <a:solidFill>
                  <a:schemeClr val="bg1"/>
                </a:solidFill>
                <a:effectLst/>
                <a:uLnTx/>
                <a:uFillTx/>
                <a:latin typeface="Calibri"/>
                <a:ea typeface="+mn-ea"/>
                <a:cs typeface="+mn-cs"/>
              </a:endParaRPr>
            </a:p>
          </p:txBody>
        </p:sp>
        <p:sp>
          <p:nvSpPr>
            <p:cNvPr id="60" name="Abgerundetes Rechteck 59"/>
            <p:cNvSpPr/>
            <p:nvPr/>
          </p:nvSpPr>
          <p:spPr>
            <a:xfrm>
              <a:off x="3559535" y="3105161"/>
              <a:ext cx="1008112" cy="214247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eCRM</a:t>
              </a:r>
              <a:endPar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
          <p:nvSpPr>
            <p:cNvPr id="61" name="Abgerundetes Rechteck 60"/>
            <p:cNvSpPr/>
            <p:nvPr/>
          </p:nvSpPr>
          <p:spPr>
            <a:xfrm>
              <a:off x="3559535" y="5841713"/>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analyse</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 name="Abgerundetes Rechteck 61"/>
            <p:cNvSpPr/>
            <p:nvPr/>
          </p:nvSpPr>
          <p:spPr>
            <a:xfrm>
              <a:off x="4783671" y="3105161"/>
              <a:ext cx="1008112" cy="99947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inform</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Abgerundetes Rechteck 62"/>
            <p:cNvSpPr/>
            <p:nvPr/>
          </p:nvSpPr>
          <p:spPr>
            <a:xfrm>
              <a:off x="4783671" y="419470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dealers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4" name="Abgerundetes Rechteck 63"/>
            <p:cNvSpPr/>
            <p:nvPr/>
          </p:nvSpPr>
          <p:spPr>
            <a:xfrm>
              <a:off x="6007807" y="31051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car</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 name="Abgerundetes Rechteck 64"/>
            <p:cNvSpPr/>
            <p:nvPr/>
          </p:nvSpPr>
          <p:spPr>
            <a:xfrm>
              <a:off x="6007807" y="3649931"/>
              <a:ext cx="1008112" cy="100080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kern="0" dirty="0" err="1" smtClean="0">
                  <a:solidFill>
                    <a:sysClr val="windowText" lastClr="000000"/>
                  </a:solidFill>
                  <a:latin typeface="Calibri"/>
                </a:rPr>
                <a:t>car</a:t>
              </a:r>
              <a:r>
                <a:rPr lang="de-DE" kern="0" dirty="0" smtClean="0">
                  <a:solidFill>
                    <a:sysClr val="windowText" lastClr="000000"/>
                  </a:solidFill>
                  <a:latin typeface="Calibri"/>
                </a:rPr>
                <a:t> </a:t>
              </a:r>
              <a:r>
                <a:rPr lang="de-DE" kern="0" dirty="0" err="1" smtClean="0">
                  <a:solidFill>
                    <a:sysClr val="windowText" lastClr="000000"/>
                  </a:solidFill>
                  <a:latin typeface="Calibri"/>
                </a:rPr>
                <a:t>services</a:t>
              </a:r>
              <a:r>
                <a:rPr lang="de-DE" kern="0" dirty="0" smtClean="0">
                  <a:solidFill>
                    <a:sysClr val="windowText" lastClr="000000"/>
                  </a:solidFill>
                  <a:latin typeface="Calibri"/>
                </a:rPr>
                <a:t> (</a:t>
              </a:r>
              <a:r>
                <a:rPr lang="de-DE" kern="0" dirty="0" err="1" smtClean="0">
                  <a:solidFill>
                    <a:sysClr val="windowText" lastClr="000000"/>
                  </a:solidFill>
                  <a:latin typeface="Calibri"/>
                </a:rPr>
                <a:t>prices</a:t>
              </a:r>
              <a:r>
                <a:rPr lang="de-DE" kern="0" dirty="0" smtClean="0">
                  <a:solidFill>
                    <a:sysClr val="windowText" lastClr="000000"/>
                  </a:solidFill>
                  <a:latin typeface="Calibri"/>
                </a:rPr>
                <a:t>, web)</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 name="Abgerundetes Rechteck 65"/>
            <p:cNvSpPr/>
            <p:nvPr/>
          </p:nvSpPr>
          <p:spPr>
            <a:xfrm>
              <a:off x="4800600" y="5291073"/>
              <a:ext cx="2207952" cy="988566"/>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data</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1038012512"/>
      </p:ext>
    </p:extLst>
  </p:cSld>
  <p:clrMapOvr>
    <a:masterClrMapping/>
  </p:clrMapOvr>
  <p:transition advTm="646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0434E-6 4.81816E-7 L -0.00017 -0.07806 " pathEditMode="relative" rAng="0" ptsTypes="AA">
                                      <p:cBhvr>
                                        <p:cTn id="6" dur="2000" fill="hold"/>
                                        <p:tgtEl>
                                          <p:spTgt spid="173"/>
                                        </p:tgtEl>
                                        <p:attrNameLst>
                                          <p:attrName>ppt_x</p:attrName>
                                          <p:attrName>ppt_y</p:attrName>
                                        </p:attrNameLst>
                                      </p:cBhvr>
                                      <p:rCtr x="-17" y="-3915"/>
                                    </p:animMotion>
                                  </p:childTnLst>
                                </p:cTn>
                              </p:par>
                              <p:par>
                                <p:cTn id="7" presetID="0" presetClass="path" presetSubtype="0" accel="50000" decel="50000" fill="hold" grpId="2" nodeType="withEffect">
                                  <p:stCondLst>
                                    <p:cond delay="0"/>
                                  </p:stCondLst>
                                  <p:childTnLst>
                                    <p:animMotion origin="layout" path="M 0 0 L 0 0.02638 " pathEditMode="relative" ptsTypes="AA">
                                      <p:cBhvr>
                                        <p:cTn id="8" dur="2000" fill="hold"/>
                                        <p:tgtEl>
                                          <p:spTgt spid="169"/>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6.28691E-7 -5.36484E-6 L -6.28691E-7 -0.05514 " pathEditMode="relative" ptsTypes="AA">
                                      <p:cBhvr>
                                        <p:cTn id="10" dur="2000" fill="hold"/>
                                        <p:tgtEl>
                                          <p:spTgt spid="172"/>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2.0389E-6 3.1874E-6 L 2.0389E-6 -0.03266 " pathEditMode="relative" rAng="0" ptsTypes="AA">
                                      <p:cBhvr>
                                        <p:cTn id="12" dur="2000" fill="hold"/>
                                        <p:tgtEl>
                                          <p:spTgt spid="171"/>
                                        </p:tgtEl>
                                        <p:attrNameLst>
                                          <p:attrName>ppt_x</p:attrName>
                                          <p:attrName>ppt_y</p:attrName>
                                        </p:attrNameLst>
                                      </p:cBhvr>
                                      <p:rCtr x="0" y="-1645"/>
                                    </p:animMotion>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2500"/>
                            </p:stCondLst>
                            <p:childTnLst>
                              <p:par>
                                <p:cTn id="18" presetID="1" presetClass="exit" presetSubtype="0" fill="hold" grpId="0" nodeType="afterEffect">
                                  <p:stCondLst>
                                    <p:cond delay="0"/>
                                  </p:stCondLst>
                                  <p:childTnLst>
                                    <p:set>
                                      <p:cBhvr>
                                        <p:cTn id="19" dur="1" fill="hold">
                                          <p:stCondLst>
                                            <p:cond delay="0"/>
                                          </p:stCondLst>
                                        </p:cTn>
                                        <p:tgtEl>
                                          <p:spTgt spid="169"/>
                                        </p:tgtEl>
                                        <p:attrNameLst>
                                          <p:attrName>style.visibility</p:attrName>
                                        </p:attrNameLst>
                                      </p:cBhvr>
                                      <p:to>
                                        <p:strVal val="hidden"/>
                                      </p:to>
                                    </p:set>
                                  </p:childTnLst>
                                </p:cTn>
                              </p:par>
                            </p:childTnLst>
                          </p:cTn>
                        </p:par>
                        <p:par>
                          <p:cTn id="20" fill="hold">
                            <p:stCondLst>
                              <p:cond delay="2500"/>
                            </p:stCondLst>
                            <p:childTnLst>
                              <p:par>
                                <p:cTn id="21" presetID="1" presetClass="exit" presetSubtype="0" fill="hold" grpId="0" nodeType="afterEffect">
                                  <p:stCondLst>
                                    <p:cond delay="0"/>
                                  </p:stCondLst>
                                  <p:childTnLst>
                                    <p:set>
                                      <p:cBhvr>
                                        <p:cTn id="22" dur="1" fill="hold">
                                          <p:stCondLst>
                                            <p:cond delay="0"/>
                                          </p:stCondLst>
                                        </p:cTn>
                                        <p:tgtEl>
                                          <p:spTgt spid="170"/>
                                        </p:tgtEl>
                                        <p:attrNameLst>
                                          <p:attrName>style.visibility</p:attrName>
                                        </p:attrNameLst>
                                      </p:cBhvr>
                                      <p:to>
                                        <p:strVal val="hidden"/>
                                      </p:to>
                                    </p:set>
                                  </p:childTnLst>
                                </p:cTn>
                              </p:par>
                            </p:childTnLst>
                          </p:cTn>
                        </p:par>
                        <p:par>
                          <p:cTn id="23" fill="hold">
                            <p:stCondLst>
                              <p:cond delay="2500"/>
                            </p:stCondLst>
                            <p:childTnLst>
                              <p:par>
                                <p:cTn id="24" presetID="1" presetClass="exit" presetSubtype="0" fill="hold" grpId="1" nodeType="afterEffect">
                                  <p:stCondLst>
                                    <p:cond delay="0"/>
                                  </p:stCondLst>
                                  <p:childTnLst>
                                    <p:set>
                                      <p:cBhvr>
                                        <p:cTn id="25" dur="1" fill="hold">
                                          <p:stCondLst>
                                            <p:cond delay="0"/>
                                          </p:stCondLst>
                                        </p:cTn>
                                        <p:tgtEl>
                                          <p:spTgt spid="171"/>
                                        </p:tgtEl>
                                        <p:attrNameLst>
                                          <p:attrName>style.visibility</p:attrName>
                                        </p:attrNameLst>
                                      </p:cBhvr>
                                      <p:to>
                                        <p:strVal val="hidden"/>
                                      </p:to>
                                    </p:set>
                                  </p:childTnLst>
                                </p:cTn>
                              </p:par>
                            </p:childTnLst>
                          </p:cTn>
                        </p:par>
                        <p:par>
                          <p:cTn id="26" fill="hold">
                            <p:stCondLst>
                              <p:cond delay="2500"/>
                            </p:stCondLst>
                            <p:childTnLst>
                              <p:par>
                                <p:cTn id="27" presetID="1" presetClass="exit" presetSubtype="0" fill="hold" grpId="1" nodeType="afterEffect">
                                  <p:stCondLst>
                                    <p:cond delay="0"/>
                                  </p:stCondLst>
                                  <p:childTnLst>
                                    <p:set>
                                      <p:cBhvr>
                                        <p:cTn id="28" dur="1" fill="hold">
                                          <p:stCondLst>
                                            <p:cond delay="0"/>
                                          </p:stCondLst>
                                        </p:cTn>
                                        <p:tgtEl>
                                          <p:spTgt spid="172"/>
                                        </p:tgtEl>
                                        <p:attrNameLst>
                                          <p:attrName>style.visibility</p:attrName>
                                        </p:attrNameLst>
                                      </p:cBhvr>
                                      <p:to>
                                        <p:strVal val="hidden"/>
                                      </p:to>
                                    </p:set>
                                  </p:childTnLst>
                                </p:cTn>
                              </p:par>
                            </p:childTnLst>
                          </p:cTn>
                        </p:par>
                        <p:par>
                          <p:cTn id="29" fill="hold">
                            <p:stCondLst>
                              <p:cond delay="2500"/>
                            </p:stCondLst>
                            <p:childTnLst>
                              <p:par>
                                <p:cTn id="30" presetID="1" presetClass="exit" presetSubtype="0" fill="hold" grpId="1" nodeType="afterEffect">
                                  <p:stCondLst>
                                    <p:cond delay="0"/>
                                  </p:stCondLst>
                                  <p:childTnLst>
                                    <p:set>
                                      <p:cBhvr>
                                        <p:cTn id="31" dur="1" fill="hold">
                                          <p:stCondLst>
                                            <p:cond delay="0"/>
                                          </p:stCondLst>
                                        </p:cTn>
                                        <p:tgtEl>
                                          <p:spTgt spid="173"/>
                                        </p:tgtEl>
                                        <p:attrNameLst>
                                          <p:attrName>style.visibility</p:attrName>
                                        </p:attrNameLst>
                                      </p:cBhvr>
                                      <p:to>
                                        <p:strVal val="hidden"/>
                                      </p:to>
                                    </p:se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3000"/>
                            </p:stCondLst>
                            <p:childTnLst>
                              <p:par>
                                <p:cTn id="37" presetID="10" presetClass="exit" presetSubtype="0" fill="hold" grpId="0" nodeType="afterEffect">
                                  <p:stCondLst>
                                    <p:cond delay="0"/>
                                  </p:stCondLst>
                                  <p:childTnLst>
                                    <p:animEffect transition="out" filter="fade">
                                      <p:cBhvr>
                                        <p:cTn id="38" dur="500"/>
                                        <p:tgtEl>
                                          <p:spTgt spid="174"/>
                                        </p:tgtEl>
                                      </p:cBhvr>
                                    </p:animEffect>
                                    <p:set>
                                      <p:cBhvr>
                                        <p:cTn id="39" dur="1" fill="hold">
                                          <p:stCondLst>
                                            <p:cond delay="499"/>
                                          </p:stCondLst>
                                        </p:cTn>
                                        <p:tgtEl>
                                          <p:spTgt spid="174"/>
                                        </p:tgtEl>
                                        <p:attrNameLst>
                                          <p:attrName>style.visibility</p:attrName>
                                        </p:attrNameLst>
                                      </p:cBhvr>
                                      <p:to>
                                        <p:strVal val="hidden"/>
                                      </p:to>
                                    </p:set>
                                  </p:childTnLst>
                                </p:cTn>
                              </p:par>
                            </p:childTnLst>
                          </p:cTn>
                        </p:par>
                        <p:par>
                          <p:cTn id="40" fill="hold">
                            <p:stCondLst>
                              <p:cond delay="3500"/>
                            </p:stCondLst>
                            <p:childTnLst>
                              <p:par>
                                <p:cTn id="41" presetID="0" presetClass="path" presetSubtype="0" accel="50000" decel="50000" fill="hold" grpId="0" nodeType="afterEffect">
                                  <p:stCondLst>
                                    <p:cond delay="0"/>
                                  </p:stCondLst>
                                  <p:childTnLst>
                                    <p:animMotion origin="layout" path="M -6.47926E-6 5.88698E-6 L -6.47926E-6 -0.0653 " pathEditMode="relative" ptsTypes="AA">
                                      <p:cBhvr>
                                        <p:cTn id="42" dur="2000" fill="hold"/>
                                        <p:tgtEl>
                                          <p:spTgt spid="176"/>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6.47926E-6 2.70959E-6 L -6.47926E-6 -0.11788 " pathEditMode="relative" ptsTypes="AA">
                                      <p:cBhvr>
                                        <p:cTn id="44" dur="2000" fill="hold"/>
                                        <p:tgtEl>
                                          <p:spTgt spid="177"/>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6.47926E-6 2.24178E-6 L -6.47926E-6 -0.16211 " pathEditMode="relative" ptsTypes="AA">
                                      <p:cBhvr>
                                        <p:cTn id="46" dur="2000" fill="hold"/>
                                        <p:tgtEl>
                                          <p:spTgt spid="178"/>
                                        </p:tgtEl>
                                        <p:attrNameLst>
                                          <p:attrName>ppt_x</p:attrName>
                                          <p:attrName>ppt_y</p:attrName>
                                        </p:attrNameLst>
                                      </p:cBhvr>
                                    </p:animMotion>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par>
                          <p:cTn id="51" fill="hold">
                            <p:stCondLst>
                              <p:cond delay="6000"/>
                            </p:stCondLst>
                            <p:childTnLst>
                              <p:par>
                                <p:cTn id="52" presetID="10" presetClass="exit" presetSubtype="0" fill="hold" grpId="0" nodeType="afterEffect">
                                  <p:stCondLst>
                                    <p:cond delay="0"/>
                                  </p:stCondLst>
                                  <p:childTnLst>
                                    <p:animEffect transition="out" filter="fade">
                                      <p:cBhvr>
                                        <p:cTn id="53" dur="500"/>
                                        <p:tgtEl>
                                          <p:spTgt spid="175"/>
                                        </p:tgtEl>
                                      </p:cBhvr>
                                    </p:animEffect>
                                    <p:set>
                                      <p:cBhvr>
                                        <p:cTn id="54" dur="1" fill="hold">
                                          <p:stCondLst>
                                            <p:cond delay="499"/>
                                          </p:stCondLst>
                                        </p:cTn>
                                        <p:tgtEl>
                                          <p:spTgt spid="17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6"/>
                                        </p:tgtEl>
                                      </p:cBhvr>
                                    </p:animEffect>
                                    <p:set>
                                      <p:cBhvr>
                                        <p:cTn id="57" dur="1" fill="hold">
                                          <p:stCondLst>
                                            <p:cond delay="499"/>
                                          </p:stCondLst>
                                        </p:cTn>
                                        <p:tgtEl>
                                          <p:spTgt spid="17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77"/>
                                        </p:tgtEl>
                                      </p:cBhvr>
                                    </p:animEffect>
                                    <p:set>
                                      <p:cBhvr>
                                        <p:cTn id="60" dur="1" fill="hold">
                                          <p:stCondLst>
                                            <p:cond delay="499"/>
                                          </p:stCondLst>
                                        </p:cTn>
                                        <p:tgtEl>
                                          <p:spTgt spid="17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8"/>
                                        </p:tgtEl>
                                      </p:cBhvr>
                                    </p:animEffect>
                                    <p:set>
                                      <p:cBhvr>
                                        <p:cTn id="63" dur="1" fill="hold">
                                          <p:stCondLst>
                                            <p:cond delay="499"/>
                                          </p:stCondLst>
                                        </p:cTn>
                                        <p:tgtEl>
                                          <p:spTgt spid="178"/>
                                        </p:tgtEl>
                                        <p:attrNameLst>
                                          <p:attrName>style.visibility</p:attrName>
                                        </p:attrNameLst>
                                      </p:cBhvr>
                                      <p:to>
                                        <p:strVal val="hidden"/>
                                      </p:to>
                                    </p:set>
                                  </p:childTnLst>
                                </p:cTn>
                              </p:par>
                            </p:childTnLst>
                          </p:cTn>
                        </p:par>
                        <p:par>
                          <p:cTn id="64" fill="hold">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7000"/>
                            </p:stCondLst>
                            <p:childTnLst>
                              <p:par>
                                <p:cTn id="69" presetID="0" presetClass="path" presetSubtype="0" accel="50000" decel="50000" fill="hold" grpId="0" nodeType="afterEffect">
                                  <p:stCondLst>
                                    <p:cond delay="0"/>
                                  </p:stCondLst>
                                  <p:childTnLst>
                                    <p:animMotion origin="layout" path="M -0.00018 0.00093 L -0.00018 -0.08545 " pathEditMode="relative" rAng="0" ptsTypes="AA">
                                      <p:cBhvr>
                                        <p:cTn id="70" dur="2000" fill="hold"/>
                                        <p:tgtEl>
                                          <p:spTgt spid="182"/>
                                        </p:tgtEl>
                                        <p:attrNameLst>
                                          <p:attrName>ppt_x</p:attrName>
                                          <p:attrName>ppt_y</p:attrName>
                                        </p:attrNameLst>
                                      </p:cBhvr>
                                      <p:rCtr x="0" y="-4331"/>
                                    </p:animMotion>
                                  </p:childTnLst>
                                </p:cTn>
                              </p:par>
                              <p:par>
                                <p:cTn id="71" presetID="0" presetClass="path" presetSubtype="0" accel="50000" decel="50000" fill="hold" grpId="1" nodeType="withEffect">
                                  <p:stCondLst>
                                    <p:cond delay="0"/>
                                  </p:stCondLst>
                                  <p:childTnLst>
                                    <p:animMotion origin="layout" path="M 0 0 L 0 -0.02525 " pathEditMode="relative" ptsTypes="AA">
                                      <p:cBhvr>
                                        <p:cTn id="72" dur="2000" fill="hold"/>
                                        <p:tgtEl>
                                          <p:spTgt spid="181"/>
                                        </p:tgtEl>
                                        <p:attrNameLst>
                                          <p:attrName>ppt_x</p:attrName>
                                          <p:attrName>ppt_y</p:attrName>
                                        </p:attrNameLst>
                                      </p:cBhvr>
                                    </p:animMotion>
                                  </p:childTnLst>
                                </p:cTn>
                              </p:par>
                            </p:childTnLst>
                          </p:cTn>
                        </p:par>
                        <p:par>
                          <p:cTn id="73" fill="hold">
                            <p:stCondLst>
                              <p:cond delay="9000"/>
                            </p:stCondLst>
                            <p:childTnLst>
                              <p:par>
                                <p:cTn id="74" presetID="10" presetClass="entr" presetSubtype="0"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xit" presetSubtype="0" fill="hold" grpId="1" nodeType="withEffect">
                                  <p:stCondLst>
                                    <p:cond delay="0"/>
                                  </p:stCondLst>
                                  <p:childTnLst>
                                    <p:animEffect transition="out" filter="fade">
                                      <p:cBhvr>
                                        <p:cTn id="78" dur="500"/>
                                        <p:tgtEl>
                                          <p:spTgt spid="182"/>
                                        </p:tgtEl>
                                      </p:cBhvr>
                                    </p:animEffect>
                                    <p:set>
                                      <p:cBhvr>
                                        <p:cTn id="79" dur="1" fill="hold">
                                          <p:stCondLst>
                                            <p:cond delay="499"/>
                                          </p:stCondLst>
                                        </p:cTn>
                                        <p:tgtEl>
                                          <p:spTgt spid="182"/>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81"/>
                                        </p:tgtEl>
                                      </p:cBhvr>
                                    </p:animEffect>
                                    <p:set>
                                      <p:cBhvr>
                                        <p:cTn id="82" dur="1" fill="hold">
                                          <p:stCondLst>
                                            <p:cond delay="499"/>
                                          </p:stCondLst>
                                        </p:cTn>
                                        <p:tgtEl>
                                          <p:spTgt spid="18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80"/>
                                        </p:tgtEl>
                                      </p:cBhvr>
                                    </p:animEffect>
                                    <p:set>
                                      <p:cBhvr>
                                        <p:cTn id="85" dur="1" fill="hold">
                                          <p:stCondLst>
                                            <p:cond delay="499"/>
                                          </p:stCondLst>
                                        </p:cTn>
                                        <p:tgtEl>
                                          <p:spTgt spid="180"/>
                                        </p:tgtEl>
                                        <p:attrNameLst>
                                          <p:attrName>style.visibility</p:attrName>
                                        </p:attrNameLst>
                                      </p:cBhvr>
                                      <p:to>
                                        <p:strVal val="hidden"/>
                                      </p:to>
                                    </p:set>
                                  </p:childTnLst>
                                </p:cTn>
                              </p:par>
                            </p:childTnLst>
                          </p:cTn>
                        </p:par>
                        <p:par>
                          <p:cTn id="86" fill="hold">
                            <p:stCondLst>
                              <p:cond delay="9500"/>
                            </p:stCondLst>
                            <p:childTnLst>
                              <p:par>
                                <p:cTn id="87" presetID="10" presetClass="entr" presetSubtype="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childTnLst>
                                </p:cTn>
                              </p:par>
                            </p:childTnLst>
                          </p:cTn>
                        </p:par>
                        <p:par>
                          <p:cTn id="90" fill="hold">
                            <p:stCondLst>
                              <p:cond delay="10000"/>
                            </p:stCondLst>
                            <p:childTnLst>
                              <p:par>
                                <p:cTn id="91" presetID="10" presetClass="entr" presetSubtype="0" fill="hold" grpId="0" nodeType="afterEffect">
                                  <p:stCondLst>
                                    <p:cond delay="100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83"/>
                                        </p:tgtEl>
                                      </p:cBhvr>
                                    </p:animEffect>
                                    <p:set>
                                      <p:cBhvr>
                                        <p:cTn id="98" dur="1" fill="hold">
                                          <p:stCondLst>
                                            <p:cond delay="499"/>
                                          </p:stCondLst>
                                        </p:cTn>
                                        <p:tgtEl>
                                          <p:spTgt spid="18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184"/>
                                        </p:tgtEl>
                                      </p:cBhvr>
                                    </p:animEffect>
                                    <p:set>
                                      <p:cBhvr>
                                        <p:cTn id="101" dur="1" fill="hold">
                                          <p:stCondLst>
                                            <p:cond delay="499"/>
                                          </p:stCondLst>
                                        </p:cTn>
                                        <p:tgtEl>
                                          <p:spTgt spid="184"/>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185"/>
                                        </p:tgtEl>
                                      </p:cBhvr>
                                    </p:animEffect>
                                    <p:set>
                                      <p:cBhvr>
                                        <p:cTn id="104" dur="1" fill="hold">
                                          <p:stCondLst>
                                            <p:cond delay="499"/>
                                          </p:stCondLst>
                                        </p:cTn>
                                        <p:tgtEl>
                                          <p:spTgt spid="185"/>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86"/>
                                        </p:tgtEl>
                                      </p:cBhvr>
                                    </p:animEffect>
                                    <p:set>
                                      <p:cBhvr>
                                        <p:cTn id="107" dur="1" fill="hold">
                                          <p:stCondLst>
                                            <p:cond delay="499"/>
                                          </p:stCondLst>
                                        </p:cTn>
                                        <p:tgtEl>
                                          <p:spTgt spid="186"/>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187"/>
                                        </p:tgtEl>
                                      </p:cBhvr>
                                    </p:animEffect>
                                    <p:set>
                                      <p:cBhvr>
                                        <p:cTn id="110" dur="1" fill="hold">
                                          <p:stCondLst>
                                            <p:cond delay="499"/>
                                          </p:stCondLst>
                                        </p:cTn>
                                        <p:tgtEl>
                                          <p:spTgt spid="187"/>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500"/>
                                        <p:tgtEl>
                                          <p:spTgt spid="188"/>
                                        </p:tgtEl>
                                      </p:cBhvr>
                                    </p:animEffect>
                                    <p:set>
                                      <p:cBhvr>
                                        <p:cTn id="113" dur="1" fill="hold">
                                          <p:stCondLst>
                                            <p:cond delay="499"/>
                                          </p:stCondLst>
                                        </p:cTn>
                                        <p:tgtEl>
                                          <p:spTgt spid="188"/>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500"/>
                                        <p:tgtEl>
                                          <p:spTgt spid="189"/>
                                        </p:tgtEl>
                                      </p:cBhvr>
                                    </p:animEffect>
                                    <p:set>
                                      <p:cBhvr>
                                        <p:cTn id="116" dur="1" fill="hold">
                                          <p:stCondLst>
                                            <p:cond delay="499"/>
                                          </p:stCondLst>
                                        </p:cTn>
                                        <p:tgtEl>
                                          <p:spTgt spid="189"/>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500"/>
                                        <p:tgtEl>
                                          <p:spTgt spid="190"/>
                                        </p:tgtEl>
                                      </p:cBhvr>
                                    </p:animEffect>
                                    <p:set>
                                      <p:cBhvr>
                                        <p:cTn id="119" dur="1" fill="hold">
                                          <p:stCondLst>
                                            <p:cond delay="499"/>
                                          </p:stCondLst>
                                        </p:cTn>
                                        <p:tgtEl>
                                          <p:spTgt spid="190"/>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500"/>
                                        <p:tgtEl>
                                          <p:spTgt spid="191"/>
                                        </p:tgtEl>
                                      </p:cBhvr>
                                    </p:animEffect>
                                    <p:set>
                                      <p:cBhvr>
                                        <p:cTn id="122" dur="1" fill="hold">
                                          <p:stCondLst>
                                            <p:cond delay="499"/>
                                          </p:stCondLst>
                                        </p:cTn>
                                        <p:tgtEl>
                                          <p:spTgt spid="191"/>
                                        </p:tgtEl>
                                        <p:attrNameLst>
                                          <p:attrName>style.visibility</p:attrName>
                                        </p:attrNameLst>
                                      </p:cBhvr>
                                      <p:to>
                                        <p:strVal val="hidden"/>
                                      </p:to>
                                    </p:set>
                                  </p:child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2"/>
                                        </p:tgtEl>
                                        <p:attrNameLst>
                                          <p:attrName>style.visibility</p:attrName>
                                        </p:attrNameLst>
                                      </p:cBhvr>
                                      <p:to>
                                        <p:strVal val="visible"/>
                                      </p:to>
                                    </p:set>
                                    <p:animEffect transition="in" filter="fade">
                                      <p:cBhvr>
                                        <p:cTn id="126" dur="500"/>
                                        <p:tgtEl>
                                          <p:spTgt spid="2"/>
                                        </p:tgtEl>
                                      </p:cBhvr>
                                    </p:animEffect>
                                  </p:childTnLst>
                                </p:cTn>
                              </p:par>
                            </p:childTnLst>
                          </p:cTn>
                        </p:par>
                      </p:childTnLst>
                    </p:cTn>
                  </p:par>
                  <p:par>
                    <p:cTn id="127" fill="hold">
                      <p:stCondLst>
                        <p:cond delay="indefinite"/>
                      </p:stCondLst>
                      <p:childTnLst>
                        <p:par>
                          <p:cTn id="128" fill="hold">
                            <p:stCondLst>
                              <p:cond delay="0"/>
                            </p:stCondLst>
                            <p:childTnLst>
                              <p:par>
                                <p:cTn id="129" presetID="50" presetClass="path" presetSubtype="0" accel="50000" decel="50000" fill="hold" grpId="0" nodeType="clickEffect">
                                  <p:stCondLst>
                                    <p:cond delay="0"/>
                                  </p:stCondLst>
                                  <p:childTnLst>
                                    <p:animMotion origin="layout" path="M -2.79021E-6 -2.5799E-6 L 0.19192 -2.5799E-6 C 0.27798 -2.5799E-6 0.38418 0.09264 0.38418 0.16767 L 0.38418 0.33581 " pathEditMode="relative" rAng="0" ptsTypes="FfFF">
                                      <p:cBhvr>
                                        <p:cTn id="130" dur="2000" fill="hold"/>
                                        <p:tgtEl>
                                          <p:spTgt spid="192"/>
                                        </p:tgtEl>
                                        <p:attrNameLst>
                                          <p:attrName>ppt_x</p:attrName>
                                          <p:attrName>ppt_y</p:attrName>
                                        </p:attrNameLst>
                                      </p:cBhvr>
                                      <p:rCtr x="19209" y="16790"/>
                                    </p:animMotion>
                                  </p:childTnLst>
                                </p:cTn>
                              </p:par>
                              <p:par>
                                <p:cTn id="131" presetID="55" presetClass="exit" presetSubtype="0" fill="hold" grpId="1" nodeType="withEffect">
                                  <p:stCondLst>
                                    <p:cond delay="1000"/>
                                  </p:stCondLst>
                                  <p:childTnLst>
                                    <p:anim calcmode="lin" valueType="num">
                                      <p:cBhvr>
                                        <p:cTn id="132" dur="1000"/>
                                        <p:tgtEl>
                                          <p:spTgt spid="192"/>
                                        </p:tgtEl>
                                        <p:attrNameLst>
                                          <p:attrName>ppt_w</p:attrName>
                                        </p:attrNameLst>
                                      </p:cBhvr>
                                      <p:tavLst>
                                        <p:tav tm="0">
                                          <p:val>
                                            <p:strVal val="ppt_w"/>
                                          </p:val>
                                        </p:tav>
                                        <p:tav tm="100000">
                                          <p:val>
                                            <p:strVal val="ppt_w*0.70"/>
                                          </p:val>
                                        </p:tav>
                                      </p:tavLst>
                                    </p:anim>
                                    <p:anim calcmode="lin" valueType="num">
                                      <p:cBhvr>
                                        <p:cTn id="133" dur="1000"/>
                                        <p:tgtEl>
                                          <p:spTgt spid="192"/>
                                        </p:tgtEl>
                                        <p:attrNameLst>
                                          <p:attrName>ppt_h</p:attrName>
                                        </p:attrNameLst>
                                      </p:cBhvr>
                                      <p:tavLst>
                                        <p:tav tm="0">
                                          <p:val>
                                            <p:strVal val="ppt_h"/>
                                          </p:val>
                                        </p:tav>
                                        <p:tav tm="100000">
                                          <p:val>
                                            <p:strVal val="ppt_h"/>
                                          </p:val>
                                        </p:tav>
                                      </p:tavLst>
                                    </p:anim>
                                    <p:animEffect transition="out" filter="fade">
                                      <p:cBhvr>
                                        <p:cTn id="134" dur="1000"/>
                                        <p:tgtEl>
                                          <p:spTgt spid="192"/>
                                        </p:tgtEl>
                                      </p:cBhvr>
                                    </p:animEffect>
                                    <p:set>
                                      <p:cBhvr>
                                        <p:cTn id="135" dur="1" fill="hold">
                                          <p:stCondLst>
                                            <p:cond delay="999"/>
                                          </p:stCondLst>
                                        </p:cTn>
                                        <p:tgtEl>
                                          <p:spTgt spid="192"/>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500"/>
                                        <p:tgtEl>
                                          <p:spTgt spid="194"/>
                                        </p:tgtEl>
                                      </p:cBhvr>
                                    </p:animEffect>
                                    <p:set>
                                      <p:cBhvr>
                                        <p:cTn id="138" dur="1" fill="hold">
                                          <p:stCondLst>
                                            <p:cond delay="499"/>
                                          </p:stCondLst>
                                        </p:cTn>
                                        <p:tgtEl>
                                          <p:spTgt spid="194"/>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500"/>
                                        <p:tgtEl>
                                          <p:spTgt spid="195"/>
                                        </p:tgtEl>
                                      </p:cBhvr>
                                    </p:animEffect>
                                    <p:set>
                                      <p:cBhvr>
                                        <p:cTn id="141" dur="1" fill="hold">
                                          <p:stCondLst>
                                            <p:cond delay="499"/>
                                          </p:stCondLst>
                                        </p:cTn>
                                        <p:tgtEl>
                                          <p:spTgt spid="195"/>
                                        </p:tgtEl>
                                        <p:attrNameLst>
                                          <p:attrName>style.visibility</p:attrName>
                                        </p:attrNameLst>
                                      </p:cBhvr>
                                      <p:to>
                                        <p:strVal val="hidden"/>
                                      </p:to>
                                    </p:set>
                                  </p:childTnLst>
                                </p:cTn>
                              </p:par>
                              <p:par>
                                <p:cTn id="142" presetID="10" presetClass="exit" presetSubtype="0" fill="hold" grpId="0" nodeType="withEffect">
                                  <p:stCondLst>
                                    <p:cond delay="0"/>
                                  </p:stCondLst>
                                  <p:childTnLst>
                                    <p:animEffect transition="out" filter="fade">
                                      <p:cBhvr>
                                        <p:cTn id="143" dur="500"/>
                                        <p:tgtEl>
                                          <p:spTgt spid="196"/>
                                        </p:tgtEl>
                                      </p:cBhvr>
                                    </p:animEffect>
                                    <p:set>
                                      <p:cBhvr>
                                        <p:cTn id="144" dur="1" fill="hold">
                                          <p:stCondLst>
                                            <p:cond delay="499"/>
                                          </p:stCondLst>
                                        </p:cTn>
                                        <p:tgtEl>
                                          <p:spTgt spid="196"/>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500"/>
                                        <p:tgtEl>
                                          <p:spTgt spid="197"/>
                                        </p:tgtEl>
                                      </p:cBhvr>
                                    </p:animEffect>
                                    <p:set>
                                      <p:cBhvr>
                                        <p:cTn id="147" dur="1" fill="hold">
                                          <p:stCondLst>
                                            <p:cond delay="499"/>
                                          </p:stCondLst>
                                        </p:cTn>
                                        <p:tgtEl>
                                          <p:spTgt spid="197"/>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201"/>
                                        </p:tgtEl>
                                      </p:cBhvr>
                                    </p:animEffect>
                                    <p:set>
                                      <p:cBhvr>
                                        <p:cTn id="150" dur="1" fill="hold">
                                          <p:stCondLst>
                                            <p:cond delay="499"/>
                                          </p:stCondLst>
                                        </p:cTn>
                                        <p:tgtEl>
                                          <p:spTgt spid="201"/>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200"/>
                                        </p:tgtEl>
                                      </p:cBhvr>
                                    </p:animEffect>
                                    <p:set>
                                      <p:cBhvr>
                                        <p:cTn id="153" dur="1" fill="hold">
                                          <p:stCondLst>
                                            <p:cond delay="499"/>
                                          </p:stCondLst>
                                        </p:cTn>
                                        <p:tgtEl>
                                          <p:spTgt spid="200"/>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199"/>
                                        </p:tgtEl>
                                      </p:cBhvr>
                                    </p:animEffect>
                                    <p:set>
                                      <p:cBhvr>
                                        <p:cTn id="156" dur="1" fill="hold">
                                          <p:stCondLst>
                                            <p:cond delay="499"/>
                                          </p:stCondLst>
                                        </p:cTn>
                                        <p:tgtEl>
                                          <p:spTgt spid="199"/>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193"/>
                                        </p:tgtEl>
                                      </p:cBhvr>
                                    </p:animEffect>
                                    <p:set>
                                      <p:cBhvr>
                                        <p:cTn id="159" dur="1" fill="hold">
                                          <p:stCondLst>
                                            <p:cond delay="499"/>
                                          </p:stCondLst>
                                        </p:cTn>
                                        <p:tgtEl>
                                          <p:spTgt spid="193"/>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0" nodeType="clickEffect">
                                  <p:stCondLst>
                                    <p:cond delay="0"/>
                                  </p:stCondLst>
                                  <p:childTnLst>
                                    <p:animEffect transition="out" filter="fade">
                                      <p:cBhvr>
                                        <p:cTn id="163" dur="500"/>
                                        <p:tgtEl>
                                          <p:spTgt spid="206"/>
                                        </p:tgtEl>
                                      </p:cBhvr>
                                    </p:animEffect>
                                    <p:set>
                                      <p:cBhvr>
                                        <p:cTn id="164" dur="1" fill="hold">
                                          <p:stCondLst>
                                            <p:cond delay="499"/>
                                          </p:stCondLst>
                                        </p:cTn>
                                        <p:tgtEl>
                                          <p:spTgt spid="206"/>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198"/>
                                        </p:tgtEl>
                                      </p:cBhvr>
                                    </p:animEffect>
                                    <p:set>
                                      <p:cBhvr>
                                        <p:cTn id="167" dur="1" fill="hold">
                                          <p:stCondLst>
                                            <p:cond delay="499"/>
                                          </p:stCondLst>
                                        </p:cTn>
                                        <p:tgtEl>
                                          <p:spTgt spid="198"/>
                                        </p:tgtEl>
                                        <p:attrNameLst>
                                          <p:attrName>style.visibility</p:attrName>
                                        </p:attrNameLst>
                                      </p:cBhvr>
                                      <p:to>
                                        <p:strVal val="hidden"/>
                                      </p:to>
                                    </p:set>
                                  </p:childTnLst>
                                </p:cTn>
                              </p:par>
                              <p:par>
                                <p:cTn id="168" presetID="10" presetClass="entr" presetSubtype="0" fill="hold" grpId="0" nodeType="withEffect">
                                  <p:stCondLst>
                                    <p:cond delay="0"/>
                                  </p:stCondLst>
                                  <p:childTnLst>
                                    <p:set>
                                      <p:cBhvr>
                                        <p:cTn id="169" dur="1" fill="hold">
                                          <p:stCondLst>
                                            <p:cond delay="0"/>
                                          </p:stCondLst>
                                        </p:cTn>
                                        <p:tgtEl>
                                          <p:spTgt spid="53"/>
                                        </p:tgtEl>
                                        <p:attrNameLst>
                                          <p:attrName>style.visibility</p:attrName>
                                        </p:attrNameLst>
                                      </p:cBhvr>
                                      <p:to>
                                        <p:strVal val="visible"/>
                                      </p:to>
                                    </p:set>
                                    <p:animEffect transition="in" filter="fade">
                                      <p:cBhvr>
                                        <p:cTn id="170" dur="500"/>
                                        <p:tgtEl>
                                          <p:spTgt spid="53"/>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54"/>
                                        </p:tgtEl>
                                        <p:attrNameLst>
                                          <p:attrName>style.visibility</p:attrName>
                                        </p:attrNameLst>
                                      </p:cBhvr>
                                      <p:to>
                                        <p:strVal val="visible"/>
                                      </p:to>
                                    </p:set>
                                    <p:animEffect transition="in" filter="fade">
                                      <p:cBhvr>
                                        <p:cTn id="173" dur="500"/>
                                        <p:tgtEl>
                                          <p:spTgt spid="54"/>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55"/>
                                        </p:tgtEl>
                                        <p:attrNameLst>
                                          <p:attrName>style.visibility</p:attrName>
                                        </p:attrNameLst>
                                      </p:cBhvr>
                                      <p:to>
                                        <p:strVal val="visible"/>
                                      </p:to>
                                    </p:set>
                                    <p:animEffect transition="in" filter="fade">
                                      <p:cBhvr>
                                        <p:cTn id="176" dur="500"/>
                                        <p:tgtEl>
                                          <p:spTgt spid="55"/>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6"/>
                                        </p:tgtEl>
                                        <p:attrNameLst>
                                          <p:attrName>style.visibility</p:attrName>
                                        </p:attrNameLst>
                                      </p:cBhvr>
                                      <p:to>
                                        <p:strVal val="visible"/>
                                      </p:to>
                                    </p:set>
                                    <p:animEffect transition="in" filter="fade">
                                      <p:cBhvr>
                                        <p:cTn id="179" dur="500"/>
                                        <p:tgtEl>
                                          <p:spTgt spid="56"/>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57"/>
                                        </p:tgtEl>
                                        <p:attrNameLst>
                                          <p:attrName>style.visibility</p:attrName>
                                        </p:attrNameLst>
                                      </p:cBhvr>
                                      <p:to>
                                        <p:strVal val="visible"/>
                                      </p:to>
                                    </p:set>
                                    <p:animEffect transition="in" filter="fade">
                                      <p:cBhvr>
                                        <p:cTn id="182" dur="500"/>
                                        <p:tgtEl>
                                          <p:spTgt spid="57"/>
                                        </p:tgtEl>
                                      </p:cBhvr>
                                    </p:animEffect>
                                  </p:childTnLst>
                                </p:cTn>
                              </p:par>
                            </p:childTnLst>
                          </p:cTn>
                        </p:par>
                      </p:childTnLst>
                    </p:cTn>
                  </p:par>
                  <p:par>
                    <p:cTn id="183" fill="hold">
                      <p:stCondLst>
                        <p:cond delay="indefinite"/>
                      </p:stCondLst>
                      <p:childTnLst>
                        <p:par>
                          <p:cTn id="184" fill="hold">
                            <p:stCondLst>
                              <p:cond delay="0"/>
                            </p:stCondLst>
                            <p:childTnLst>
                              <p:par>
                                <p:cTn id="185" presetID="37" presetClass="path" presetSubtype="0" accel="50000" decel="50000" fill="hold" nodeType="clickEffect">
                                  <p:stCondLst>
                                    <p:cond delay="0"/>
                                  </p:stCondLst>
                                  <p:childTnLst>
                                    <p:animMotion origin="layout" path="M 0.01423 0.0044 L -0.10741 0.17763 C -0.13309 0.21561 -0.17126 0.2383 -0.211 0.2383 C -0.25646 0.2383 -0.29256 0.21561 -0.31824 0.17763 L -0.43918 0.0044 " pathEditMode="relative" rAng="0" ptsTypes="FffFF">
                                      <p:cBhvr>
                                        <p:cTn id="186" dur="2000" fill="hold"/>
                                        <p:tgtEl>
                                          <p:spTgt spid="2"/>
                                        </p:tgtEl>
                                        <p:attrNameLst>
                                          <p:attrName>ppt_x</p:attrName>
                                          <p:attrName>ppt_y</p:attrName>
                                        </p:attrNameLst>
                                      </p:cBhvr>
                                      <p:rCtr x="-22679" y="11695"/>
                                    </p:animMotion>
                                  </p:childTnLst>
                                </p:cTn>
                              </p:par>
                              <p:par>
                                <p:cTn id="187" presetID="10" presetClass="entr" presetSubtype="0" fill="hold" nodeType="withEffect">
                                  <p:stCondLst>
                                    <p:cond delay="0"/>
                                  </p:stCondLst>
                                  <p:childTnLst>
                                    <p:set>
                                      <p:cBhvr>
                                        <p:cTn id="188" dur="1" fill="hold">
                                          <p:stCondLst>
                                            <p:cond delay="0"/>
                                          </p:stCondLst>
                                        </p:cTn>
                                        <p:tgtEl>
                                          <p:spTgt spid="3"/>
                                        </p:tgtEl>
                                        <p:attrNameLst>
                                          <p:attrName>style.visibility</p:attrName>
                                        </p:attrNameLst>
                                      </p:cBhvr>
                                      <p:to>
                                        <p:strVal val="visible"/>
                                      </p:to>
                                    </p:set>
                                    <p:animEffect transition="in" filter="fade">
                                      <p:cBhvr>
                                        <p:cTn id="189" dur="500"/>
                                        <p:tgtEl>
                                          <p:spTgt spid="3"/>
                                        </p:tgtEl>
                                      </p:cBhvr>
                                    </p:animEffect>
                                  </p:childTnLst>
                                </p:cTn>
                              </p:par>
                              <p:par>
                                <p:cTn id="190" presetID="37" presetClass="path" presetSubtype="0" accel="50000" decel="50000" fill="hold" nodeType="withEffect">
                                  <p:stCondLst>
                                    <p:cond delay="0"/>
                                  </p:stCondLst>
                                  <p:childTnLst>
                                    <p:animMotion origin="layout" path="M 4.10377E-6 0.00417 L 0.08693 -0.10422 C 0.10515 -0.12807 0.13257 -0.14058 0.16137 -0.14058 C 0.19365 -0.14058 0.21985 -0.12807 0.23807 -0.10422 L 0.32569 0.00417 " pathEditMode="relative" rAng="0" ptsTypes="FffFF">
                                      <p:cBhvr>
                                        <p:cTn id="191" dur="2000" fill="hold"/>
                                        <p:tgtEl>
                                          <p:spTgt spid="3"/>
                                        </p:tgtEl>
                                        <p:attrNameLst>
                                          <p:attrName>ppt_x</p:attrName>
                                          <p:attrName>ppt_y</p:attrName>
                                        </p:attrNameLst>
                                      </p:cBhvr>
                                      <p:rCtr x="16276" y="-7249"/>
                                    </p:animMotion>
                                  </p:childTnLst>
                                </p:cTn>
                              </p:par>
                              <p:par>
                                <p:cTn id="192" presetID="10" presetClass="exit" presetSubtype="0" fill="hold" grpId="0" nodeType="withEffect">
                                  <p:stCondLst>
                                    <p:cond delay="0"/>
                                  </p:stCondLst>
                                  <p:childTnLst>
                                    <p:animEffect transition="out" filter="fade">
                                      <p:cBhvr>
                                        <p:cTn id="193" dur="500"/>
                                        <p:tgtEl>
                                          <p:spTgt spid="168"/>
                                        </p:tgtEl>
                                      </p:cBhvr>
                                    </p:animEffect>
                                    <p:set>
                                      <p:cBhvr>
                                        <p:cTn id="194" dur="1" fill="hold">
                                          <p:stCondLst>
                                            <p:cond delay="499"/>
                                          </p:stCondLst>
                                        </p:cTn>
                                        <p:tgtEl>
                                          <p:spTgt spid="168"/>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169"/>
                                        </p:tgtEl>
                                      </p:cBhvr>
                                    </p:animEffect>
                                    <p:set>
                                      <p:cBhvr>
                                        <p:cTn id="197" dur="1" fill="hold">
                                          <p:stCondLst>
                                            <p:cond delay="499"/>
                                          </p:stCondLst>
                                        </p:cTn>
                                        <p:tgtEl>
                                          <p:spTgt spid="169"/>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170"/>
                                        </p:tgtEl>
                                      </p:cBhvr>
                                    </p:animEffect>
                                    <p:set>
                                      <p:cBhvr>
                                        <p:cTn id="200" dur="1" fill="hold">
                                          <p:stCondLst>
                                            <p:cond delay="499"/>
                                          </p:stCondLst>
                                        </p:cTn>
                                        <p:tgtEl>
                                          <p:spTgt spid="170"/>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500"/>
                                        <p:tgtEl>
                                          <p:spTgt spid="171"/>
                                        </p:tgtEl>
                                      </p:cBhvr>
                                    </p:animEffect>
                                    <p:set>
                                      <p:cBhvr>
                                        <p:cTn id="203" dur="1" fill="hold">
                                          <p:stCondLst>
                                            <p:cond delay="499"/>
                                          </p:stCondLst>
                                        </p:cTn>
                                        <p:tgtEl>
                                          <p:spTgt spid="171"/>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500"/>
                                        <p:tgtEl>
                                          <p:spTgt spid="172"/>
                                        </p:tgtEl>
                                      </p:cBhvr>
                                    </p:animEffect>
                                    <p:set>
                                      <p:cBhvr>
                                        <p:cTn id="206" dur="1" fill="hold">
                                          <p:stCondLst>
                                            <p:cond delay="499"/>
                                          </p:stCondLst>
                                        </p:cTn>
                                        <p:tgtEl>
                                          <p:spTgt spid="172"/>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500"/>
                                        <p:tgtEl>
                                          <p:spTgt spid="173"/>
                                        </p:tgtEl>
                                      </p:cBhvr>
                                    </p:animEffect>
                                    <p:set>
                                      <p:cBhvr>
                                        <p:cTn id="209" dur="1" fill="hold">
                                          <p:stCondLst>
                                            <p:cond delay="499"/>
                                          </p:stCondLst>
                                        </p:cTn>
                                        <p:tgtEl>
                                          <p:spTgt spid="173"/>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174"/>
                                        </p:tgtEl>
                                      </p:cBhvr>
                                    </p:animEffect>
                                    <p:set>
                                      <p:cBhvr>
                                        <p:cTn id="212" dur="1" fill="hold">
                                          <p:stCondLst>
                                            <p:cond delay="499"/>
                                          </p:stCondLst>
                                        </p:cTn>
                                        <p:tgtEl>
                                          <p:spTgt spid="174"/>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500"/>
                                        <p:tgtEl>
                                          <p:spTgt spid="175"/>
                                        </p:tgtEl>
                                      </p:cBhvr>
                                    </p:animEffect>
                                    <p:set>
                                      <p:cBhvr>
                                        <p:cTn id="215" dur="1" fill="hold">
                                          <p:stCondLst>
                                            <p:cond delay="499"/>
                                          </p:stCondLst>
                                        </p:cTn>
                                        <p:tgtEl>
                                          <p:spTgt spid="175"/>
                                        </p:tgtEl>
                                        <p:attrNameLst>
                                          <p:attrName>style.visibility</p:attrName>
                                        </p:attrNameLst>
                                      </p:cBhvr>
                                      <p:to>
                                        <p:strVal val="hidden"/>
                                      </p:to>
                                    </p:set>
                                  </p:childTnLst>
                                </p:cTn>
                              </p:par>
                              <p:par>
                                <p:cTn id="216" presetID="10" presetClass="exit" presetSubtype="0" fill="hold" grpId="2" nodeType="withEffect">
                                  <p:stCondLst>
                                    <p:cond delay="0"/>
                                  </p:stCondLst>
                                  <p:childTnLst>
                                    <p:animEffect transition="out" filter="fade">
                                      <p:cBhvr>
                                        <p:cTn id="217" dur="500"/>
                                        <p:tgtEl>
                                          <p:spTgt spid="176"/>
                                        </p:tgtEl>
                                      </p:cBhvr>
                                    </p:animEffect>
                                    <p:set>
                                      <p:cBhvr>
                                        <p:cTn id="218" dur="1" fill="hold">
                                          <p:stCondLst>
                                            <p:cond delay="499"/>
                                          </p:stCondLst>
                                        </p:cTn>
                                        <p:tgtEl>
                                          <p:spTgt spid="176"/>
                                        </p:tgtEl>
                                        <p:attrNameLst>
                                          <p:attrName>style.visibility</p:attrName>
                                        </p:attrNameLst>
                                      </p:cBhvr>
                                      <p:to>
                                        <p:strVal val="hidden"/>
                                      </p:to>
                                    </p:set>
                                  </p:childTnLst>
                                </p:cTn>
                              </p:par>
                              <p:par>
                                <p:cTn id="219" presetID="10" presetClass="exit" presetSubtype="0" fill="hold" grpId="2" nodeType="withEffect">
                                  <p:stCondLst>
                                    <p:cond delay="0"/>
                                  </p:stCondLst>
                                  <p:childTnLst>
                                    <p:animEffect transition="out" filter="fade">
                                      <p:cBhvr>
                                        <p:cTn id="220" dur="500"/>
                                        <p:tgtEl>
                                          <p:spTgt spid="177"/>
                                        </p:tgtEl>
                                      </p:cBhvr>
                                    </p:animEffect>
                                    <p:set>
                                      <p:cBhvr>
                                        <p:cTn id="221" dur="1" fill="hold">
                                          <p:stCondLst>
                                            <p:cond delay="499"/>
                                          </p:stCondLst>
                                        </p:cTn>
                                        <p:tgtEl>
                                          <p:spTgt spid="177"/>
                                        </p:tgtEl>
                                        <p:attrNameLst>
                                          <p:attrName>style.visibility</p:attrName>
                                        </p:attrNameLst>
                                      </p:cBhvr>
                                      <p:to>
                                        <p:strVal val="hidden"/>
                                      </p:to>
                                    </p:set>
                                  </p:childTnLst>
                                </p:cTn>
                              </p:par>
                              <p:par>
                                <p:cTn id="222" presetID="10" presetClass="exit" presetSubtype="0" fill="hold" grpId="2" nodeType="withEffect">
                                  <p:stCondLst>
                                    <p:cond delay="0"/>
                                  </p:stCondLst>
                                  <p:childTnLst>
                                    <p:animEffect transition="out" filter="fade">
                                      <p:cBhvr>
                                        <p:cTn id="223" dur="500"/>
                                        <p:tgtEl>
                                          <p:spTgt spid="178"/>
                                        </p:tgtEl>
                                      </p:cBhvr>
                                    </p:animEffect>
                                    <p:set>
                                      <p:cBhvr>
                                        <p:cTn id="224" dur="1" fill="hold">
                                          <p:stCondLst>
                                            <p:cond delay="499"/>
                                          </p:stCondLst>
                                        </p:cTn>
                                        <p:tgtEl>
                                          <p:spTgt spid="178"/>
                                        </p:tgtEl>
                                        <p:attrNameLst>
                                          <p:attrName>style.visibility</p:attrName>
                                        </p:attrNameLst>
                                      </p:cBhvr>
                                      <p:to>
                                        <p:strVal val="hidden"/>
                                      </p:to>
                                    </p:set>
                                  </p:childTnLst>
                                </p:cTn>
                              </p:par>
                              <p:par>
                                <p:cTn id="225" presetID="10" presetClass="exit" presetSubtype="0" fill="hold" grpId="0" nodeType="withEffect">
                                  <p:stCondLst>
                                    <p:cond delay="0"/>
                                  </p:stCondLst>
                                  <p:childTnLst>
                                    <p:animEffect transition="out" filter="fade">
                                      <p:cBhvr>
                                        <p:cTn id="226" dur="500"/>
                                        <p:tgtEl>
                                          <p:spTgt spid="179"/>
                                        </p:tgtEl>
                                      </p:cBhvr>
                                    </p:animEffect>
                                    <p:set>
                                      <p:cBhvr>
                                        <p:cTn id="227" dur="1" fill="hold">
                                          <p:stCondLst>
                                            <p:cond delay="499"/>
                                          </p:stCondLst>
                                        </p:cTn>
                                        <p:tgtEl>
                                          <p:spTgt spid="179"/>
                                        </p:tgtEl>
                                        <p:attrNameLst>
                                          <p:attrName>style.visibility</p:attrName>
                                        </p:attrNameLst>
                                      </p:cBhvr>
                                      <p:to>
                                        <p:strVal val="hidden"/>
                                      </p:to>
                                    </p:set>
                                  </p:childTnLst>
                                </p:cTn>
                              </p:par>
                              <p:par>
                                <p:cTn id="228" presetID="10" presetClass="exit" presetSubtype="0" fill="hold" grpId="2" nodeType="withEffect">
                                  <p:stCondLst>
                                    <p:cond delay="0"/>
                                  </p:stCondLst>
                                  <p:childTnLst>
                                    <p:animEffect transition="out" filter="fade">
                                      <p:cBhvr>
                                        <p:cTn id="229" dur="500"/>
                                        <p:tgtEl>
                                          <p:spTgt spid="180"/>
                                        </p:tgtEl>
                                      </p:cBhvr>
                                    </p:animEffect>
                                    <p:set>
                                      <p:cBhvr>
                                        <p:cTn id="230" dur="1" fill="hold">
                                          <p:stCondLst>
                                            <p:cond delay="499"/>
                                          </p:stCondLst>
                                        </p:cTn>
                                        <p:tgtEl>
                                          <p:spTgt spid="180"/>
                                        </p:tgtEl>
                                        <p:attrNameLst>
                                          <p:attrName>style.visibility</p:attrName>
                                        </p:attrNameLst>
                                      </p:cBhvr>
                                      <p:to>
                                        <p:strVal val="hidden"/>
                                      </p:to>
                                    </p:set>
                                  </p:childTnLst>
                                </p:cTn>
                              </p:par>
                              <p:par>
                                <p:cTn id="231" presetID="10" presetClass="exit" presetSubtype="0" fill="hold" grpId="2" nodeType="withEffect">
                                  <p:stCondLst>
                                    <p:cond delay="0"/>
                                  </p:stCondLst>
                                  <p:childTnLst>
                                    <p:animEffect transition="out" filter="fade">
                                      <p:cBhvr>
                                        <p:cTn id="232" dur="500"/>
                                        <p:tgtEl>
                                          <p:spTgt spid="181"/>
                                        </p:tgtEl>
                                      </p:cBhvr>
                                    </p:animEffect>
                                    <p:set>
                                      <p:cBhvr>
                                        <p:cTn id="233" dur="1" fill="hold">
                                          <p:stCondLst>
                                            <p:cond delay="499"/>
                                          </p:stCondLst>
                                        </p:cTn>
                                        <p:tgtEl>
                                          <p:spTgt spid="181"/>
                                        </p:tgtEl>
                                        <p:attrNameLst>
                                          <p:attrName>style.visibility</p:attrName>
                                        </p:attrNameLst>
                                      </p:cBhvr>
                                      <p:to>
                                        <p:strVal val="hidden"/>
                                      </p:to>
                                    </p:set>
                                  </p:childTnLst>
                                </p:cTn>
                              </p:par>
                              <p:par>
                                <p:cTn id="234" presetID="10" presetClass="exit" presetSubtype="0" fill="hold" grpId="2" nodeType="withEffect">
                                  <p:stCondLst>
                                    <p:cond delay="0"/>
                                  </p:stCondLst>
                                  <p:childTnLst>
                                    <p:animEffect transition="out" filter="fade">
                                      <p:cBhvr>
                                        <p:cTn id="235" dur="500"/>
                                        <p:tgtEl>
                                          <p:spTgt spid="182"/>
                                        </p:tgtEl>
                                      </p:cBhvr>
                                    </p:animEffect>
                                    <p:set>
                                      <p:cBhvr>
                                        <p:cTn id="236" dur="1" fill="hold">
                                          <p:stCondLst>
                                            <p:cond delay="499"/>
                                          </p:stCondLst>
                                        </p:cTn>
                                        <p:tgtEl>
                                          <p:spTgt spid="182"/>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40"/>
                                        </p:tgtEl>
                                      </p:cBhvr>
                                    </p:animEffect>
                                    <p:set>
                                      <p:cBhvr>
                                        <p:cTn id="239" dur="1" fill="hold">
                                          <p:stCondLst>
                                            <p:cond delay="499"/>
                                          </p:stCondLst>
                                        </p:cTn>
                                        <p:tgtEl>
                                          <p:spTgt spid="40"/>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42"/>
                                        </p:tgtEl>
                                      </p:cBhvr>
                                    </p:animEffect>
                                    <p:set>
                                      <p:cBhvr>
                                        <p:cTn id="242" dur="1" fill="hold">
                                          <p:stCondLst>
                                            <p:cond delay="499"/>
                                          </p:stCondLst>
                                        </p:cTn>
                                        <p:tgtEl>
                                          <p:spTgt spid="42"/>
                                        </p:tgtEl>
                                        <p:attrNameLst>
                                          <p:attrName>style.visibility</p:attrName>
                                        </p:attrNameLst>
                                      </p:cBhvr>
                                      <p:to>
                                        <p:strVal val="hidden"/>
                                      </p:to>
                                    </p:set>
                                  </p:childTnLst>
                                </p:cTn>
                              </p:par>
                              <p:par>
                                <p:cTn id="243" presetID="10" presetClass="exit" presetSubtype="0" fill="hold" grpId="1" nodeType="withEffect">
                                  <p:stCondLst>
                                    <p:cond delay="0"/>
                                  </p:stCondLst>
                                  <p:childTnLst>
                                    <p:animEffect transition="out" filter="fade">
                                      <p:cBhvr>
                                        <p:cTn id="244" dur="500"/>
                                        <p:tgtEl>
                                          <p:spTgt spid="43"/>
                                        </p:tgtEl>
                                      </p:cBhvr>
                                    </p:animEffect>
                                    <p:set>
                                      <p:cBhvr>
                                        <p:cTn id="245" dur="1" fill="hold">
                                          <p:stCondLst>
                                            <p:cond delay="499"/>
                                          </p:stCondLst>
                                        </p:cTn>
                                        <p:tgtEl>
                                          <p:spTgt spid="43"/>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44"/>
                                        </p:tgtEl>
                                      </p:cBhvr>
                                    </p:animEffect>
                                    <p:set>
                                      <p:cBhvr>
                                        <p:cTn id="248" dur="1" fill="hold">
                                          <p:stCondLst>
                                            <p:cond delay="499"/>
                                          </p:stCondLst>
                                        </p:cTn>
                                        <p:tgtEl>
                                          <p:spTgt spid="44"/>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45"/>
                                        </p:tgtEl>
                                      </p:cBhvr>
                                    </p:animEffect>
                                    <p:set>
                                      <p:cBhvr>
                                        <p:cTn id="251" dur="1" fill="hold">
                                          <p:stCondLst>
                                            <p:cond delay="499"/>
                                          </p:stCondLst>
                                        </p:cTn>
                                        <p:tgtEl>
                                          <p:spTgt spid="45"/>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47"/>
                                        </p:tgtEl>
                                      </p:cBhvr>
                                    </p:animEffect>
                                    <p:set>
                                      <p:cBhvr>
                                        <p:cTn id="25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168" grpId="0" animBg="1"/>
      <p:bldP spid="169" grpId="0" animBg="1"/>
      <p:bldP spid="169" grpId="1" animBg="1"/>
      <p:bldP spid="169" grpId="2" animBg="1"/>
      <p:bldP spid="170" grpId="0" animBg="1"/>
      <p:bldP spid="170" grpId="1"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5" grpId="0" animBg="1"/>
      <p:bldP spid="175" grpId="1" animBg="1"/>
      <p:bldP spid="176" grpId="0" animBg="1"/>
      <p:bldP spid="176" grpId="1" animBg="1"/>
      <p:bldP spid="176" grpId="2" animBg="1"/>
      <p:bldP spid="177" grpId="0" animBg="1"/>
      <p:bldP spid="177" grpId="1" animBg="1"/>
      <p:bldP spid="177" grpId="2" animBg="1"/>
      <p:bldP spid="178" grpId="0" animBg="1"/>
      <p:bldP spid="178" grpId="1" animBg="1"/>
      <p:bldP spid="178" grpId="2" animBg="1"/>
      <p:bldP spid="179" grpId="0" animBg="1"/>
      <p:bldP spid="180" grpId="1" animBg="1"/>
      <p:bldP spid="180" grpId="2" animBg="1"/>
      <p:bldP spid="181" grpId="0" animBg="1"/>
      <p:bldP spid="181" grpId="1" animBg="1"/>
      <p:bldP spid="181" grpId="2" animBg="1"/>
      <p:bldP spid="182" grpId="0" animBg="1"/>
      <p:bldP spid="182" grpId="1" animBg="1"/>
      <p:bldP spid="182" grpId="2"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2" grpId="1" animBg="1"/>
      <p:bldP spid="193" grpId="0"/>
      <p:bldP spid="194" grpId="0"/>
      <p:bldP spid="195" grpId="0"/>
      <p:bldP spid="196" grpId="0"/>
      <p:bldP spid="197" grpId="0"/>
      <p:bldP spid="198" grpId="0" animBg="1"/>
      <p:bldP spid="40" grpId="0" animBg="1"/>
      <p:bldP spid="40"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53" grpId="0" animBg="1"/>
      <p:bldP spid="54" grpId="0" animBg="1"/>
      <p:bldP spid="55" grpId="0" animBg="1"/>
      <p:bldP spid="56"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hteck 205"/>
          <p:cNvSpPr/>
          <p:nvPr/>
        </p:nvSpPr>
        <p:spPr>
          <a:xfrm>
            <a:off x="454968" y="1295401"/>
            <a:ext cx="6771332" cy="1587500"/>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18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smtClean="0">
                <a:ln>
                  <a:noFill/>
                </a:ln>
                <a:solidFill>
                  <a:schemeClr val="bg1"/>
                </a:solidFill>
                <a:effectLst/>
                <a:uLnTx/>
                <a:uFillTx/>
                <a:latin typeface="Calibri"/>
                <a:ea typeface="+mn-ea"/>
                <a:cs typeface="+mn-cs"/>
              </a:rPr>
              <a:t>Management</a:t>
            </a:r>
            <a:endParaRPr kumimoji="0" lang="de-DE" sz="1800" b="1" i="0" u="none" strike="noStrike" kern="0" cap="none" spc="0" normalizeH="0" baseline="0" noProof="0" dirty="0">
              <a:ln>
                <a:noFill/>
              </a:ln>
              <a:solidFill>
                <a:schemeClr val="bg1"/>
              </a:solidFill>
              <a:effectLst/>
              <a:uLnTx/>
              <a:uFillTx/>
              <a:latin typeface="Calibri"/>
              <a:ea typeface="+mn-ea"/>
              <a:cs typeface="+mn-cs"/>
            </a:endParaRPr>
          </a:p>
        </p:txBody>
      </p:sp>
      <p:sp>
        <p:nvSpPr>
          <p:cNvPr id="5122" name="Foliennummernplatzhalter 3"/>
          <p:cNvSpPr>
            <a:spLocks noGrp="1"/>
          </p:cNvSpPr>
          <p:nvPr>
            <p:ph type="sldNum" sz="quarter" idx="10"/>
          </p:nvPr>
        </p:nvSpPr>
        <p:spPr>
          <a:noFill/>
        </p:spPr>
        <p:txBody>
          <a:bodyPr/>
          <a:lstStyle/>
          <a:p>
            <a:fld id="{B8CDA711-A42F-4F33-91BE-8E42DC3C50C1}" type="slidenum">
              <a:rPr lang="de-DE"/>
              <a:pPr/>
              <a:t>15</a:t>
            </a:fld>
            <a:endParaRPr lang="de-DE"/>
          </a:p>
        </p:txBody>
      </p:sp>
      <p:sp>
        <p:nvSpPr>
          <p:cNvPr id="5123" name="Rectangle 2"/>
          <p:cNvSpPr>
            <a:spLocks noGrp="1" noChangeArrowheads="1"/>
          </p:cNvSpPr>
          <p:nvPr>
            <p:ph type="title"/>
          </p:nvPr>
        </p:nvSpPr>
        <p:spPr/>
        <p:txBody>
          <a:bodyPr/>
          <a:lstStyle/>
          <a:p>
            <a:pPr eaLnBrk="1" hangingPunct="1"/>
            <a:r>
              <a:rPr lang="en-US" dirty="0" smtClean="0"/>
              <a:t>Reorganization</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a:solidFill>
                  <a:schemeClr val="hlink"/>
                </a:solidFill>
              </a:rPr>
              <a:t>Towards Agility</a:t>
            </a:r>
          </a:p>
        </p:txBody>
      </p:sp>
      <p:sp>
        <p:nvSpPr>
          <p:cNvPr id="168" name="Rechteck 167"/>
          <p:cNvSpPr/>
          <p:nvPr/>
        </p:nvSpPr>
        <p:spPr>
          <a:xfrm>
            <a:off x="3415519" y="3025140"/>
            <a:ext cx="3816424" cy="3339763"/>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Ins="612000" bIns="1260000" rtlCol="0"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smtClean="0">
                <a:ln>
                  <a:noFill/>
                </a:ln>
                <a:solidFill>
                  <a:schemeClr val="bg1"/>
                </a:solidFill>
                <a:effectLst/>
                <a:uLnTx/>
                <a:uFillTx/>
                <a:latin typeface="Calibri"/>
                <a:ea typeface="+mn-ea"/>
                <a:cs typeface="+mn-cs"/>
              </a:rPr>
              <a:t>Feature Teams</a:t>
            </a:r>
            <a:endParaRPr kumimoji="0" lang="de-DE" sz="1800" b="1" i="0" u="none" strike="noStrike" kern="0" cap="none" spc="0" normalizeH="0" baseline="0" noProof="0">
              <a:ln>
                <a:noFill/>
              </a:ln>
              <a:solidFill>
                <a:schemeClr val="bg1"/>
              </a:solidFill>
              <a:effectLst/>
              <a:uLnTx/>
              <a:uFillTx/>
              <a:latin typeface="Calibri"/>
              <a:ea typeface="+mn-ea"/>
              <a:cs typeface="+mn-cs"/>
            </a:endParaRPr>
          </a:p>
        </p:txBody>
      </p:sp>
      <p:sp>
        <p:nvSpPr>
          <p:cNvPr id="169" name="Abgerundetes Rechteck 168"/>
          <p:cNvSpPr/>
          <p:nvPr/>
        </p:nvSpPr>
        <p:spPr>
          <a:xfrm>
            <a:off x="3559535" y="3105162"/>
            <a:ext cx="1008112" cy="214247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eCRM</a:t>
            </a:r>
            <a:endPar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
        <p:nvSpPr>
          <p:cNvPr id="174" name="Abgerundetes Rechteck 173"/>
          <p:cNvSpPr/>
          <p:nvPr/>
        </p:nvSpPr>
        <p:spPr>
          <a:xfrm>
            <a:off x="3559535" y="5841713"/>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analyse</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5" name="Abgerundetes Rechteck 174"/>
          <p:cNvSpPr/>
          <p:nvPr/>
        </p:nvSpPr>
        <p:spPr>
          <a:xfrm>
            <a:off x="4783671" y="3105162"/>
            <a:ext cx="1008112" cy="99947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inform</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7" name="Abgerundetes Rechteck 176"/>
          <p:cNvSpPr/>
          <p:nvPr/>
        </p:nvSpPr>
        <p:spPr>
          <a:xfrm>
            <a:off x="4783671" y="419470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dealers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9" name="Abgerundetes Rechteck 178"/>
          <p:cNvSpPr/>
          <p:nvPr/>
        </p:nvSpPr>
        <p:spPr>
          <a:xfrm>
            <a:off x="6007807" y="3105161"/>
            <a:ext cx="1008112" cy="460851"/>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car</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0" name="Abgerundetes Rechteck 179"/>
          <p:cNvSpPr/>
          <p:nvPr/>
        </p:nvSpPr>
        <p:spPr>
          <a:xfrm>
            <a:off x="6007807" y="3649933"/>
            <a:ext cx="1008112" cy="1000809"/>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kern="0" dirty="0" err="1" smtClean="0">
                <a:solidFill>
                  <a:sysClr val="windowText" lastClr="000000"/>
                </a:solidFill>
                <a:latin typeface="Calibri"/>
              </a:rPr>
              <a:t>car</a:t>
            </a:r>
            <a:r>
              <a:rPr lang="de-DE" kern="0" dirty="0" smtClean="0">
                <a:solidFill>
                  <a:sysClr val="windowText" lastClr="000000"/>
                </a:solidFill>
                <a:latin typeface="Calibri"/>
              </a:rPr>
              <a:t> </a:t>
            </a:r>
            <a:r>
              <a:rPr lang="de-DE" kern="0" dirty="0" err="1" smtClean="0">
                <a:solidFill>
                  <a:sysClr val="windowText" lastClr="000000"/>
                </a:solidFill>
                <a:latin typeface="Calibri"/>
              </a:rPr>
              <a:t>services</a:t>
            </a:r>
            <a:r>
              <a:rPr lang="de-DE" kern="0" dirty="0" smtClean="0">
                <a:solidFill>
                  <a:sysClr val="windowText" lastClr="000000"/>
                </a:solidFill>
                <a:latin typeface="Calibri"/>
              </a:rPr>
              <a:t> (</a:t>
            </a:r>
            <a:r>
              <a:rPr lang="de-DE" kern="0" dirty="0" err="1" smtClean="0">
                <a:solidFill>
                  <a:sysClr val="windowText" lastClr="000000"/>
                </a:solidFill>
                <a:latin typeface="Calibri"/>
              </a:rPr>
              <a:t>prices</a:t>
            </a:r>
            <a:r>
              <a:rPr lang="de-DE" kern="0" dirty="0" smtClean="0">
                <a:solidFill>
                  <a:sysClr val="windowText" lastClr="000000"/>
                </a:solidFill>
                <a:latin typeface="Calibri"/>
              </a:rPr>
              <a:t>, web)</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2" name="Abgerundetes Rechteck 181"/>
          <p:cNvSpPr/>
          <p:nvPr/>
        </p:nvSpPr>
        <p:spPr>
          <a:xfrm>
            <a:off x="4800600" y="5291074"/>
            <a:ext cx="2207952" cy="988567"/>
          </a:xfrm>
          <a:prstGeom prst="roundRect">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data</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4" name="Rechteck 183"/>
          <p:cNvSpPr/>
          <p:nvPr/>
        </p:nvSpPr>
        <p:spPr>
          <a:xfrm>
            <a:off x="450994" y="3022601"/>
            <a:ext cx="2577600" cy="3339399"/>
          </a:xfrm>
          <a:prstGeom prst="rect">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err="1" smtClean="0">
                <a:ln>
                  <a:noFill/>
                </a:ln>
                <a:solidFill>
                  <a:schemeClr val="bg1"/>
                </a:solidFill>
                <a:effectLst/>
                <a:uLnTx/>
                <a:uFillTx/>
                <a:latin typeface="Calibri"/>
                <a:ea typeface="+mn-ea"/>
                <a:cs typeface="+mn-cs"/>
              </a:rPr>
              <a:t>Synchro</a:t>
            </a:r>
            <a:r>
              <a:rPr kumimoji="0" lang="de-DE" sz="1800" b="1" i="0" u="none" strike="noStrike" kern="0" cap="none" spc="0" normalizeH="0" baseline="0" noProof="0" dirty="0" smtClean="0">
                <a:ln>
                  <a:noFill/>
                </a:ln>
                <a:solidFill>
                  <a:schemeClr val="bg1"/>
                </a:solidFill>
                <a:effectLst/>
                <a:uLnTx/>
                <a:uFillTx/>
                <a:latin typeface="Calibri"/>
                <a:ea typeface="+mn-ea"/>
                <a:cs typeface="+mn-cs"/>
              </a:rPr>
              <a:t> Teams</a:t>
            </a:r>
            <a:endParaRPr kumimoji="0" lang="de-DE" sz="1800" b="1" i="0" u="none" strike="noStrike" kern="0" cap="none" spc="0" normalizeH="0" baseline="0" noProof="0" dirty="0">
              <a:ln>
                <a:noFill/>
              </a:ln>
              <a:solidFill>
                <a:schemeClr val="bg1"/>
              </a:solidFill>
              <a:effectLst/>
              <a:uLnTx/>
              <a:uFillTx/>
              <a:latin typeface="Calibri"/>
              <a:ea typeface="+mn-ea"/>
              <a:cs typeface="+mn-cs"/>
            </a:endParaRPr>
          </a:p>
        </p:txBody>
      </p:sp>
      <p:sp>
        <p:nvSpPr>
          <p:cNvPr id="25" name="Pfeil nach rechts 24"/>
          <p:cNvSpPr/>
          <p:nvPr/>
        </p:nvSpPr>
        <p:spPr bwMode="auto">
          <a:xfrm>
            <a:off x="3022600" y="3022601"/>
            <a:ext cx="330200" cy="3340100"/>
          </a:xfrm>
          <a:prstGeom prst="rightArrow">
            <a:avLst>
              <a:gd name="adj1" fmla="val 55193"/>
              <a:gd name="adj2" fmla="val 100000"/>
            </a:avLst>
          </a:prstGeom>
          <a:solidFill>
            <a:schemeClr val="tx1">
              <a:lumMod val="65000"/>
              <a:lumOff val="3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600" b="0" i="0" u="none" strike="noStrike" cap="none" normalizeH="0" baseline="0" smtClean="0">
              <a:ln>
                <a:noFill/>
              </a:ln>
              <a:solidFill>
                <a:srgbClr val="000000"/>
              </a:solidFill>
              <a:effectLst/>
              <a:latin typeface="Arial" charset="0"/>
            </a:endParaRPr>
          </a:p>
        </p:txBody>
      </p:sp>
      <p:sp>
        <p:nvSpPr>
          <p:cNvPr id="189" name="Abgerundetes Rechteck 188"/>
          <p:cNvSpPr/>
          <p:nvPr/>
        </p:nvSpPr>
        <p:spPr>
          <a:xfrm>
            <a:off x="1963162" y="3637729"/>
            <a:ext cx="1008112" cy="107397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Build</a:t>
            </a:r>
            <a:r>
              <a:rPr kumimoji="0" lang="de-DE" sz="1600" b="0" i="0" u="none" strike="noStrike" kern="0" cap="none" spc="0" normalizeH="0" baseline="0" noProof="0" dirty="0" smtClean="0">
                <a:ln>
                  <a:noFill/>
                </a:ln>
                <a:solidFill>
                  <a:sysClr val="windowText" lastClr="000000"/>
                </a:solidFill>
                <a:effectLst/>
                <a:uLnTx/>
                <a:uFillTx/>
                <a:latin typeface="Calibri"/>
                <a:ea typeface="+mn-ea"/>
                <a:cs typeface="+mn-cs"/>
              </a:rPr>
              <a:t> Test</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8" name="Abgerundetes Rechteck 187"/>
          <p:cNvSpPr/>
          <p:nvPr/>
        </p:nvSpPr>
        <p:spPr>
          <a:xfrm>
            <a:off x="1973022" y="4958529"/>
            <a:ext cx="1008112" cy="4608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kern="0" dirty="0" err="1" smtClean="0">
                <a:solidFill>
                  <a:sysClr val="windowText" lastClr="000000"/>
                </a:solidFill>
                <a:latin typeface="Calibri"/>
              </a:rPr>
              <a:t>Ops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0" name="Abgerundetes Rechteck 189"/>
          <p:cNvSpPr/>
          <p:nvPr/>
        </p:nvSpPr>
        <p:spPr>
          <a:xfrm>
            <a:off x="703022" y="3654250"/>
            <a:ext cx="1008112" cy="6383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Arch</a:t>
            </a:r>
            <a:r>
              <a:rPr lang="de-DE" kern="0" noProof="0" dirty="0" smtClean="0">
                <a:solidFill>
                  <a:sysClr val="windowText" lastClr="000000"/>
                </a:solidFill>
                <a:latin typeface="Calibri"/>
              </a:rPr>
              <a:t>.</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1" name="Abgerundetes Rechteck 190"/>
          <p:cNvSpPr/>
          <p:nvPr/>
        </p:nvSpPr>
        <p:spPr>
          <a:xfrm>
            <a:off x="693162" y="4555950"/>
            <a:ext cx="1008112" cy="587551"/>
          </a:xfrm>
          <a:prstGeom prst="roundRect">
            <a:avLst/>
          </a:prstGeom>
          <a:solidFill>
            <a:sysClr val="window" lastClr="FFFFFF">
              <a:lumMod val="85000"/>
            </a:sysClr>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smtClean="0">
                <a:ln>
                  <a:noFill/>
                </a:ln>
                <a:solidFill>
                  <a:sysClr val="windowText" lastClr="000000"/>
                </a:solidFill>
                <a:effectLst/>
                <a:uLnTx/>
                <a:uFillTx/>
                <a:latin typeface="Calibri"/>
                <a:ea typeface="+mn-ea"/>
                <a:cs typeface="+mn-cs"/>
              </a:rPr>
              <a:t>Concepts</a:t>
            </a:r>
            <a:endParaRPr kumimoji="0" lang="de-DE" sz="1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8" name="Rechteck 197"/>
          <p:cNvSpPr/>
          <p:nvPr/>
        </p:nvSpPr>
        <p:spPr>
          <a:xfrm>
            <a:off x="505768" y="1369988"/>
            <a:ext cx="6618932"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Steering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Committee</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Controlling, Fund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Raising</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 name="Rechteck 39"/>
          <p:cNvSpPr/>
          <p:nvPr/>
        </p:nvSpPr>
        <p:spPr>
          <a:xfrm>
            <a:off x="2171700" y="1916088"/>
            <a:ext cx="3162300"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Core Team (Project</a:t>
            </a:r>
            <a:r>
              <a:rPr kumimoji="0" lang="de-DE" b="0" i="0" u="none" strike="noStrike" kern="0" cap="none" spc="0" normalizeH="0" noProof="0" dirty="0" smtClean="0">
                <a:ln>
                  <a:noFill/>
                </a:ln>
                <a:solidFill>
                  <a:sysClr val="windowText" lastClr="000000"/>
                </a:solidFill>
                <a:effectLst/>
                <a:uLnTx/>
                <a:uFillTx/>
                <a:latin typeface="Calibri"/>
                <a:ea typeface="+mn-ea"/>
                <a:cs typeface="+mn-cs"/>
              </a:rPr>
              <a:t> Management)</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Rechteck 26"/>
          <p:cNvSpPr/>
          <p:nvPr/>
        </p:nvSpPr>
        <p:spPr>
          <a:xfrm>
            <a:off x="660400" y="1916088"/>
            <a:ext cx="1282700"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lang="de-DE" kern="0" dirty="0" smtClean="0">
                <a:solidFill>
                  <a:sysClr val="windowText" lastClr="000000"/>
                </a:solidFill>
                <a:latin typeface="Calibri"/>
              </a:rPr>
              <a:t>RE</a:t>
            </a:r>
            <a:endParaRPr kumimoji="0" lang="de-DE"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 name="Rechteck 27"/>
          <p:cNvSpPr/>
          <p:nvPr/>
        </p:nvSpPr>
        <p:spPr>
          <a:xfrm>
            <a:off x="5524500" y="1916088"/>
            <a:ext cx="1460500" cy="454144"/>
          </a:xfrm>
          <a:prstGeom prst="rect">
            <a:avLst/>
          </a:prstGeom>
          <a:solidFill>
            <a:sysClr val="window" lastClr="FFFFFF">
              <a:lumMod val="85000"/>
            </a:sysClr>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Rollout</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 </a:t>
            </a:r>
            <a:r>
              <a:rPr kumimoji="0" lang="de-DE" b="0" i="0" u="none" strike="noStrike" kern="0" cap="none" spc="0" normalizeH="0" baseline="0" noProof="0" dirty="0" err="1" smtClean="0">
                <a:ln>
                  <a:noFill/>
                </a:ln>
                <a:solidFill>
                  <a:sysClr val="windowText" lastClr="000000"/>
                </a:solidFill>
                <a:effectLst/>
                <a:uLnTx/>
                <a:uFillTx/>
                <a:latin typeface="Calibri"/>
                <a:ea typeface="+mn-ea"/>
                <a:cs typeface="+mn-cs"/>
              </a:rPr>
              <a:t>Mgmt</a:t>
            </a:r>
            <a:r>
              <a:rPr kumimoji="0" lang="de-DE" b="0" i="0" u="none" strike="noStrike" kern="0" cap="none" spc="0" normalizeH="0" baseline="0" noProof="0" dirty="0" smtClean="0">
                <a:ln>
                  <a:noFill/>
                </a:ln>
                <a:solidFill>
                  <a:sysClr val="windowText" lastClr="000000"/>
                </a:solidFill>
                <a:effectLst/>
                <a:uLnTx/>
                <a:uFillTx/>
                <a:latin typeface="Calibri"/>
                <a:ea typeface="+mn-ea"/>
                <a:cs typeface="+mn-cs"/>
              </a:rPr>
              <a:t>.</a:t>
            </a:r>
          </a:p>
        </p:txBody>
      </p:sp>
    </p:spTree>
  </p:cSld>
  <p:clrMapOvr>
    <a:masterClrMapping/>
  </p:clrMapOvr>
  <p:transition advTm="1009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Reorganization Revisited</a:t>
            </a:r>
            <a:endParaRPr lang="en-US" dirty="0"/>
          </a:p>
        </p:txBody>
      </p:sp>
      <p:sp>
        <p:nvSpPr>
          <p:cNvPr id="4" name="Foliennummernplatzhalter 3"/>
          <p:cNvSpPr>
            <a:spLocks noGrp="1"/>
          </p:cNvSpPr>
          <p:nvPr>
            <p:ph type="sldNum" sz="quarter" idx="10"/>
          </p:nvPr>
        </p:nvSpPr>
        <p:spPr/>
        <p:txBody>
          <a:bodyPr/>
          <a:lstStyle/>
          <a:p>
            <a:pPr>
              <a:defRPr/>
            </a:pPr>
            <a:fld id="{ACC88516-36E3-410A-857E-6593B50610DF}" type="slidenum">
              <a:rPr lang="de-DE" smtClean="0"/>
              <a:pPr>
                <a:defRPr/>
              </a:pPr>
              <a:t>16</a:t>
            </a:fld>
            <a:endParaRPr lang="de-DE"/>
          </a:p>
        </p:txBody>
      </p:sp>
      <p:sp>
        <p:nvSpPr>
          <p:cNvPr id="6" name="Rectangle 5"/>
          <p:cNvSpPr txBox="1">
            <a:spLocks noChangeArrowheads="1"/>
          </p:cNvSpPr>
          <p:nvPr/>
        </p:nvSpPr>
        <p:spPr bwMode="auto">
          <a:xfrm>
            <a:off x="377827" y="1397002"/>
            <a:ext cx="8443913" cy="14280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smtClean="0">
                <a:latin typeface="+mn-lt"/>
              </a:rPr>
              <a:t>Solve dependency problem</a:t>
            </a:r>
          </a:p>
          <a:p>
            <a:pPr marL="631825" lvl="1" indent="-174625">
              <a:buClr>
                <a:schemeClr val="hlink"/>
              </a:buClr>
              <a:buFont typeface="Wingdings" pitchFamily="2" charset="2"/>
              <a:buChar char="§"/>
              <a:defRPr/>
            </a:pPr>
            <a:r>
              <a:rPr lang="en-US" kern="0" dirty="0" smtClean="0"/>
              <a:t>larger </a:t>
            </a:r>
            <a:r>
              <a:rPr lang="en-US" kern="0" dirty="0" smtClean="0">
                <a:latin typeface="+mn-lt"/>
              </a:rPr>
              <a:t>Feature Teams</a:t>
            </a:r>
          </a:p>
          <a:p>
            <a:pPr marL="631825" lvl="1" indent="-174625">
              <a:buClr>
                <a:schemeClr val="hlink"/>
              </a:buClr>
              <a:buFont typeface="Wingdings" pitchFamily="2" charset="2"/>
              <a:buChar char="§"/>
              <a:defRPr/>
            </a:pPr>
            <a:r>
              <a:rPr kumimoji="0" lang="en-US" b="0" i="0" u="none" strike="noStrike" kern="0" cap="none" spc="0" normalizeH="0" baseline="0" noProof="0" dirty="0" smtClean="0">
                <a:ln>
                  <a:noFill/>
                </a:ln>
                <a:solidFill>
                  <a:srgbClr val="000000"/>
                </a:solidFill>
                <a:effectLst/>
                <a:uLnTx/>
                <a:uFillTx/>
                <a:latin typeface="+mn-lt"/>
                <a:ea typeface="+mn-ea"/>
                <a:cs typeface="+mn-cs"/>
              </a:rPr>
              <a:t>most dependencies</a:t>
            </a:r>
            <a:r>
              <a:rPr kumimoji="0" lang="en-US" b="0" i="0" u="none" strike="noStrike" kern="0" cap="none" spc="0" normalizeH="0" noProof="0" dirty="0" smtClean="0">
                <a:ln>
                  <a:noFill/>
                </a:ln>
                <a:solidFill>
                  <a:srgbClr val="000000"/>
                </a:solidFill>
                <a:effectLst/>
                <a:uLnTx/>
                <a:uFillTx/>
                <a:latin typeface="+mn-lt"/>
                <a:ea typeface="+mn-ea"/>
                <a:cs typeface="+mn-cs"/>
              </a:rPr>
              <a:t> should be inside each Feature Team</a:t>
            </a:r>
          </a:p>
          <a:p>
            <a:pPr marL="631825" lvl="1" indent="-174625">
              <a:buClr>
                <a:schemeClr val="hlink"/>
              </a:buClr>
              <a:buFont typeface="Wingdings" pitchFamily="2" charset="2"/>
              <a:buChar char="§"/>
              <a:defRPr/>
            </a:pPr>
            <a:endParaRPr kumimoji="0" lang="en-US" b="0" i="0" u="none" strike="noStrike" kern="0" cap="none" spc="0" normalizeH="0" baseline="0" noProof="0" dirty="0" smtClean="0">
              <a:ln>
                <a:noFill/>
              </a:ln>
              <a:solidFill>
                <a:srgbClr val="000000"/>
              </a:solidFill>
              <a:effectLst/>
              <a:uLnTx/>
              <a:uFillTx/>
              <a:latin typeface="+mn-lt"/>
              <a:ea typeface="+mn-ea"/>
              <a:cs typeface="+mn-cs"/>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9"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Did this Improve the Situation?</a:t>
            </a:r>
            <a:endParaRPr lang="en-US" sz="1800" b="1" dirty="0">
              <a:solidFill>
                <a:schemeClr val="hlink"/>
              </a:solidFill>
            </a:endParaRPr>
          </a:p>
        </p:txBody>
      </p:sp>
    </p:spTree>
    <p:extLst>
      <p:ext uri="{BB962C8B-B14F-4D97-AF65-F5344CB8AC3E}">
        <p14:creationId xmlns:p14="http://schemas.microsoft.com/office/powerpoint/2010/main" val="2959903289"/>
      </p:ext>
    </p:extLst>
  </p:cSld>
  <p:clrMapOvr>
    <a:masterClrMapping/>
  </p:clrMapOvr>
  <p:transition advTm="23322"/>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Reorganization Revisited</a:t>
            </a:r>
          </a:p>
        </p:txBody>
      </p:sp>
      <p:sp>
        <p:nvSpPr>
          <p:cNvPr id="4" name="Foliennummernplatzhalter 3"/>
          <p:cNvSpPr>
            <a:spLocks noGrp="1"/>
          </p:cNvSpPr>
          <p:nvPr>
            <p:ph type="sldNum" sz="quarter" idx="10"/>
          </p:nvPr>
        </p:nvSpPr>
        <p:spPr/>
        <p:txBody>
          <a:bodyPr/>
          <a:lstStyle/>
          <a:p>
            <a:pPr>
              <a:defRPr/>
            </a:pPr>
            <a:fld id="{ACC88516-36E3-410A-857E-6593B50610DF}" type="slidenum">
              <a:rPr lang="de-DE" smtClean="0"/>
              <a:pPr>
                <a:defRPr/>
              </a:pPr>
              <a:t>17</a:t>
            </a:fld>
            <a:endParaRPr lang="de-DE"/>
          </a:p>
        </p:txBody>
      </p:sp>
      <p:sp>
        <p:nvSpPr>
          <p:cNvPr id="6" name="Rectangle 5"/>
          <p:cNvSpPr txBox="1">
            <a:spLocks noChangeArrowheads="1"/>
          </p:cNvSpPr>
          <p:nvPr/>
        </p:nvSpPr>
        <p:spPr bwMode="auto">
          <a:xfrm>
            <a:off x="377827" y="1397002"/>
            <a:ext cx="8443913" cy="14280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smtClean="0">
                <a:solidFill>
                  <a:schemeClr val="tx1">
                    <a:lumMod val="50000"/>
                    <a:lumOff val="50000"/>
                  </a:schemeClr>
                </a:solidFill>
                <a:latin typeface="+mn-lt"/>
              </a:rPr>
              <a:t>Solve dependency problem</a:t>
            </a:r>
          </a:p>
          <a:p>
            <a:pPr marL="631825" lvl="1" indent="-174625">
              <a:buClr>
                <a:schemeClr val="hlink"/>
              </a:buClr>
              <a:buFont typeface="Wingdings" pitchFamily="2" charset="2"/>
              <a:buChar char="§"/>
              <a:defRPr/>
            </a:pPr>
            <a:r>
              <a:rPr lang="en-US" kern="0" dirty="0" smtClean="0">
                <a:solidFill>
                  <a:schemeClr val="tx1">
                    <a:lumMod val="50000"/>
                    <a:lumOff val="50000"/>
                  </a:schemeClr>
                </a:solidFill>
              </a:rPr>
              <a:t>larger </a:t>
            </a:r>
            <a:r>
              <a:rPr lang="en-US" kern="0" dirty="0" smtClean="0">
                <a:solidFill>
                  <a:schemeClr val="tx1">
                    <a:lumMod val="50000"/>
                    <a:lumOff val="50000"/>
                  </a:schemeClr>
                </a:solidFill>
                <a:latin typeface="+mn-lt"/>
              </a:rPr>
              <a:t>Feature Teams</a:t>
            </a:r>
          </a:p>
          <a:p>
            <a:pPr marL="631825" lvl="1" indent="-174625">
              <a:buClr>
                <a:schemeClr val="hlink"/>
              </a:buClr>
              <a:buFont typeface="Wingdings" pitchFamily="2" charset="2"/>
              <a:buChar char="§"/>
              <a:defRPr/>
            </a:pPr>
            <a:r>
              <a:rPr kumimoji="0" lang="en-US" b="0" i="0" u="none" strike="noStrike" kern="0" cap="none" spc="0" normalizeH="0" baseline="0" noProof="0" dirty="0" smtClean="0">
                <a:ln>
                  <a:noFill/>
                </a:ln>
                <a:solidFill>
                  <a:schemeClr val="tx1">
                    <a:lumMod val="50000"/>
                    <a:lumOff val="50000"/>
                  </a:schemeClr>
                </a:solidFill>
                <a:effectLst/>
                <a:uLnTx/>
                <a:uFillTx/>
                <a:latin typeface="+mn-lt"/>
                <a:ea typeface="+mn-ea"/>
                <a:cs typeface="+mn-cs"/>
              </a:rPr>
              <a:t>most dependencies</a:t>
            </a:r>
            <a:r>
              <a:rPr kumimoji="0" lang="en-US" b="0" i="0" u="none" strike="noStrike" kern="0" cap="none" spc="0" normalizeH="0" noProof="0" dirty="0" smtClean="0">
                <a:ln>
                  <a:noFill/>
                </a:ln>
                <a:solidFill>
                  <a:schemeClr val="tx1">
                    <a:lumMod val="50000"/>
                    <a:lumOff val="50000"/>
                  </a:schemeClr>
                </a:solidFill>
                <a:effectLst/>
                <a:uLnTx/>
                <a:uFillTx/>
                <a:latin typeface="+mn-lt"/>
                <a:ea typeface="+mn-ea"/>
                <a:cs typeface="+mn-cs"/>
              </a:rPr>
              <a:t> should be inside each Feature Team</a:t>
            </a:r>
          </a:p>
          <a:p>
            <a:pPr marL="631825" lvl="1" indent="-174625">
              <a:buClr>
                <a:schemeClr val="hlink"/>
              </a:buClr>
              <a:buFont typeface="Wingdings" pitchFamily="2" charset="2"/>
              <a:buChar char="§"/>
              <a:defRPr/>
            </a:pPr>
            <a:r>
              <a:rPr kumimoji="0" lang="en-US" b="0" i="0" u="none" strike="noStrike" kern="0" cap="none" spc="0" normalizeH="0" baseline="0" noProof="0" dirty="0" smtClean="0">
                <a:ln>
                  <a:noFill/>
                </a:ln>
                <a:solidFill>
                  <a:srgbClr val="000000"/>
                </a:solidFill>
                <a:effectLst/>
                <a:uLnTx/>
                <a:uFillTx/>
                <a:latin typeface="+mn-lt"/>
                <a:ea typeface="+mn-ea"/>
                <a:cs typeface="+mn-cs"/>
              </a:rPr>
              <a:t>responsibility and</a:t>
            </a:r>
            <a:r>
              <a:rPr kumimoji="0" lang="en-US" b="0" i="0" u="none" strike="noStrike" kern="0" cap="none" spc="0" normalizeH="0" noProof="0" dirty="0" smtClean="0">
                <a:ln>
                  <a:noFill/>
                </a:ln>
                <a:solidFill>
                  <a:srgbClr val="000000"/>
                </a:solidFill>
                <a:effectLst/>
                <a:uLnTx/>
                <a:uFillTx/>
                <a:latin typeface="+mn-lt"/>
                <a:ea typeface="+mn-ea"/>
                <a:cs typeface="+mn-cs"/>
              </a:rPr>
              <a:t> empowerment</a:t>
            </a:r>
            <a:endParaRPr kumimoji="0" lang="en-US" b="0" i="0" u="none" strike="noStrike" kern="0" cap="none" spc="0" normalizeH="0" baseline="0" noProof="0" dirty="0" smtClean="0">
              <a:ln>
                <a:noFill/>
              </a:ln>
              <a:solidFill>
                <a:srgbClr val="000000"/>
              </a:solidFill>
              <a:effectLst/>
              <a:uLnTx/>
              <a:uFillTx/>
              <a:latin typeface="+mn-lt"/>
              <a:ea typeface="+mn-ea"/>
              <a:cs typeface="+mn-cs"/>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9"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a:solidFill>
                  <a:schemeClr val="hlink"/>
                </a:solidFill>
              </a:rPr>
              <a:t>Did this Improve the Situation?</a:t>
            </a:r>
          </a:p>
        </p:txBody>
      </p:sp>
      <p:pic>
        <p:nvPicPr>
          <p:cNvPr id="3" name="Bild 2"/>
          <p:cNvPicPr>
            <a:picLocks noChangeAspect="1"/>
          </p:cNvPicPr>
          <p:nvPr/>
        </p:nvPicPr>
        <p:blipFill>
          <a:blip r:embed="rId3"/>
          <a:stretch>
            <a:fillRect/>
          </a:stretch>
        </p:blipFill>
        <p:spPr>
          <a:xfrm>
            <a:off x="6520936" y="1214237"/>
            <a:ext cx="1424985" cy="1424985"/>
          </a:xfrm>
          <a:prstGeom prst="rect">
            <a:avLst/>
          </a:prstGeom>
        </p:spPr>
      </p:pic>
    </p:spTree>
    <p:extLst>
      <p:ext uri="{BB962C8B-B14F-4D97-AF65-F5344CB8AC3E}">
        <p14:creationId xmlns:p14="http://schemas.microsoft.com/office/powerpoint/2010/main" val="777165305"/>
      </p:ext>
    </p:extLst>
  </p:cSld>
  <p:clrMapOvr>
    <a:masterClrMapping/>
  </p:clrMapOvr>
  <p:transition advTm="1335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Reorganization Revisited</a:t>
            </a:r>
          </a:p>
        </p:txBody>
      </p:sp>
      <p:sp>
        <p:nvSpPr>
          <p:cNvPr id="4" name="Foliennummernplatzhalter 3"/>
          <p:cNvSpPr>
            <a:spLocks noGrp="1"/>
          </p:cNvSpPr>
          <p:nvPr>
            <p:ph type="sldNum" sz="quarter" idx="10"/>
          </p:nvPr>
        </p:nvSpPr>
        <p:spPr/>
        <p:txBody>
          <a:bodyPr/>
          <a:lstStyle/>
          <a:p>
            <a:pPr>
              <a:defRPr/>
            </a:pPr>
            <a:fld id="{ACC88516-36E3-410A-857E-6593B50610DF}" type="slidenum">
              <a:rPr lang="de-DE" smtClean="0"/>
              <a:pPr>
                <a:defRPr/>
              </a:pPr>
              <a:t>18</a:t>
            </a:fld>
            <a:endParaRPr lang="de-DE"/>
          </a:p>
        </p:txBody>
      </p:sp>
      <p:sp>
        <p:nvSpPr>
          <p:cNvPr id="6" name="Rectangle 5"/>
          <p:cNvSpPr txBox="1">
            <a:spLocks noChangeArrowheads="1"/>
          </p:cNvSpPr>
          <p:nvPr/>
        </p:nvSpPr>
        <p:spPr bwMode="auto">
          <a:xfrm>
            <a:off x="377827" y="1397002"/>
            <a:ext cx="8443913" cy="2314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smtClean="0">
                <a:solidFill>
                  <a:schemeClr val="tx1">
                    <a:lumMod val="50000"/>
                    <a:lumOff val="50000"/>
                  </a:schemeClr>
                </a:solidFill>
                <a:latin typeface="+mn-lt"/>
              </a:rPr>
              <a:t>Solve dependency problem</a:t>
            </a:r>
          </a:p>
          <a:p>
            <a:pPr marL="631825" lvl="1" indent="-174625">
              <a:buClr>
                <a:schemeClr val="hlink"/>
              </a:buClr>
              <a:buFont typeface="Wingdings" pitchFamily="2" charset="2"/>
              <a:buChar char="§"/>
              <a:defRPr/>
            </a:pPr>
            <a:r>
              <a:rPr lang="en-US" kern="0" dirty="0" smtClean="0">
                <a:solidFill>
                  <a:schemeClr val="tx1">
                    <a:lumMod val="50000"/>
                    <a:lumOff val="50000"/>
                  </a:schemeClr>
                </a:solidFill>
              </a:rPr>
              <a:t>larger </a:t>
            </a:r>
            <a:r>
              <a:rPr lang="en-US" kern="0" dirty="0" smtClean="0">
                <a:solidFill>
                  <a:schemeClr val="tx1">
                    <a:lumMod val="50000"/>
                    <a:lumOff val="50000"/>
                  </a:schemeClr>
                </a:solidFill>
                <a:latin typeface="+mn-lt"/>
              </a:rPr>
              <a:t>Feature Teams</a:t>
            </a:r>
          </a:p>
          <a:p>
            <a:pPr marL="631825" lvl="1" indent="-174625">
              <a:buClr>
                <a:schemeClr val="hlink"/>
              </a:buClr>
              <a:buFont typeface="Wingdings" pitchFamily="2" charset="2"/>
              <a:buChar char="§"/>
              <a:defRPr/>
            </a:pPr>
            <a:r>
              <a:rPr kumimoji="0" lang="en-US" b="0" i="0" u="none" strike="noStrike" kern="0" cap="none" spc="0" normalizeH="0" baseline="0" noProof="0" dirty="0" smtClean="0">
                <a:ln>
                  <a:noFill/>
                </a:ln>
                <a:solidFill>
                  <a:schemeClr val="tx1">
                    <a:lumMod val="50000"/>
                    <a:lumOff val="50000"/>
                  </a:schemeClr>
                </a:solidFill>
                <a:effectLst/>
                <a:uLnTx/>
                <a:uFillTx/>
                <a:latin typeface="+mn-lt"/>
                <a:ea typeface="+mn-ea"/>
                <a:cs typeface="+mn-cs"/>
              </a:rPr>
              <a:t>most dependencies</a:t>
            </a:r>
            <a:r>
              <a:rPr kumimoji="0" lang="en-US" b="0" i="0" u="none" strike="noStrike" kern="0" cap="none" spc="0" normalizeH="0" noProof="0" dirty="0" smtClean="0">
                <a:ln>
                  <a:noFill/>
                </a:ln>
                <a:solidFill>
                  <a:schemeClr val="tx1">
                    <a:lumMod val="50000"/>
                    <a:lumOff val="50000"/>
                  </a:schemeClr>
                </a:solidFill>
                <a:effectLst/>
                <a:uLnTx/>
                <a:uFillTx/>
                <a:latin typeface="+mn-lt"/>
                <a:ea typeface="+mn-ea"/>
                <a:cs typeface="+mn-cs"/>
              </a:rPr>
              <a:t> should be inside each Feature Team</a:t>
            </a:r>
          </a:p>
          <a:p>
            <a:pPr marL="631825" lvl="1" indent="-174625">
              <a:buClr>
                <a:schemeClr val="hlink"/>
              </a:buClr>
              <a:buFont typeface="Wingdings" pitchFamily="2" charset="2"/>
              <a:buChar char="§"/>
              <a:defRPr/>
            </a:pPr>
            <a:r>
              <a:rPr kumimoji="0" lang="en-US" b="0" i="0" u="none" strike="noStrike" kern="0" cap="none" spc="0" normalizeH="0" baseline="0" noProof="0" dirty="0" smtClean="0">
                <a:ln>
                  <a:noFill/>
                </a:ln>
                <a:solidFill>
                  <a:srgbClr val="7F7F7F"/>
                </a:solidFill>
                <a:effectLst/>
                <a:uLnTx/>
                <a:uFillTx/>
                <a:latin typeface="+mn-lt"/>
                <a:ea typeface="+mn-ea"/>
                <a:cs typeface="+mn-cs"/>
              </a:rPr>
              <a:t>responsibility and</a:t>
            </a:r>
            <a:r>
              <a:rPr kumimoji="0" lang="en-US" b="0" i="0" u="none" strike="noStrike" kern="0" cap="none" spc="0" normalizeH="0" noProof="0" dirty="0" smtClean="0">
                <a:ln>
                  <a:noFill/>
                </a:ln>
                <a:solidFill>
                  <a:srgbClr val="7F7F7F"/>
                </a:solidFill>
                <a:effectLst/>
                <a:uLnTx/>
                <a:uFillTx/>
                <a:latin typeface="+mn-lt"/>
                <a:ea typeface="+mn-ea"/>
                <a:cs typeface="+mn-cs"/>
              </a:rPr>
              <a:t> empowerment</a:t>
            </a:r>
            <a:endParaRPr kumimoji="0" lang="en-US" b="0" i="0" u="none" strike="noStrike" kern="0" cap="none" spc="0" normalizeH="0" baseline="0" noProof="0" dirty="0" smtClean="0">
              <a:ln>
                <a:noFill/>
              </a:ln>
              <a:solidFill>
                <a:srgbClr val="7F7F7F"/>
              </a:solidFill>
              <a:effectLst/>
              <a:uLnTx/>
              <a:uFillTx/>
              <a:latin typeface="+mn-lt"/>
              <a:ea typeface="+mn-ea"/>
              <a:cs typeface="+mn-cs"/>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smtClean="0">
                <a:solidFill>
                  <a:schemeClr val="tx1"/>
                </a:solidFill>
                <a:latin typeface="+mn-lt"/>
              </a:rPr>
              <a:t>Resolve the bottleneck at Feature Team Management</a:t>
            </a:r>
          </a:p>
          <a:p>
            <a:pPr marL="631825" lvl="1" indent="-174625">
              <a:buClr>
                <a:schemeClr val="hlink"/>
              </a:buClr>
              <a:buFont typeface="Wingdings" pitchFamily="2" charset="2"/>
              <a:buChar char="§"/>
              <a:defRPr/>
            </a:pPr>
            <a:r>
              <a:rPr lang="en-US" kern="0" dirty="0" err="1" smtClean="0">
                <a:solidFill>
                  <a:schemeClr val="tx1"/>
                </a:solidFill>
                <a:latin typeface="+mn-lt"/>
              </a:rPr>
              <a:t>Synchro</a:t>
            </a:r>
            <a:r>
              <a:rPr lang="en-US" kern="0" dirty="0" smtClean="0">
                <a:solidFill>
                  <a:schemeClr val="tx1"/>
                </a:solidFill>
                <a:latin typeface="+mn-lt"/>
              </a:rPr>
              <a:t> Teams</a:t>
            </a:r>
          </a:p>
          <a:p>
            <a:pPr marL="631825" lvl="1" indent="-174625">
              <a:buClr>
                <a:schemeClr val="hlink"/>
              </a:buClr>
              <a:buFont typeface="Wingdings" pitchFamily="2" charset="2"/>
              <a:buChar char="§"/>
              <a:defRPr/>
            </a:pPr>
            <a:r>
              <a:rPr lang="en-US" kern="0" dirty="0" smtClean="0">
                <a:solidFill>
                  <a:schemeClr val="tx1"/>
                </a:solidFill>
                <a:latin typeface="+mn-lt"/>
              </a:rPr>
              <a:t>they take over the responsibilities of Feature Team Management</a:t>
            </a:r>
          </a:p>
        </p:txBody>
      </p:sp>
      <p:sp>
        <p:nvSpPr>
          <p:cNvPr id="9"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a:solidFill>
                  <a:schemeClr val="hlink"/>
                </a:solidFill>
              </a:rPr>
              <a:t>Did this Improve the Situation?</a:t>
            </a:r>
          </a:p>
        </p:txBody>
      </p:sp>
      <p:pic>
        <p:nvPicPr>
          <p:cNvPr id="3" name="Bild 2"/>
          <p:cNvPicPr>
            <a:picLocks noChangeAspect="1"/>
          </p:cNvPicPr>
          <p:nvPr/>
        </p:nvPicPr>
        <p:blipFill>
          <a:blip r:embed="rId3"/>
          <a:stretch>
            <a:fillRect/>
          </a:stretch>
        </p:blipFill>
        <p:spPr>
          <a:xfrm>
            <a:off x="6520936" y="1214237"/>
            <a:ext cx="1424985" cy="1424985"/>
          </a:xfrm>
          <a:prstGeom prst="rect">
            <a:avLst/>
          </a:prstGeom>
        </p:spPr>
      </p:pic>
    </p:spTree>
    <p:extLst>
      <p:ext uri="{BB962C8B-B14F-4D97-AF65-F5344CB8AC3E}">
        <p14:creationId xmlns:p14="http://schemas.microsoft.com/office/powerpoint/2010/main" val="1853176958"/>
      </p:ext>
    </p:extLst>
  </p:cSld>
  <p:clrMapOvr>
    <a:masterClrMapping/>
  </p:clrMapOvr>
  <p:transition advTm="1701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1</a:t>
            </a:fld>
            <a:endParaRPr lang="de-DE" dirty="0"/>
          </a:p>
        </p:txBody>
      </p:sp>
      <p:sp>
        <p:nvSpPr>
          <p:cNvPr id="5123" name="Rectangle 2"/>
          <p:cNvSpPr>
            <a:spLocks noGrp="1" noChangeArrowheads="1"/>
          </p:cNvSpPr>
          <p:nvPr>
            <p:ph type="title"/>
          </p:nvPr>
        </p:nvSpPr>
        <p:spPr/>
        <p:txBody>
          <a:bodyPr/>
          <a:lstStyle/>
          <a:p>
            <a:pPr eaLnBrk="1" hangingPunct="1"/>
            <a:r>
              <a:rPr lang="en-US" dirty="0" smtClean="0"/>
              <a:t>Project History</a:t>
            </a:r>
          </a:p>
        </p:txBody>
      </p:sp>
      <p:sp>
        <p:nvSpPr>
          <p:cNvPr id="5124" name="Rectangle 5"/>
          <p:cNvSpPr>
            <a:spLocks noGrp="1" noChangeArrowheads="1"/>
          </p:cNvSpPr>
          <p:nvPr>
            <p:ph type="body" idx="1"/>
          </p:nvPr>
        </p:nvSpPr>
        <p:spPr>
          <a:xfrm>
            <a:off x="377827" y="1397000"/>
            <a:ext cx="8443913" cy="4382738"/>
          </a:xfrm>
          <a:noFill/>
        </p:spPr>
        <p:txBody>
          <a:bodyPr/>
          <a:lstStyle/>
          <a:p>
            <a:pPr eaLnBrk="1" hangingPunct="1"/>
            <a:r>
              <a:rPr lang="en-US" dirty="0" smtClean="0"/>
              <a:t>~2009</a:t>
            </a:r>
          </a:p>
          <a:p>
            <a:pPr eaLnBrk="1" hangingPunct="1"/>
            <a:endParaRPr lang="en-US" dirty="0"/>
          </a:p>
          <a:p>
            <a:pPr eaLnBrk="1" hangingPunct="1"/>
            <a:r>
              <a:rPr lang="en-US" dirty="0" smtClean="0"/>
              <a:t>Automotive company</a:t>
            </a:r>
          </a:p>
          <a:p>
            <a:pPr eaLnBrk="1" hangingPunct="1"/>
            <a:endParaRPr lang="en-US" dirty="0" smtClean="0"/>
          </a:p>
          <a:p>
            <a:pPr eaLnBrk="1" hangingPunct="1"/>
            <a:r>
              <a:rPr lang="en-US" dirty="0" smtClean="0"/>
              <a:t>New development and replacement of an existing marketing system</a:t>
            </a:r>
          </a:p>
          <a:p>
            <a:pPr eaLnBrk="1" hangingPunct="1"/>
            <a:endParaRPr lang="en-US" dirty="0" smtClean="0"/>
          </a:p>
          <a:p>
            <a:pPr eaLnBrk="1" hangingPunct="1"/>
            <a:r>
              <a:rPr lang="en-US" dirty="0" smtClean="0"/>
              <a:t>Parts of the system are visible to the end customer</a:t>
            </a:r>
          </a:p>
          <a:p>
            <a:pPr eaLnBrk="1" hangingPunct="1"/>
            <a:endParaRPr lang="en-US" dirty="0" smtClean="0"/>
          </a:p>
          <a:p>
            <a:pPr eaLnBrk="1" hangingPunct="1"/>
            <a:r>
              <a:rPr lang="en-US" dirty="0" smtClean="0"/>
              <a:t>Integration into existing system landscape, e.g.</a:t>
            </a:r>
          </a:p>
          <a:p>
            <a:pPr lvl="1" eaLnBrk="1" hangingPunct="1"/>
            <a:r>
              <a:rPr lang="en-US" dirty="0"/>
              <a:t>c</a:t>
            </a:r>
            <a:r>
              <a:rPr lang="en-US" dirty="0" smtClean="0"/>
              <a:t>ustomer </a:t>
            </a:r>
            <a:r>
              <a:rPr lang="en-US" dirty="0"/>
              <a:t>r</a:t>
            </a:r>
            <a:r>
              <a:rPr lang="en-US" dirty="0" smtClean="0"/>
              <a:t>elation management systems (CRM)</a:t>
            </a:r>
          </a:p>
          <a:p>
            <a:pPr lvl="1" eaLnBrk="1" hangingPunct="1"/>
            <a:r>
              <a:rPr lang="en-US" dirty="0" smtClean="0"/>
              <a:t>vehicle data, financial data systems</a:t>
            </a:r>
          </a:p>
          <a:p>
            <a:pPr lvl="1" eaLnBrk="1" hangingPunct="1"/>
            <a:r>
              <a:rPr lang="en-US" dirty="0" smtClean="0"/>
              <a:t>dealer systems</a:t>
            </a:r>
          </a:p>
          <a:p>
            <a:pPr eaLnBrk="1" hangingPunct="1"/>
            <a:endParaRPr lang="en-US" dirty="0" smtClean="0"/>
          </a:p>
          <a:p>
            <a:pPr eaLnBrk="1" hangingPunct="1"/>
            <a:r>
              <a:rPr lang="en-US" dirty="0" smtClean="0"/>
              <a:t>Huge amount of requirements</a:t>
            </a:r>
          </a:p>
          <a:p>
            <a:pPr eaLnBrk="1" hangingPunct="1"/>
            <a:endParaRPr lang="en-US" dirty="0" smtClean="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One Year Before I Came</a:t>
            </a:r>
            <a:endParaRPr lang="en-US" sz="1800" b="1" dirty="0">
              <a:solidFill>
                <a:schemeClr val="hlink"/>
              </a:solidFill>
            </a:endParaRPr>
          </a:p>
        </p:txBody>
      </p:sp>
    </p:spTree>
    <p:extLst>
      <p:ext uri="{BB962C8B-B14F-4D97-AF65-F5344CB8AC3E}">
        <p14:creationId xmlns:p14="http://schemas.microsoft.com/office/powerpoint/2010/main" val="585058326"/>
      </p:ext>
    </p:extLst>
  </p:cSld>
  <p:clrMapOvr>
    <a:masterClrMapping/>
  </p:clrMapOvr>
  <p:transition advTm="41896"/>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stretch>
            <a:fillRect/>
          </a:stretch>
        </p:blipFill>
        <p:spPr>
          <a:xfrm>
            <a:off x="7079134" y="2554087"/>
            <a:ext cx="1424984" cy="1424984"/>
          </a:xfrm>
          <a:prstGeom prst="rect">
            <a:avLst/>
          </a:prstGeom>
        </p:spPr>
      </p:pic>
      <p:sp>
        <p:nvSpPr>
          <p:cNvPr id="2" name="Titel 1"/>
          <p:cNvSpPr>
            <a:spLocks noGrp="1"/>
          </p:cNvSpPr>
          <p:nvPr>
            <p:ph type="title"/>
          </p:nvPr>
        </p:nvSpPr>
        <p:spPr/>
        <p:txBody>
          <a:bodyPr/>
          <a:lstStyle/>
          <a:p>
            <a:r>
              <a:rPr lang="en-US" dirty="0"/>
              <a:t>Reorganization Revisited</a:t>
            </a:r>
          </a:p>
        </p:txBody>
      </p:sp>
      <p:sp>
        <p:nvSpPr>
          <p:cNvPr id="4" name="Foliennummernplatzhalter 3"/>
          <p:cNvSpPr>
            <a:spLocks noGrp="1"/>
          </p:cNvSpPr>
          <p:nvPr>
            <p:ph type="sldNum" sz="quarter" idx="10"/>
          </p:nvPr>
        </p:nvSpPr>
        <p:spPr/>
        <p:txBody>
          <a:bodyPr/>
          <a:lstStyle/>
          <a:p>
            <a:pPr>
              <a:defRPr/>
            </a:pPr>
            <a:fld id="{ACC88516-36E3-410A-857E-6593B50610DF}" type="slidenum">
              <a:rPr lang="de-DE" smtClean="0"/>
              <a:pPr>
                <a:defRPr/>
              </a:pPr>
              <a:t>19</a:t>
            </a:fld>
            <a:endParaRPr lang="de-DE"/>
          </a:p>
        </p:txBody>
      </p:sp>
      <p:sp>
        <p:nvSpPr>
          <p:cNvPr id="6" name="Rectangle 5"/>
          <p:cNvSpPr txBox="1">
            <a:spLocks noChangeArrowheads="1"/>
          </p:cNvSpPr>
          <p:nvPr/>
        </p:nvSpPr>
        <p:spPr bwMode="auto">
          <a:xfrm>
            <a:off x="377827" y="1397001"/>
            <a:ext cx="8443913" cy="260994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smtClean="0">
                <a:solidFill>
                  <a:schemeClr val="tx1">
                    <a:lumMod val="50000"/>
                    <a:lumOff val="50000"/>
                  </a:schemeClr>
                </a:solidFill>
                <a:latin typeface="+mn-lt"/>
              </a:rPr>
              <a:t>Solve dependency problem</a:t>
            </a:r>
          </a:p>
          <a:p>
            <a:pPr marL="631825" lvl="1" indent="-174625">
              <a:buClr>
                <a:schemeClr val="hlink"/>
              </a:buClr>
              <a:buFont typeface="Wingdings" pitchFamily="2" charset="2"/>
              <a:buChar char="§"/>
              <a:defRPr/>
            </a:pPr>
            <a:r>
              <a:rPr lang="en-US" kern="0" dirty="0" smtClean="0">
                <a:solidFill>
                  <a:schemeClr val="tx1">
                    <a:lumMod val="50000"/>
                    <a:lumOff val="50000"/>
                  </a:schemeClr>
                </a:solidFill>
              </a:rPr>
              <a:t>larger </a:t>
            </a:r>
            <a:r>
              <a:rPr lang="en-US" kern="0" dirty="0" smtClean="0">
                <a:solidFill>
                  <a:schemeClr val="tx1">
                    <a:lumMod val="50000"/>
                    <a:lumOff val="50000"/>
                  </a:schemeClr>
                </a:solidFill>
                <a:latin typeface="+mn-lt"/>
              </a:rPr>
              <a:t>Feature Teams</a:t>
            </a:r>
          </a:p>
          <a:p>
            <a:pPr marL="631825" lvl="1" indent="-174625">
              <a:buClr>
                <a:schemeClr val="hlink"/>
              </a:buClr>
              <a:buFont typeface="Wingdings" pitchFamily="2" charset="2"/>
              <a:buChar char="§"/>
              <a:defRPr/>
            </a:pPr>
            <a:r>
              <a:rPr kumimoji="0" lang="en-US" b="0" i="0" u="none" strike="noStrike" kern="0" cap="none" spc="0" normalizeH="0" baseline="0" noProof="0" dirty="0" smtClean="0">
                <a:ln>
                  <a:noFill/>
                </a:ln>
                <a:solidFill>
                  <a:schemeClr val="tx1">
                    <a:lumMod val="50000"/>
                    <a:lumOff val="50000"/>
                  </a:schemeClr>
                </a:solidFill>
                <a:effectLst/>
                <a:uLnTx/>
                <a:uFillTx/>
                <a:latin typeface="+mn-lt"/>
                <a:ea typeface="+mn-ea"/>
                <a:cs typeface="+mn-cs"/>
              </a:rPr>
              <a:t>most dependencies</a:t>
            </a:r>
            <a:r>
              <a:rPr kumimoji="0" lang="en-US" b="0" i="0" u="none" strike="noStrike" kern="0" cap="none" spc="0" normalizeH="0" noProof="0" dirty="0" smtClean="0">
                <a:ln>
                  <a:noFill/>
                </a:ln>
                <a:solidFill>
                  <a:schemeClr val="tx1">
                    <a:lumMod val="50000"/>
                    <a:lumOff val="50000"/>
                  </a:schemeClr>
                </a:solidFill>
                <a:effectLst/>
                <a:uLnTx/>
                <a:uFillTx/>
                <a:latin typeface="+mn-lt"/>
                <a:ea typeface="+mn-ea"/>
                <a:cs typeface="+mn-cs"/>
              </a:rPr>
              <a:t> should be inside each Feature Team</a:t>
            </a:r>
          </a:p>
          <a:p>
            <a:pPr marL="631825" lvl="1" indent="-174625">
              <a:buClr>
                <a:schemeClr val="hlink"/>
              </a:buClr>
              <a:buFont typeface="Wingdings" pitchFamily="2" charset="2"/>
              <a:buChar char="§"/>
              <a:defRPr/>
            </a:pPr>
            <a:r>
              <a:rPr kumimoji="0" lang="en-US" b="0" i="0" u="none" strike="noStrike" kern="0" cap="none" spc="0" normalizeH="0" baseline="0" noProof="0" dirty="0" smtClean="0">
                <a:ln>
                  <a:noFill/>
                </a:ln>
                <a:solidFill>
                  <a:srgbClr val="000000"/>
                </a:solidFill>
                <a:effectLst/>
                <a:uLnTx/>
                <a:uFillTx/>
                <a:latin typeface="+mn-lt"/>
                <a:ea typeface="+mn-ea"/>
                <a:cs typeface="+mn-cs"/>
              </a:rPr>
              <a:t>responsibility and</a:t>
            </a:r>
            <a:r>
              <a:rPr kumimoji="0" lang="en-US" b="0" i="0" u="none" strike="noStrike" kern="0" cap="none" spc="0" normalizeH="0" noProof="0" dirty="0" smtClean="0">
                <a:ln>
                  <a:noFill/>
                </a:ln>
                <a:solidFill>
                  <a:srgbClr val="000000"/>
                </a:solidFill>
                <a:effectLst/>
                <a:uLnTx/>
                <a:uFillTx/>
                <a:latin typeface="+mn-lt"/>
                <a:ea typeface="+mn-ea"/>
                <a:cs typeface="+mn-cs"/>
              </a:rPr>
              <a:t> empowerment</a:t>
            </a:r>
            <a:endParaRPr kumimoji="0" lang="en-US" b="0" i="0" u="none" strike="noStrike" kern="0" cap="none" spc="0" normalizeH="0" baseline="0" noProof="0" dirty="0" smtClean="0">
              <a:ln>
                <a:noFill/>
              </a:ln>
              <a:solidFill>
                <a:srgbClr val="000000"/>
              </a:solidFill>
              <a:effectLst/>
              <a:uLnTx/>
              <a:uFillTx/>
              <a:latin typeface="+mn-lt"/>
              <a:ea typeface="+mn-ea"/>
              <a:cs typeface="+mn-cs"/>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smtClean="0">
                <a:solidFill>
                  <a:srgbClr val="7F7F7F"/>
                </a:solidFill>
                <a:latin typeface="+mn-lt"/>
              </a:rPr>
              <a:t>Resolve the bottleneck at Feature Team Management</a:t>
            </a:r>
          </a:p>
          <a:p>
            <a:pPr marL="631825" lvl="1" indent="-174625">
              <a:buClr>
                <a:schemeClr val="hlink"/>
              </a:buClr>
              <a:buFont typeface="Wingdings" pitchFamily="2" charset="2"/>
              <a:buChar char="§"/>
              <a:defRPr/>
            </a:pPr>
            <a:r>
              <a:rPr lang="en-US" kern="0" dirty="0" err="1" smtClean="0">
                <a:solidFill>
                  <a:srgbClr val="7F7F7F"/>
                </a:solidFill>
                <a:latin typeface="+mn-lt"/>
              </a:rPr>
              <a:t>Synchro</a:t>
            </a:r>
            <a:r>
              <a:rPr lang="en-US" kern="0" dirty="0" smtClean="0">
                <a:solidFill>
                  <a:srgbClr val="7F7F7F"/>
                </a:solidFill>
                <a:latin typeface="+mn-lt"/>
              </a:rPr>
              <a:t> Teams</a:t>
            </a:r>
          </a:p>
          <a:p>
            <a:pPr marL="631825" lvl="1" indent="-174625">
              <a:buClr>
                <a:schemeClr val="hlink"/>
              </a:buClr>
              <a:buFont typeface="Wingdings" pitchFamily="2" charset="2"/>
              <a:buChar char="§"/>
              <a:defRPr/>
            </a:pPr>
            <a:r>
              <a:rPr lang="en-US" kern="0" dirty="0" smtClean="0">
                <a:solidFill>
                  <a:srgbClr val="7F7F7F"/>
                </a:solidFill>
                <a:latin typeface="+mn-lt"/>
              </a:rPr>
              <a:t>they take over the responsibilities of Feature Team Management</a:t>
            </a:r>
          </a:p>
          <a:p>
            <a:pPr marL="631825" lvl="1" indent="-174625">
              <a:buClr>
                <a:schemeClr val="hlink"/>
              </a:buClr>
              <a:buFont typeface="Wingdings" pitchFamily="2" charset="2"/>
              <a:buChar char="§"/>
              <a:defRPr/>
            </a:pPr>
            <a:r>
              <a:rPr lang="en-US" kern="0" dirty="0">
                <a:latin typeface="+mn-lt"/>
              </a:rPr>
              <a:t>m</a:t>
            </a:r>
            <a:r>
              <a:rPr lang="en-US" kern="0" dirty="0" smtClean="0">
                <a:latin typeface="+mn-lt"/>
              </a:rPr>
              <a:t>ind shift from supporting to controlling</a:t>
            </a:r>
          </a:p>
        </p:txBody>
      </p:sp>
      <p:sp>
        <p:nvSpPr>
          <p:cNvPr id="9"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a:solidFill>
                  <a:schemeClr val="hlink"/>
                </a:solidFill>
              </a:rPr>
              <a:t>Did this Improve the Situation?</a:t>
            </a:r>
          </a:p>
        </p:txBody>
      </p:sp>
      <p:pic>
        <p:nvPicPr>
          <p:cNvPr id="3" name="Bild 2"/>
          <p:cNvPicPr>
            <a:picLocks noChangeAspect="1"/>
          </p:cNvPicPr>
          <p:nvPr/>
        </p:nvPicPr>
        <p:blipFill>
          <a:blip r:embed="rId4"/>
          <a:stretch>
            <a:fillRect/>
          </a:stretch>
        </p:blipFill>
        <p:spPr>
          <a:xfrm>
            <a:off x="6520936" y="1214237"/>
            <a:ext cx="1424985" cy="1424985"/>
          </a:xfrm>
          <a:prstGeom prst="rect">
            <a:avLst/>
          </a:prstGeom>
        </p:spPr>
      </p:pic>
    </p:spTree>
    <p:extLst>
      <p:ext uri="{BB962C8B-B14F-4D97-AF65-F5344CB8AC3E}">
        <p14:creationId xmlns:p14="http://schemas.microsoft.com/office/powerpoint/2010/main" val="1689240472"/>
      </p:ext>
    </p:extLst>
  </p:cSld>
  <p:clrMapOvr>
    <a:masterClrMapping/>
  </p:clrMapOvr>
  <p:transition advTm="2459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bwMode="auto">
          <a:xfrm>
            <a:off x="1168400" y="2603499"/>
            <a:ext cx="7086600" cy="3670300"/>
          </a:xfrm>
          <a:prstGeom prst="ellipse">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algn="ctr" fontAlgn="auto">
              <a:spcBef>
                <a:spcPts val="0"/>
              </a:spcBef>
              <a:spcAft>
                <a:spcPts val="0"/>
              </a:spcAft>
              <a:buFontTx/>
              <a:buNone/>
            </a:pPr>
            <a:r>
              <a:rPr lang="en-US" kern="0" dirty="0" err="1">
                <a:solidFill>
                  <a:sysClr val="windowText" lastClr="000000"/>
                </a:solidFill>
                <a:latin typeface="+mn-lt"/>
              </a:rPr>
              <a:t>LeadPO</a:t>
            </a:r>
            <a:endParaRPr lang="en-US" kern="0" dirty="0">
              <a:solidFill>
                <a:sysClr val="windowText" lastClr="000000"/>
              </a:solidFill>
              <a:latin typeface="+mn-lt"/>
            </a:endParaRPr>
          </a:p>
        </p:txBody>
      </p:sp>
      <p:sp>
        <p:nvSpPr>
          <p:cNvPr id="5122" name="Foliennummernplatzhalter 3"/>
          <p:cNvSpPr>
            <a:spLocks noGrp="1"/>
          </p:cNvSpPr>
          <p:nvPr>
            <p:ph type="sldNum" sz="quarter" idx="10"/>
          </p:nvPr>
        </p:nvSpPr>
        <p:spPr>
          <a:noFill/>
        </p:spPr>
        <p:txBody>
          <a:bodyPr/>
          <a:lstStyle/>
          <a:p>
            <a:fld id="{B8CDA711-A42F-4F33-91BE-8E42DC3C50C1}" type="slidenum">
              <a:rPr lang="de-DE"/>
              <a:pPr/>
              <a:t>20</a:t>
            </a:fld>
            <a:endParaRPr lang="de-DE"/>
          </a:p>
        </p:txBody>
      </p:sp>
      <p:sp>
        <p:nvSpPr>
          <p:cNvPr id="5123" name="Rectangle 2"/>
          <p:cNvSpPr>
            <a:spLocks noGrp="1" noChangeArrowheads="1"/>
          </p:cNvSpPr>
          <p:nvPr>
            <p:ph type="title"/>
          </p:nvPr>
        </p:nvSpPr>
        <p:spPr/>
        <p:txBody>
          <a:bodyPr/>
          <a:lstStyle/>
          <a:p>
            <a:pPr eaLnBrk="1" hangingPunct="1"/>
            <a:r>
              <a:rPr lang="en-US" dirty="0" smtClean="0"/>
              <a:t>Feature Team</a:t>
            </a:r>
          </a:p>
        </p:txBody>
      </p:sp>
      <p:sp>
        <p:nvSpPr>
          <p:cNvPr id="5124" name="Rectangle 5"/>
          <p:cNvSpPr>
            <a:spLocks noGrp="1" noChangeArrowheads="1"/>
          </p:cNvSpPr>
          <p:nvPr>
            <p:ph type="body" idx="1"/>
          </p:nvPr>
        </p:nvSpPr>
        <p:spPr>
          <a:xfrm>
            <a:off x="377827" y="1397000"/>
            <a:ext cx="8443913" cy="837152"/>
          </a:xfrm>
          <a:noFill/>
        </p:spPr>
        <p:txBody>
          <a:bodyPr/>
          <a:lstStyle/>
          <a:p>
            <a:pPr eaLnBrk="1" hangingPunct="1"/>
            <a:r>
              <a:rPr lang="en-US" dirty="0" smtClean="0"/>
              <a:t>Non-standard use of the term “Feature Team"</a:t>
            </a:r>
          </a:p>
          <a:p>
            <a:pPr eaLnBrk="1" hangingPunct="1"/>
            <a:r>
              <a:rPr lang="en-US" dirty="0" smtClean="0"/>
              <a:t>Usually in contrast to component teams</a:t>
            </a:r>
          </a:p>
          <a:p>
            <a:pPr eaLnBrk="1" hangingPunct="1"/>
            <a:r>
              <a:rPr lang="en-US" dirty="0" smtClean="0"/>
              <a:t>In our project: collection of multiple Scrum Teams</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Multiple Scrum Teams</a:t>
            </a:r>
            <a:endParaRPr lang="en-US" sz="1800" b="1" dirty="0">
              <a:solidFill>
                <a:schemeClr val="hlink"/>
              </a:solidFill>
            </a:endParaRPr>
          </a:p>
        </p:txBody>
      </p:sp>
      <p:cxnSp>
        <p:nvCxnSpPr>
          <p:cNvPr id="8" name="Gerade Verbindung 7"/>
          <p:cNvCxnSpPr/>
          <p:nvPr/>
        </p:nvCxnSpPr>
        <p:spPr bwMode="auto">
          <a:xfrm>
            <a:off x="4660900" y="2844801"/>
            <a:ext cx="0" cy="1282700"/>
          </a:xfrm>
          <a:prstGeom prst="line">
            <a:avLst/>
          </a:prstGeom>
          <a:noFill/>
          <a:ln w="9525" cap="flat" cmpd="sng" algn="ctr">
            <a:solidFill>
              <a:schemeClr val="tx1"/>
            </a:solidFill>
            <a:prstDash val="dash"/>
            <a:round/>
            <a:headEnd type="none" w="med" len="med"/>
            <a:tailEnd type="none" w="med" len="med"/>
          </a:ln>
          <a:effectLst/>
        </p:spPr>
      </p:cxnSp>
      <p:cxnSp>
        <p:nvCxnSpPr>
          <p:cNvPr id="9" name="Gerade Verbindung 8"/>
          <p:cNvCxnSpPr/>
          <p:nvPr/>
        </p:nvCxnSpPr>
        <p:spPr bwMode="auto">
          <a:xfrm flipH="1">
            <a:off x="2336800" y="4686300"/>
            <a:ext cx="1778000" cy="660400"/>
          </a:xfrm>
          <a:prstGeom prst="line">
            <a:avLst/>
          </a:prstGeom>
          <a:noFill/>
          <a:ln w="9525" cap="flat" cmpd="sng" algn="ctr">
            <a:solidFill>
              <a:schemeClr val="tx1"/>
            </a:solidFill>
            <a:prstDash val="dash"/>
            <a:round/>
            <a:headEnd type="none" w="med" len="med"/>
            <a:tailEnd type="none" w="med" len="med"/>
          </a:ln>
          <a:effectLst/>
        </p:spPr>
      </p:cxnSp>
      <p:cxnSp>
        <p:nvCxnSpPr>
          <p:cNvPr id="10" name="Gerade Verbindung 9"/>
          <p:cNvCxnSpPr/>
          <p:nvPr/>
        </p:nvCxnSpPr>
        <p:spPr bwMode="auto">
          <a:xfrm flipH="1" flipV="1">
            <a:off x="5334000" y="4572001"/>
            <a:ext cx="2070100" cy="622300"/>
          </a:xfrm>
          <a:prstGeom prst="line">
            <a:avLst/>
          </a:prstGeom>
          <a:noFill/>
          <a:ln w="9525" cap="flat" cmpd="sng" algn="ctr">
            <a:solidFill>
              <a:schemeClr val="tx1"/>
            </a:solidFill>
            <a:prstDash val="dash"/>
            <a:round/>
            <a:headEnd type="none" w="med" len="med"/>
            <a:tailEnd type="none" w="med" len="med"/>
          </a:ln>
          <a:effectLst/>
        </p:spPr>
      </p:cxnSp>
      <p:sp>
        <p:nvSpPr>
          <p:cNvPr id="14" name="Textfeld 13"/>
          <p:cNvSpPr txBox="1"/>
          <p:nvPr/>
        </p:nvSpPr>
        <p:spPr>
          <a:xfrm>
            <a:off x="3505200" y="3924300"/>
            <a:ext cx="482600" cy="338554"/>
          </a:xfrm>
          <a:prstGeom prst="rect">
            <a:avLst/>
          </a:prstGeom>
          <a:noFill/>
        </p:spPr>
        <p:txBody>
          <a:bodyPr wrap="square" rtlCol="0">
            <a:spAutoFit/>
          </a:bodyPr>
          <a:lstStyle/>
          <a:p>
            <a:pPr>
              <a:buNone/>
            </a:pPr>
            <a:r>
              <a:rPr lang="en-US" dirty="0" smtClean="0"/>
              <a:t>PO</a:t>
            </a:r>
            <a:endParaRPr lang="en-US" dirty="0"/>
          </a:p>
        </p:txBody>
      </p:sp>
      <p:sp>
        <p:nvSpPr>
          <p:cNvPr id="15" name="Textfeld 14"/>
          <p:cNvSpPr txBox="1"/>
          <p:nvPr/>
        </p:nvSpPr>
        <p:spPr>
          <a:xfrm>
            <a:off x="5232400" y="3886200"/>
            <a:ext cx="482600" cy="338554"/>
          </a:xfrm>
          <a:prstGeom prst="rect">
            <a:avLst/>
          </a:prstGeom>
          <a:noFill/>
        </p:spPr>
        <p:txBody>
          <a:bodyPr wrap="square" rtlCol="0">
            <a:spAutoFit/>
          </a:bodyPr>
          <a:lstStyle/>
          <a:p>
            <a:pPr>
              <a:buNone/>
            </a:pPr>
            <a:r>
              <a:rPr lang="en-US" dirty="0" smtClean="0"/>
              <a:t>PO</a:t>
            </a:r>
            <a:endParaRPr lang="en-US" dirty="0"/>
          </a:p>
        </p:txBody>
      </p:sp>
      <p:sp>
        <p:nvSpPr>
          <p:cNvPr id="16" name="Textfeld 15"/>
          <p:cNvSpPr txBox="1"/>
          <p:nvPr/>
        </p:nvSpPr>
        <p:spPr>
          <a:xfrm>
            <a:off x="4470400" y="5029200"/>
            <a:ext cx="482600" cy="338554"/>
          </a:xfrm>
          <a:prstGeom prst="rect">
            <a:avLst/>
          </a:prstGeom>
          <a:noFill/>
        </p:spPr>
        <p:txBody>
          <a:bodyPr wrap="square" rtlCol="0">
            <a:spAutoFit/>
          </a:bodyPr>
          <a:lstStyle/>
          <a:p>
            <a:pPr>
              <a:buNone/>
            </a:pPr>
            <a:r>
              <a:rPr lang="en-US" dirty="0" smtClean="0"/>
              <a:t>PO</a:t>
            </a:r>
            <a:endParaRPr lang="en-US" dirty="0"/>
          </a:p>
        </p:txBody>
      </p:sp>
      <p:sp>
        <p:nvSpPr>
          <p:cNvPr id="17" name="Textfeld 16"/>
          <p:cNvSpPr txBox="1"/>
          <p:nvPr/>
        </p:nvSpPr>
        <p:spPr>
          <a:xfrm>
            <a:off x="3962400" y="5562600"/>
            <a:ext cx="1612900" cy="338554"/>
          </a:xfrm>
          <a:prstGeom prst="rect">
            <a:avLst/>
          </a:prstGeom>
          <a:noFill/>
        </p:spPr>
        <p:txBody>
          <a:bodyPr wrap="square" rtlCol="0">
            <a:spAutoFit/>
          </a:bodyPr>
          <a:lstStyle/>
          <a:p>
            <a:pPr>
              <a:buNone/>
            </a:pPr>
            <a:r>
              <a:rPr lang="en-US" dirty="0" smtClean="0"/>
              <a:t>Scrum Team N</a:t>
            </a:r>
            <a:endParaRPr lang="en-US" dirty="0"/>
          </a:p>
        </p:txBody>
      </p:sp>
      <p:sp>
        <p:nvSpPr>
          <p:cNvPr id="18" name="Textfeld 17"/>
          <p:cNvSpPr txBox="1"/>
          <p:nvPr/>
        </p:nvSpPr>
        <p:spPr>
          <a:xfrm rot="1248471">
            <a:off x="5785748" y="3446005"/>
            <a:ext cx="1538843" cy="338554"/>
          </a:xfrm>
          <a:prstGeom prst="rect">
            <a:avLst/>
          </a:prstGeom>
          <a:noFill/>
        </p:spPr>
        <p:txBody>
          <a:bodyPr wrap="square" rtlCol="0">
            <a:spAutoFit/>
          </a:bodyPr>
          <a:lstStyle/>
          <a:p>
            <a:pPr>
              <a:buNone/>
            </a:pPr>
            <a:r>
              <a:rPr lang="en-US" dirty="0" smtClean="0"/>
              <a:t>Scrum Team 2</a:t>
            </a:r>
            <a:endParaRPr lang="en-US" dirty="0"/>
          </a:p>
        </p:txBody>
      </p:sp>
      <p:sp>
        <p:nvSpPr>
          <p:cNvPr id="19" name="Textfeld 18"/>
          <p:cNvSpPr txBox="1"/>
          <p:nvPr/>
        </p:nvSpPr>
        <p:spPr>
          <a:xfrm rot="20105338">
            <a:off x="1984211" y="3423237"/>
            <a:ext cx="1579872" cy="338554"/>
          </a:xfrm>
          <a:prstGeom prst="rect">
            <a:avLst/>
          </a:prstGeom>
          <a:noFill/>
        </p:spPr>
        <p:txBody>
          <a:bodyPr wrap="square" rtlCol="0">
            <a:spAutoFit/>
          </a:bodyPr>
          <a:lstStyle/>
          <a:p>
            <a:pPr>
              <a:buNone/>
            </a:pPr>
            <a:r>
              <a:rPr lang="en-US" dirty="0" smtClean="0"/>
              <a:t>Scrum Team 1</a:t>
            </a:r>
            <a:endParaRPr lang="en-US" dirty="0"/>
          </a:p>
        </p:txBody>
      </p:sp>
    </p:spTree>
    <p:extLst>
      <p:ext uri="{BB962C8B-B14F-4D97-AF65-F5344CB8AC3E}">
        <p14:creationId xmlns:p14="http://schemas.microsoft.com/office/powerpoint/2010/main" val="4193930043"/>
      </p:ext>
    </p:extLst>
  </p:cSld>
  <p:clrMapOvr>
    <a:masterClrMapping/>
  </p:clrMapOvr>
  <p:transition advTm="22019"/>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21</a:t>
            </a:fld>
            <a:endParaRPr lang="de-DE"/>
          </a:p>
        </p:txBody>
      </p:sp>
      <p:sp>
        <p:nvSpPr>
          <p:cNvPr id="5123" name="Rectangle 2"/>
          <p:cNvSpPr>
            <a:spLocks noGrp="1" noChangeArrowheads="1"/>
          </p:cNvSpPr>
          <p:nvPr>
            <p:ph type="title"/>
          </p:nvPr>
        </p:nvSpPr>
        <p:spPr/>
        <p:txBody>
          <a:bodyPr/>
          <a:lstStyle/>
          <a:p>
            <a:pPr eaLnBrk="1" hangingPunct="1"/>
            <a:r>
              <a:rPr lang="en-US" dirty="0" smtClean="0"/>
              <a:t>Feature Team</a:t>
            </a:r>
          </a:p>
        </p:txBody>
      </p:sp>
      <p:sp>
        <p:nvSpPr>
          <p:cNvPr id="5124" name="Rectangle 5"/>
          <p:cNvSpPr>
            <a:spLocks noGrp="1" noChangeArrowheads="1"/>
          </p:cNvSpPr>
          <p:nvPr>
            <p:ph type="body" idx="1"/>
          </p:nvPr>
        </p:nvSpPr>
        <p:spPr>
          <a:xfrm>
            <a:off x="377827" y="1397000"/>
            <a:ext cx="8443913" cy="1132618"/>
          </a:xfrm>
          <a:noFill/>
        </p:spPr>
        <p:txBody>
          <a:bodyPr/>
          <a:lstStyle/>
          <a:p>
            <a:pPr eaLnBrk="1" hangingPunct="1"/>
            <a:r>
              <a:rPr lang="en-US" dirty="0" smtClean="0"/>
              <a:t>One team with responsibility for whole features (end-to-end)</a:t>
            </a:r>
          </a:p>
          <a:p>
            <a:pPr eaLnBrk="1" hangingPunct="1"/>
            <a:r>
              <a:rPr lang="en-US" dirty="0" smtClean="0"/>
              <a:t>Crossable boundaries between Scrum Teams; self organization within the Feature Team</a:t>
            </a:r>
          </a:p>
          <a:p>
            <a:pPr eaLnBrk="1" hangingPunct="1"/>
            <a:r>
              <a:rPr lang="en-US" dirty="0" err="1" smtClean="0"/>
              <a:t>LeadPO</a:t>
            </a:r>
            <a:r>
              <a:rPr lang="en-US" dirty="0" smtClean="0"/>
              <a:t>: communication between Feature Teams, release planning (scope, budget, risk)</a:t>
            </a:r>
          </a:p>
          <a:p>
            <a:pPr eaLnBrk="1" hangingPunct="1"/>
            <a:r>
              <a:rPr lang="en-US" dirty="0" smtClean="0"/>
              <a:t>Part time SMs out of the Scrum Teams</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End-to-End Responsibility</a:t>
            </a:r>
            <a:endParaRPr lang="en-US" sz="1800" b="1" dirty="0">
              <a:solidFill>
                <a:schemeClr val="hlink"/>
              </a:solidFill>
            </a:endParaRPr>
          </a:p>
        </p:txBody>
      </p:sp>
      <p:sp>
        <p:nvSpPr>
          <p:cNvPr id="20" name="Ellipse 5"/>
          <p:cNvSpPr/>
          <p:nvPr/>
        </p:nvSpPr>
        <p:spPr bwMode="auto">
          <a:xfrm>
            <a:off x="1168400" y="2603499"/>
            <a:ext cx="7086600" cy="3670300"/>
          </a:xfrm>
          <a:prstGeom prst="ellipse">
            <a:avLst/>
          </a:prstGeom>
          <a:solidFill>
            <a:srgbClr val="C6D9F1"/>
          </a:solidFill>
          <a:ln w="25400" cap="flat" cmpd="sng" algn="ctr">
            <a:solidFill>
              <a:srgbClr val="C6D9F1"/>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wrap="square" rtlCol="0" anchor="ctr"/>
          <a:lstStyle/>
          <a:p>
            <a:pPr algn="ctr" fontAlgn="auto">
              <a:spcBef>
                <a:spcPts val="0"/>
              </a:spcBef>
              <a:spcAft>
                <a:spcPts val="0"/>
              </a:spcAft>
              <a:buFontTx/>
              <a:buNone/>
            </a:pPr>
            <a:r>
              <a:rPr lang="en-US" kern="0" dirty="0" err="1">
                <a:solidFill>
                  <a:sysClr val="windowText" lastClr="000000"/>
                </a:solidFill>
                <a:latin typeface="+mn-lt"/>
              </a:rPr>
              <a:t>LeadPO</a:t>
            </a:r>
            <a:endParaRPr lang="en-US" kern="0" dirty="0">
              <a:solidFill>
                <a:sysClr val="windowText" lastClr="000000"/>
              </a:solidFill>
              <a:latin typeface="+mn-lt"/>
            </a:endParaRPr>
          </a:p>
        </p:txBody>
      </p:sp>
      <p:cxnSp>
        <p:nvCxnSpPr>
          <p:cNvPr id="21" name="Gerade Verbindung 20"/>
          <p:cNvCxnSpPr/>
          <p:nvPr/>
        </p:nvCxnSpPr>
        <p:spPr bwMode="auto">
          <a:xfrm>
            <a:off x="4660900" y="2844801"/>
            <a:ext cx="0" cy="1282700"/>
          </a:xfrm>
          <a:prstGeom prst="line">
            <a:avLst/>
          </a:prstGeom>
          <a:noFill/>
          <a:ln w="9525" cap="flat" cmpd="sng" algn="ctr">
            <a:solidFill>
              <a:schemeClr val="tx1"/>
            </a:solidFill>
            <a:prstDash val="dash"/>
            <a:round/>
            <a:headEnd type="none" w="med" len="med"/>
            <a:tailEnd type="none" w="med" len="med"/>
          </a:ln>
          <a:effectLst/>
        </p:spPr>
      </p:cxnSp>
      <p:cxnSp>
        <p:nvCxnSpPr>
          <p:cNvPr id="22" name="Gerade Verbindung 21"/>
          <p:cNvCxnSpPr/>
          <p:nvPr/>
        </p:nvCxnSpPr>
        <p:spPr bwMode="auto">
          <a:xfrm flipH="1">
            <a:off x="2336800" y="4686300"/>
            <a:ext cx="1778000" cy="660400"/>
          </a:xfrm>
          <a:prstGeom prst="line">
            <a:avLst/>
          </a:prstGeom>
          <a:noFill/>
          <a:ln w="9525" cap="flat" cmpd="sng" algn="ctr">
            <a:solidFill>
              <a:schemeClr val="tx1"/>
            </a:solidFill>
            <a:prstDash val="dash"/>
            <a:round/>
            <a:headEnd type="none" w="med" len="med"/>
            <a:tailEnd type="none" w="med" len="med"/>
          </a:ln>
          <a:effectLst/>
        </p:spPr>
      </p:cxnSp>
      <p:cxnSp>
        <p:nvCxnSpPr>
          <p:cNvPr id="23" name="Gerade Verbindung 22"/>
          <p:cNvCxnSpPr/>
          <p:nvPr/>
        </p:nvCxnSpPr>
        <p:spPr bwMode="auto">
          <a:xfrm flipH="1" flipV="1">
            <a:off x="5334000" y="4572001"/>
            <a:ext cx="2070100" cy="622300"/>
          </a:xfrm>
          <a:prstGeom prst="line">
            <a:avLst/>
          </a:prstGeom>
          <a:noFill/>
          <a:ln w="9525" cap="flat" cmpd="sng" algn="ctr">
            <a:solidFill>
              <a:schemeClr val="tx1"/>
            </a:solidFill>
            <a:prstDash val="dash"/>
            <a:round/>
            <a:headEnd type="none" w="med" len="med"/>
            <a:tailEnd type="none" w="med" len="med"/>
          </a:ln>
          <a:effectLst/>
        </p:spPr>
      </p:cxnSp>
      <p:sp>
        <p:nvSpPr>
          <p:cNvPr id="24" name="Textfeld 23"/>
          <p:cNvSpPr txBox="1"/>
          <p:nvPr/>
        </p:nvSpPr>
        <p:spPr>
          <a:xfrm>
            <a:off x="3505200" y="3924300"/>
            <a:ext cx="482600" cy="338554"/>
          </a:xfrm>
          <a:prstGeom prst="rect">
            <a:avLst/>
          </a:prstGeom>
          <a:noFill/>
        </p:spPr>
        <p:txBody>
          <a:bodyPr wrap="square" rtlCol="0">
            <a:spAutoFit/>
          </a:bodyPr>
          <a:lstStyle/>
          <a:p>
            <a:pPr>
              <a:buNone/>
            </a:pPr>
            <a:r>
              <a:rPr lang="en-US" dirty="0" smtClean="0"/>
              <a:t>PO</a:t>
            </a:r>
            <a:endParaRPr lang="en-US" dirty="0"/>
          </a:p>
        </p:txBody>
      </p:sp>
      <p:sp>
        <p:nvSpPr>
          <p:cNvPr id="25" name="Textfeld 24"/>
          <p:cNvSpPr txBox="1"/>
          <p:nvPr/>
        </p:nvSpPr>
        <p:spPr>
          <a:xfrm>
            <a:off x="5232400" y="3886200"/>
            <a:ext cx="482600" cy="338554"/>
          </a:xfrm>
          <a:prstGeom prst="rect">
            <a:avLst/>
          </a:prstGeom>
          <a:noFill/>
        </p:spPr>
        <p:txBody>
          <a:bodyPr wrap="square" rtlCol="0">
            <a:spAutoFit/>
          </a:bodyPr>
          <a:lstStyle/>
          <a:p>
            <a:pPr>
              <a:buNone/>
            </a:pPr>
            <a:r>
              <a:rPr lang="en-US" dirty="0" smtClean="0"/>
              <a:t>PO</a:t>
            </a:r>
            <a:endParaRPr lang="en-US" dirty="0"/>
          </a:p>
        </p:txBody>
      </p:sp>
      <p:sp>
        <p:nvSpPr>
          <p:cNvPr id="26" name="Textfeld 25"/>
          <p:cNvSpPr txBox="1"/>
          <p:nvPr/>
        </p:nvSpPr>
        <p:spPr>
          <a:xfrm>
            <a:off x="4470400" y="5029200"/>
            <a:ext cx="482600" cy="338554"/>
          </a:xfrm>
          <a:prstGeom prst="rect">
            <a:avLst/>
          </a:prstGeom>
          <a:noFill/>
        </p:spPr>
        <p:txBody>
          <a:bodyPr wrap="square" rtlCol="0">
            <a:spAutoFit/>
          </a:bodyPr>
          <a:lstStyle/>
          <a:p>
            <a:pPr>
              <a:buNone/>
            </a:pPr>
            <a:r>
              <a:rPr lang="en-US" dirty="0" smtClean="0"/>
              <a:t>PO</a:t>
            </a:r>
            <a:endParaRPr lang="en-US" dirty="0"/>
          </a:p>
        </p:txBody>
      </p:sp>
      <p:sp>
        <p:nvSpPr>
          <p:cNvPr id="27" name="Textfeld 26"/>
          <p:cNvSpPr txBox="1"/>
          <p:nvPr/>
        </p:nvSpPr>
        <p:spPr>
          <a:xfrm>
            <a:off x="3962400" y="5562600"/>
            <a:ext cx="1612900" cy="338554"/>
          </a:xfrm>
          <a:prstGeom prst="rect">
            <a:avLst/>
          </a:prstGeom>
          <a:noFill/>
        </p:spPr>
        <p:txBody>
          <a:bodyPr wrap="square" rtlCol="0">
            <a:spAutoFit/>
          </a:bodyPr>
          <a:lstStyle/>
          <a:p>
            <a:pPr>
              <a:buNone/>
            </a:pPr>
            <a:r>
              <a:rPr lang="en-US" dirty="0" smtClean="0"/>
              <a:t>Scrum Team N</a:t>
            </a:r>
            <a:endParaRPr lang="en-US" dirty="0"/>
          </a:p>
        </p:txBody>
      </p:sp>
      <p:sp>
        <p:nvSpPr>
          <p:cNvPr id="28" name="Textfeld 27"/>
          <p:cNvSpPr txBox="1"/>
          <p:nvPr/>
        </p:nvSpPr>
        <p:spPr>
          <a:xfrm rot="1248471">
            <a:off x="5785748" y="3446005"/>
            <a:ext cx="1538843" cy="338554"/>
          </a:xfrm>
          <a:prstGeom prst="rect">
            <a:avLst/>
          </a:prstGeom>
          <a:noFill/>
        </p:spPr>
        <p:txBody>
          <a:bodyPr wrap="square" rtlCol="0">
            <a:spAutoFit/>
          </a:bodyPr>
          <a:lstStyle/>
          <a:p>
            <a:pPr>
              <a:buNone/>
            </a:pPr>
            <a:r>
              <a:rPr lang="en-US" dirty="0" smtClean="0"/>
              <a:t>Scrum Team 2</a:t>
            </a:r>
            <a:endParaRPr lang="en-US" dirty="0"/>
          </a:p>
        </p:txBody>
      </p:sp>
      <p:sp>
        <p:nvSpPr>
          <p:cNvPr id="29" name="Textfeld 28"/>
          <p:cNvSpPr txBox="1"/>
          <p:nvPr/>
        </p:nvSpPr>
        <p:spPr>
          <a:xfrm rot="20105338">
            <a:off x="1984211" y="3423237"/>
            <a:ext cx="1579872" cy="338554"/>
          </a:xfrm>
          <a:prstGeom prst="rect">
            <a:avLst/>
          </a:prstGeom>
          <a:noFill/>
        </p:spPr>
        <p:txBody>
          <a:bodyPr wrap="square" rtlCol="0">
            <a:spAutoFit/>
          </a:bodyPr>
          <a:lstStyle/>
          <a:p>
            <a:pPr>
              <a:buNone/>
            </a:pPr>
            <a:r>
              <a:rPr lang="en-US" dirty="0" smtClean="0"/>
              <a:t>Scrum Team 1</a:t>
            </a:r>
            <a:endParaRPr lang="en-US" dirty="0"/>
          </a:p>
        </p:txBody>
      </p:sp>
    </p:spTree>
  </p:cSld>
  <p:clrMapOvr>
    <a:masterClrMapping/>
  </p:clrMapOvr>
  <p:transition advTm="86487"/>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0" y="0"/>
            <a:ext cx="9144000" cy="6858000"/>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7" name="Oval 26"/>
          <p:cNvSpPr>
            <a:spLocks noChangeAspect="1"/>
          </p:cNvSpPr>
          <p:nvPr/>
        </p:nvSpPr>
        <p:spPr bwMode="auto">
          <a:xfrm>
            <a:off x="3706184" y="1988109"/>
            <a:ext cx="1152000" cy="1152000"/>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1449890613"/>
              </p:ext>
            </p:extLst>
          </p:nvPr>
        </p:nvGraphicFramePr>
        <p:xfrm>
          <a:off x="510940" y="2146070"/>
          <a:ext cx="8131239" cy="533612"/>
        </p:xfrm>
        <a:graphic>
          <a:graphicData uri="http://schemas.openxmlformats.org/drawingml/2006/table">
            <a:tbl>
              <a:tblPr/>
              <a:tblGrid>
                <a:gridCol w="610179"/>
                <a:gridCol w="626755"/>
                <a:gridCol w="626755"/>
                <a:gridCol w="626755"/>
                <a:gridCol w="626755"/>
                <a:gridCol w="626755"/>
                <a:gridCol w="626755"/>
                <a:gridCol w="626755"/>
                <a:gridCol w="626755"/>
                <a:gridCol w="626755"/>
                <a:gridCol w="626755"/>
                <a:gridCol w="626755"/>
                <a:gridCol w="626755"/>
              </a:tblGrid>
              <a:tr h="266806">
                <a:tc>
                  <a:txBody>
                    <a:bodyPr/>
                    <a:lstStyle/>
                    <a:p>
                      <a:pPr algn="l" fontAlgn="b"/>
                      <a:r>
                        <a:rPr lang="de-DE" sz="1600" b="0" i="0" u="none" strike="noStrike">
                          <a:solidFill>
                            <a:srgbClr val="000000"/>
                          </a:solidFill>
                          <a:effectLst/>
                          <a:latin typeface="Arial"/>
                        </a:rPr>
                        <a:t> </a:t>
                      </a:r>
                    </a:p>
                  </a:txBody>
                  <a:tcPr marL="9993" marR="9993" marT="99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de-DE" sz="1600" b="0" i="0" u="none" strike="noStrike" dirty="0">
                          <a:solidFill>
                            <a:srgbClr val="000000"/>
                          </a:solidFill>
                          <a:effectLst/>
                          <a:latin typeface="Arial"/>
                        </a:rPr>
                        <a:t>2011</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2012</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2013</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266806">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el 1"/>
          <p:cNvSpPr>
            <a:spLocks noGrp="1"/>
          </p:cNvSpPr>
          <p:nvPr>
            <p:ph type="title"/>
          </p:nvPr>
        </p:nvSpPr>
        <p:spPr/>
        <p:txBody>
          <a:bodyPr/>
          <a:lstStyle/>
          <a:p>
            <a:r>
              <a:rPr lang="en-US" dirty="0" smtClean="0"/>
              <a:t>Timeline</a:t>
            </a:r>
            <a:endParaRPr lang="en-US" dirty="0"/>
          </a:p>
        </p:txBody>
      </p:sp>
      <p:sp>
        <p:nvSpPr>
          <p:cNvPr id="6" name="Rechteck 5"/>
          <p:cNvSpPr>
            <a:spLocks noChangeAspect="1"/>
          </p:cNvSpPr>
          <p:nvPr/>
        </p:nvSpPr>
        <p:spPr bwMode="auto">
          <a:xfrm rot="2700000">
            <a:off x="5186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7" name="Rechteck 6"/>
          <p:cNvSpPr>
            <a:spLocks noChangeAspect="1"/>
          </p:cNvSpPr>
          <p:nvPr/>
        </p:nvSpPr>
        <p:spPr bwMode="auto">
          <a:xfrm rot="2700000">
            <a:off x="34523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8" name="Rechteck 7"/>
          <p:cNvSpPr>
            <a:spLocks noChangeAspect="1"/>
          </p:cNvSpPr>
          <p:nvPr/>
        </p:nvSpPr>
        <p:spPr bwMode="auto">
          <a:xfrm rot="2700000">
            <a:off x="59542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0" name="Abgerundete rechteckige Legende 9"/>
          <p:cNvSpPr/>
          <p:nvPr/>
        </p:nvSpPr>
        <p:spPr bwMode="auto">
          <a:xfrm>
            <a:off x="723900" y="2819400"/>
            <a:ext cx="1155700" cy="544830"/>
          </a:xfrm>
          <a:prstGeom prst="wedgeRoundRectCallout">
            <a:avLst>
              <a:gd name="adj1" fmla="val -61492"/>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Started with Scrum</a:t>
            </a:r>
          </a:p>
        </p:txBody>
      </p:sp>
      <p:sp>
        <p:nvSpPr>
          <p:cNvPr id="11" name="Abgerundete rechteckige Legende 10"/>
          <p:cNvSpPr/>
          <p:nvPr/>
        </p:nvSpPr>
        <p:spPr bwMode="auto">
          <a:xfrm>
            <a:off x="1943100" y="2832100"/>
            <a:ext cx="1358900" cy="544830"/>
          </a:xfrm>
          <a:prstGeom prst="wedgeRoundRectCallout">
            <a:avLst>
              <a:gd name="adj1" fmla="val 58270"/>
              <a:gd name="adj2" fmla="val -28652"/>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the first market</a:t>
            </a:r>
          </a:p>
        </p:txBody>
      </p:sp>
      <p:sp>
        <p:nvSpPr>
          <p:cNvPr id="12" name="Abgerundete rechteckige Legende 11"/>
          <p:cNvSpPr/>
          <p:nvPr/>
        </p:nvSpPr>
        <p:spPr bwMode="auto">
          <a:xfrm>
            <a:off x="41910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three further markets</a:t>
            </a:r>
          </a:p>
        </p:txBody>
      </p:sp>
      <p:sp>
        <p:nvSpPr>
          <p:cNvPr id="14" name="Rechteck 13"/>
          <p:cNvSpPr>
            <a:spLocks noChangeAspect="1"/>
          </p:cNvSpPr>
          <p:nvPr/>
        </p:nvSpPr>
        <p:spPr bwMode="auto">
          <a:xfrm rot="2700000">
            <a:off x="84561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6" name="Abgerundete rechteckige Legende 15"/>
          <p:cNvSpPr/>
          <p:nvPr/>
        </p:nvSpPr>
        <p:spPr bwMode="auto">
          <a:xfrm>
            <a:off x="66802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six further markets</a:t>
            </a:r>
          </a:p>
        </p:txBody>
      </p:sp>
      <p:graphicFrame>
        <p:nvGraphicFramePr>
          <p:cNvPr id="21" name="Tabelle 20"/>
          <p:cNvGraphicFramePr>
            <a:graphicFrameLocks noGrp="1"/>
          </p:cNvGraphicFramePr>
          <p:nvPr/>
        </p:nvGraphicFramePr>
        <p:xfrm>
          <a:off x="520704" y="3630295"/>
          <a:ext cx="7505700" cy="772795"/>
        </p:xfrm>
        <a:graphic>
          <a:graphicData uri="http://schemas.openxmlformats.org/drawingml/2006/table">
            <a:tbl>
              <a:tblPr/>
              <a:tblGrid>
                <a:gridCol w="625475"/>
                <a:gridCol w="625475"/>
                <a:gridCol w="625475"/>
                <a:gridCol w="625475"/>
                <a:gridCol w="625475"/>
                <a:gridCol w="625475"/>
                <a:gridCol w="625475"/>
                <a:gridCol w="625475"/>
                <a:gridCol w="625475"/>
                <a:gridCol w="835021"/>
                <a:gridCol w="415929"/>
                <a:gridCol w="625475"/>
              </a:tblGrid>
              <a:tr h="171450">
                <a:tc gridSpan="4">
                  <a:txBody>
                    <a:bodyPr/>
                    <a:lstStyle/>
                    <a:p>
                      <a:pPr algn="ctr" rtl="0" fontAlgn="b"/>
                      <a:r>
                        <a:rPr lang="de-DE" sz="1600" b="0" i="0" u="none" strike="noStrike" dirty="0">
                          <a:solidFill>
                            <a:srgbClr val="000000"/>
                          </a:solidFill>
                          <a:latin typeface="Arial"/>
                        </a:rPr>
                        <a:t>SM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b"/>
                      <a:r>
                        <a:rPr lang="de-DE" sz="1600" b="0" i="0" u="none" strike="noStrike">
                          <a:solidFill>
                            <a:srgbClr val="000000"/>
                          </a:solidFill>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r>
              <a:tr h="272415">
                <a:tc>
                  <a:txBody>
                    <a:bodyPr/>
                    <a:lstStyle/>
                    <a:p>
                      <a:pPr algn="l" rtl="0" fontAlgn="b"/>
                      <a:r>
                        <a:rPr lang="de-DE" sz="1600" b="0" i="0" u="none" strike="noStrike" dirty="0">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5">
                  <a:txBody>
                    <a:bodyPr/>
                    <a:lstStyle/>
                    <a:p>
                      <a:pPr algn="ctr" rtl="0" fontAlgn="b"/>
                      <a:r>
                        <a:rPr lang="de-DE" sz="1600" b="0" i="0" u="none" strike="noStrike" dirty="0">
                          <a:solidFill>
                            <a:srgbClr val="000000"/>
                          </a:solidFill>
                          <a:latin typeface="Arial"/>
                        </a:rPr>
                        <a:t>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
                      <a:r>
                        <a:rPr lang="de-DE" sz="1600" b="0" i="0" u="none" strike="noStrike">
                          <a:solidFill>
                            <a:srgbClr val="000000"/>
                          </a:solidFill>
                          <a:latin typeface="Arial"/>
                        </a:rPr>
                        <a:t>LeadPO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a:txBody>
                    <a:bodyPr/>
                    <a:lstStyle/>
                    <a:p>
                      <a:pPr algn="l" fontAlgn="b"/>
                      <a:endParaRPr lang="de-DE" sz="1600" b="0" i="0" u="none" strike="noStrike">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r>
              <a:tr h="171450">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b"/>
                      <a:r>
                        <a:rPr lang="de-DE" sz="1600" b="0" i="0" u="none" strike="noStrike" dirty="0" smtClean="0">
                          <a:solidFill>
                            <a:srgbClr val="000000"/>
                          </a:solidFill>
                          <a:latin typeface="Arial"/>
                        </a:rPr>
                        <a:t>PO</a:t>
                      </a:r>
                      <a:endParaRPr lang="de-DE" sz="1600" b="0" i="0" u="none" strike="noStrike" dirty="0">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r>
            </a:tbl>
          </a:graphicData>
        </a:graphic>
      </p:graphicFrame>
      <p:sp>
        <p:nvSpPr>
          <p:cNvPr id="20" name="Rectangle 6"/>
          <p:cNvSpPr>
            <a:spLocks noChangeArrowheads="1"/>
          </p:cNvSpPr>
          <p:nvPr/>
        </p:nvSpPr>
        <p:spPr bwMode="auto">
          <a:xfrm>
            <a:off x="398463" y="357188"/>
            <a:ext cx="6113462" cy="274637"/>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Whole Project</a:t>
            </a:r>
            <a:endParaRPr lang="en-US" sz="1800" b="1" dirty="0">
              <a:solidFill>
                <a:schemeClr val="hlink"/>
              </a:solidFill>
            </a:endParaRPr>
          </a:p>
        </p:txBody>
      </p:sp>
      <p:sp>
        <p:nvSpPr>
          <p:cNvPr id="18" name="Geschweifte Klammer links 17"/>
          <p:cNvSpPr/>
          <p:nvPr/>
        </p:nvSpPr>
        <p:spPr bwMode="auto">
          <a:xfrm rot="16200000">
            <a:off x="1011992" y="4440991"/>
            <a:ext cx="355603" cy="1328818"/>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3" name="Textfeld 22"/>
          <p:cNvSpPr txBox="1"/>
          <p:nvPr/>
        </p:nvSpPr>
        <p:spPr>
          <a:xfrm>
            <a:off x="444500" y="5334000"/>
            <a:ext cx="1358900" cy="584775"/>
          </a:xfrm>
          <a:prstGeom prst="rect">
            <a:avLst/>
          </a:prstGeom>
          <a:noFill/>
        </p:spPr>
        <p:txBody>
          <a:bodyPr wrap="square" rtlCol="0">
            <a:spAutoFit/>
          </a:bodyPr>
          <a:lstStyle/>
          <a:p>
            <a:pPr algn="ctr">
              <a:buNone/>
            </a:pPr>
            <a:r>
              <a:rPr lang="en-US" dirty="0" smtClean="0"/>
              <a:t>Scaling to 200 People</a:t>
            </a:r>
            <a:endParaRPr lang="en-US" dirty="0"/>
          </a:p>
        </p:txBody>
      </p:sp>
      <p:sp>
        <p:nvSpPr>
          <p:cNvPr id="24" name="Geschweifte Klammer links 23"/>
          <p:cNvSpPr/>
          <p:nvPr/>
        </p:nvSpPr>
        <p:spPr bwMode="auto">
          <a:xfrm rot="16200000">
            <a:off x="3863141" y="2948743"/>
            <a:ext cx="355603" cy="43133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5" name="Textfeld 24"/>
          <p:cNvSpPr txBox="1"/>
          <p:nvPr/>
        </p:nvSpPr>
        <p:spPr>
          <a:xfrm>
            <a:off x="1803399" y="5346700"/>
            <a:ext cx="4483101" cy="338554"/>
          </a:xfrm>
          <a:prstGeom prst="rect">
            <a:avLst/>
          </a:prstGeom>
          <a:noFill/>
        </p:spPr>
        <p:txBody>
          <a:bodyPr wrap="square" rtlCol="0">
            <a:spAutoFit/>
          </a:bodyPr>
          <a:lstStyle/>
          <a:p>
            <a:pPr algn="ctr">
              <a:buNone/>
            </a:pPr>
            <a:r>
              <a:rPr lang="en-US" dirty="0" smtClean="0"/>
              <a:t>Growing to 400 People</a:t>
            </a:r>
            <a:endParaRPr lang="en-US" dirty="0"/>
          </a:p>
        </p:txBody>
      </p:sp>
      <p:sp>
        <p:nvSpPr>
          <p:cNvPr id="28" name="Geschweifte Klammer links 27"/>
          <p:cNvSpPr/>
          <p:nvPr/>
        </p:nvSpPr>
        <p:spPr bwMode="auto">
          <a:xfrm rot="16200000">
            <a:off x="6964663" y="4199693"/>
            <a:ext cx="355603" cy="18114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9" name="Textfeld 28"/>
          <p:cNvSpPr txBox="1"/>
          <p:nvPr/>
        </p:nvSpPr>
        <p:spPr>
          <a:xfrm>
            <a:off x="6184900" y="5321300"/>
            <a:ext cx="1985238" cy="584775"/>
          </a:xfrm>
          <a:prstGeom prst="rect">
            <a:avLst/>
          </a:prstGeom>
          <a:noFill/>
        </p:spPr>
        <p:txBody>
          <a:bodyPr wrap="square" rtlCol="0">
            <a:spAutoFit/>
          </a:bodyPr>
          <a:lstStyle/>
          <a:p>
            <a:pPr algn="ctr">
              <a:buNone/>
            </a:pPr>
            <a:r>
              <a:rPr lang="en-US" dirty="0" smtClean="0"/>
              <a:t>Shrinking to 350 People</a:t>
            </a:r>
            <a:endParaRPr lang="en-US" dirty="0"/>
          </a:p>
        </p:txBody>
      </p:sp>
      <p:cxnSp>
        <p:nvCxnSpPr>
          <p:cNvPr id="32" name="Gerade Verbindung 31"/>
          <p:cNvCxnSpPr/>
          <p:nvPr/>
        </p:nvCxnSpPr>
        <p:spPr bwMode="auto">
          <a:xfrm>
            <a:off x="3708400" y="1816100"/>
            <a:ext cx="0" cy="2679700"/>
          </a:xfrm>
          <a:prstGeom prst="line">
            <a:avLst/>
          </a:prstGeom>
          <a:noFill/>
          <a:ln w="9525" cap="flat" cmpd="sng" algn="ctr">
            <a:solidFill>
              <a:schemeClr val="tx1"/>
            </a:solidFill>
            <a:prstDash val="solid"/>
            <a:round/>
            <a:headEnd type="none" w="med" len="med"/>
            <a:tailEnd type="none" w="med" len="med"/>
          </a:ln>
          <a:effectLst/>
        </p:spPr>
      </p:cxnSp>
      <p:sp>
        <p:nvSpPr>
          <p:cNvPr id="35" name="Abgerundete rechteckige Legende 34"/>
          <p:cNvSpPr/>
          <p:nvPr/>
        </p:nvSpPr>
        <p:spPr bwMode="auto">
          <a:xfrm>
            <a:off x="3924300" y="1092200"/>
            <a:ext cx="1536700" cy="495300"/>
          </a:xfrm>
          <a:prstGeom prst="wedgeRoundRectCallout">
            <a:avLst>
              <a:gd name="adj1" fmla="val -63853"/>
              <a:gd name="adj2" fmla="val 98631"/>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Reorganization</a:t>
            </a:r>
          </a:p>
        </p:txBody>
      </p:sp>
      <p:sp>
        <p:nvSpPr>
          <p:cNvPr id="22" name="Foliennummernplatzhalter 3"/>
          <p:cNvSpPr>
            <a:spLocks noGrp="1"/>
          </p:cNvSpPr>
          <p:nvPr>
            <p:ph type="sldNum" sz="quarter" idx="10"/>
          </p:nvPr>
        </p:nvSpPr>
        <p:spPr>
          <a:xfrm>
            <a:off x="8486775" y="6553200"/>
            <a:ext cx="428625" cy="228600"/>
          </a:xfrm>
        </p:spPr>
        <p:txBody>
          <a:bodyPr/>
          <a:lstStyle/>
          <a:p>
            <a:pPr>
              <a:defRPr/>
            </a:pPr>
            <a:fld id="{ACC88516-36E3-410A-857E-6593B50610DF}" type="slidenum">
              <a:rPr lang="de-DE" smtClean="0"/>
              <a:pPr>
                <a:defRPr/>
              </a:pPr>
              <a:t>22</a:t>
            </a:fld>
            <a:endParaRPr lang="de-DE" dirty="0"/>
          </a:p>
        </p:txBody>
      </p:sp>
    </p:spTree>
    <p:custDataLst>
      <p:tags r:id="rId1"/>
    </p:custDataLst>
    <p:extLst>
      <p:ext uri="{BB962C8B-B14F-4D97-AF65-F5344CB8AC3E}">
        <p14:creationId xmlns:p14="http://schemas.microsoft.com/office/powerpoint/2010/main" val="2773018567"/>
      </p:ext>
    </p:extLst>
  </p:cSld>
  <p:clrMapOvr>
    <a:masterClrMapping/>
  </p:clrMapOvr>
  <p:transition advTm="196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4135 -0.00277 L -0.06212 -4.04624E-7 " pathEditMode="relative" rAng="0" ptsTypes="AA">
                                      <p:cBhvr>
                                        <p:cTn id="8" dur="2000" fill="hold"/>
                                        <p:tgtEl>
                                          <p:spTgt spid="27"/>
                                        </p:tgtEl>
                                        <p:attrNameLst>
                                          <p:attrName>ppt_x</p:attrName>
                                          <p:attrName>ppt_y</p:attrName>
                                        </p:attrNameLst>
                                      </p:cBhvr>
                                      <p:rCtr x="17560" y="139"/>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6212 -4.04624E-7 L 2.17942E-6 -4.04624E-7 " pathEditMode="relative" rAng="0" ptsTypes="AA">
                                      <p:cBhvr>
                                        <p:cTn id="12" dur="2000" fill="hold"/>
                                        <p:tgtEl>
                                          <p:spTgt spid="27"/>
                                        </p:tgtEl>
                                        <p:attrNameLst>
                                          <p:attrName>ppt_x</p:attrName>
                                          <p:attrName>ppt_y</p:attrName>
                                        </p:attrNameLst>
                                      </p:cBhvr>
                                      <p:rCtr x="31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23</a:t>
            </a:fld>
            <a:endParaRPr lang="de-DE"/>
          </a:p>
        </p:txBody>
      </p:sp>
      <p:sp>
        <p:nvSpPr>
          <p:cNvPr id="5123" name="Rectangle 2"/>
          <p:cNvSpPr>
            <a:spLocks noGrp="1" noChangeArrowheads="1"/>
          </p:cNvSpPr>
          <p:nvPr>
            <p:ph type="title"/>
          </p:nvPr>
        </p:nvSpPr>
        <p:spPr/>
        <p:txBody>
          <a:bodyPr/>
          <a:lstStyle/>
          <a:p>
            <a:pPr lvl="1" eaLnBrk="1" hangingPunct="1"/>
            <a:r>
              <a:rPr lang="en-US" dirty="0" smtClean="0"/>
              <a:t>Estimating the Release Backlog</a:t>
            </a:r>
          </a:p>
        </p:txBody>
      </p:sp>
      <p:sp>
        <p:nvSpPr>
          <p:cNvPr id="5124" name="Rectangle 5"/>
          <p:cNvSpPr>
            <a:spLocks noGrp="1" noChangeArrowheads="1"/>
          </p:cNvSpPr>
          <p:nvPr>
            <p:ph type="body" idx="1"/>
          </p:nvPr>
        </p:nvSpPr>
        <p:spPr>
          <a:xfrm>
            <a:off x="377827" y="1397000"/>
            <a:ext cx="8443913" cy="2905410"/>
          </a:xfrm>
          <a:noFill/>
        </p:spPr>
        <p:txBody>
          <a:bodyPr/>
          <a:lstStyle/>
          <a:p>
            <a:pPr eaLnBrk="1" hangingPunct="1"/>
            <a:r>
              <a:rPr lang="en-US" dirty="0" smtClean="0"/>
              <a:t>Estimation with my Scrum Team</a:t>
            </a:r>
          </a:p>
          <a:p>
            <a:pPr eaLnBrk="1" hangingPunct="1"/>
            <a:endParaRPr lang="en-US" dirty="0" smtClean="0"/>
          </a:p>
          <a:p>
            <a:pPr eaLnBrk="1" hangingPunct="1"/>
            <a:r>
              <a:rPr lang="en-US" dirty="0" smtClean="0"/>
              <a:t>Challenges</a:t>
            </a:r>
          </a:p>
          <a:p>
            <a:pPr lvl="1" eaLnBrk="1" hangingPunct="1"/>
            <a:r>
              <a:rPr lang="en-US" dirty="0"/>
              <a:t>l</a:t>
            </a:r>
            <a:r>
              <a:rPr lang="en-US" dirty="0" smtClean="0"/>
              <a:t>arge team: 15 people</a:t>
            </a:r>
          </a:p>
          <a:p>
            <a:pPr lvl="1" eaLnBrk="1" hangingPunct="1"/>
            <a:r>
              <a:rPr lang="en-US" dirty="0"/>
              <a:t>l</a:t>
            </a:r>
            <a:r>
              <a:rPr lang="en-US" dirty="0" smtClean="0"/>
              <a:t>arge Backlog: 26 features (for 40 person years)</a:t>
            </a:r>
          </a:p>
          <a:p>
            <a:pPr lvl="1" eaLnBrk="1" hangingPunct="1"/>
            <a:endParaRPr lang="en-US" dirty="0" smtClean="0"/>
          </a:p>
          <a:p>
            <a:pPr eaLnBrk="1" hangingPunct="1"/>
            <a:r>
              <a:rPr lang="en-US" dirty="0" smtClean="0"/>
              <a:t>Solution</a:t>
            </a:r>
          </a:p>
          <a:p>
            <a:pPr lvl="1" eaLnBrk="1" hangingPunct="1"/>
            <a:r>
              <a:rPr lang="en-US" dirty="0"/>
              <a:t>45 minutes</a:t>
            </a:r>
          </a:p>
          <a:p>
            <a:pPr lvl="1" eaLnBrk="1" hangingPunct="1"/>
            <a:r>
              <a:rPr lang="en-US" dirty="0" smtClean="0"/>
              <a:t>Team Estimation Game</a:t>
            </a:r>
          </a:p>
          <a:p>
            <a:pPr lvl="1" eaLnBrk="1" hangingPunct="1"/>
            <a:endParaRPr lang="en-US" dirty="0" smtClean="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First Step After the Reorganization</a:t>
            </a:r>
            <a:endParaRPr lang="en-US" sz="1800" b="1" dirty="0">
              <a:solidFill>
                <a:schemeClr val="hlink"/>
              </a:solidFill>
            </a:endParaRPr>
          </a:p>
        </p:txBody>
      </p:sp>
    </p:spTree>
  </p:cSld>
  <p:clrMapOvr>
    <a:masterClrMapping/>
  </p:clrMapOvr>
  <p:transition advTm="6200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24</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Team Estimation Game</a:t>
            </a:r>
          </a:p>
        </p:txBody>
      </p:sp>
      <p:sp>
        <p:nvSpPr>
          <p:cNvPr id="35844" name="Rectangle 7"/>
          <p:cNvSpPr>
            <a:spLocks noChangeArrowheads="1"/>
          </p:cNvSpPr>
          <p:nvPr/>
        </p:nvSpPr>
        <p:spPr bwMode="auto">
          <a:xfrm>
            <a:off x="398463" y="337366"/>
            <a:ext cx="617061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Initial Backlog Estimation</a:t>
            </a:r>
            <a:endParaRPr lang="en-US" sz="1800" b="1" dirty="0">
              <a:solidFill>
                <a:schemeClr val="hlink"/>
              </a:solidFill>
            </a:endParaRPr>
          </a:p>
        </p:txBody>
      </p:sp>
      <p:sp>
        <p:nvSpPr>
          <p:cNvPr id="21" name="Textfeld 5"/>
          <p:cNvSpPr txBox="1">
            <a:spLocks noChangeArrowheads="1"/>
          </p:cNvSpPr>
          <p:nvPr/>
        </p:nvSpPr>
        <p:spPr bwMode="auto">
          <a:xfrm>
            <a:off x="373063" y="6545263"/>
            <a:ext cx="7099300" cy="230832"/>
          </a:xfrm>
          <a:prstGeom prst="rect">
            <a:avLst/>
          </a:prstGeom>
          <a:noFill/>
          <a:ln w="9525">
            <a:noFill/>
            <a:miter lim="800000"/>
            <a:headEnd/>
            <a:tailEnd/>
          </a:ln>
        </p:spPr>
        <p:txBody>
          <a:bodyPr>
            <a:spAutoFit/>
          </a:bodyPr>
          <a:lstStyle/>
          <a:p>
            <a:pPr>
              <a:buFontTx/>
              <a:buNone/>
            </a:pPr>
            <a:r>
              <a:rPr lang="de-DE" sz="900" dirty="0" smtClean="0"/>
              <a:t>Source: Eike </a:t>
            </a:r>
            <a:r>
              <a:rPr lang="de-DE" sz="900" dirty="0" err="1" smtClean="0"/>
              <a:t>Reinel</a:t>
            </a:r>
            <a:r>
              <a:rPr lang="de-DE" sz="900" dirty="0" smtClean="0"/>
              <a:t> (TNG)</a:t>
            </a:r>
            <a:r>
              <a:rPr lang="en-US" sz="900" dirty="0" smtClean="0"/>
              <a:t> introduced me to this approach </a:t>
            </a:r>
            <a:r>
              <a:rPr lang="de-DE" sz="900" dirty="0" smtClean="0"/>
              <a:t>after </a:t>
            </a:r>
            <a:r>
              <a:rPr lang="de-DE" sz="900" dirty="0" err="1" smtClean="0"/>
              <a:t>having</a:t>
            </a:r>
            <a:r>
              <a:rPr lang="de-DE" sz="900" dirty="0" smtClean="0"/>
              <a:t> </a:t>
            </a:r>
            <a:r>
              <a:rPr lang="de-DE" sz="900" dirty="0" err="1" smtClean="0"/>
              <a:t>attended</a:t>
            </a:r>
            <a:r>
              <a:rPr lang="de-DE" sz="900" dirty="0" smtClean="0"/>
              <a:t> </a:t>
            </a:r>
            <a:r>
              <a:rPr lang="de-DE" sz="900" dirty="0" err="1" smtClean="0"/>
              <a:t>the</a:t>
            </a:r>
            <a:r>
              <a:rPr lang="de-DE" sz="900" dirty="0" smtClean="0"/>
              <a:t> </a:t>
            </a:r>
            <a:r>
              <a:rPr lang="de-DE" sz="900" dirty="0" err="1" smtClean="0"/>
              <a:t>Scrum</a:t>
            </a:r>
            <a:r>
              <a:rPr lang="de-DE" sz="900" dirty="0" smtClean="0"/>
              <a:t> </a:t>
            </a:r>
            <a:r>
              <a:rPr lang="de-DE" sz="900" dirty="0" err="1" smtClean="0"/>
              <a:t>Gathering</a:t>
            </a:r>
            <a:r>
              <a:rPr lang="de-DE" sz="900" dirty="0" smtClean="0"/>
              <a:t> 2009</a:t>
            </a:r>
            <a:endParaRPr lang="de-DE" sz="900" dirty="0"/>
          </a:p>
        </p:txBody>
      </p:sp>
      <p:sp>
        <p:nvSpPr>
          <p:cNvPr id="57" name="Oval 56"/>
          <p:cNvSpPr/>
          <p:nvPr/>
        </p:nvSpPr>
        <p:spPr bwMode="auto">
          <a:xfrm>
            <a:off x="6310877" y="293521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87" name="Rechteck 86"/>
          <p:cNvSpPr/>
          <p:nvPr/>
        </p:nvSpPr>
        <p:spPr bwMode="auto">
          <a:xfrm>
            <a:off x="3983986" y="24267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8" name="Rechteck 87"/>
          <p:cNvSpPr/>
          <p:nvPr/>
        </p:nvSpPr>
        <p:spPr bwMode="auto">
          <a:xfrm>
            <a:off x="3971437" y="245238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9" name="Rechteck 88"/>
          <p:cNvSpPr/>
          <p:nvPr/>
        </p:nvSpPr>
        <p:spPr bwMode="auto">
          <a:xfrm>
            <a:off x="3975620" y="246093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0" name="Rechteck 89"/>
          <p:cNvSpPr/>
          <p:nvPr/>
        </p:nvSpPr>
        <p:spPr bwMode="auto">
          <a:xfrm>
            <a:off x="3958888" y="244382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1" name="Rechteck 90"/>
          <p:cNvSpPr/>
          <p:nvPr/>
        </p:nvSpPr>
        <p:spPr bwMode="auto">
          <a:xfrm>
            <a:off x="3979803" y="243527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2" name="Rechteck 91"/>
          <p:cNvSpPr/>
          <p:nvPr/>
        </p:nvSpPr>
        <p:spPr bwMode="auto">
          <a:xfrm>
            <a:off x="3963071" y="240962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3" name="Rechteck 92"/>
          <p:cNvSpPr/>
          <p:nvPr/>
        </p:nvSpPr>
        <p:spPr bwMode="auto">
          <a:xfrm>
            <a:off x="3967254" y="241817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4" name="Rechteck 93"/>
          <p:cNvSpPr/>
          <p:nvPr/>
        </p:nvSpPr>
        <p:spPr bwMode="auto">
          <a:xfrm>
            <a:off x="3950522" y="240106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5" name="Rechteck 94"/>
          <p:cNvSpPr/>
          <p:nvPr/>
        </p:nvSpPr>
        <p:spPr bwMode="auto">
          <a:xfrm>
            <a:off x="3954705" y="239251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6" name="Rechteck 95"/>
          <p:cNvSpPr/>
          <p:nvPr/>
        </p:nvSpPr>
        <p:spPr bwMode="auto">
          <a:xfrm>
            <a:off x="3937973" y="237541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7" name="Rechteck 96"/>
          <p:cNvSpPr/>
          <p:nvPr/>
        </p:nvSpPr>
        <p:spPr bwMode="auto">
          <a:xfrm>
            <a:off x="3942156" y="238396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8" name="Rechteck 97"/>
          <p:cNvSpPr/>
          <p:nvPr/>
        </p:nvSpPr>
        <p:spPr bwMode="auto">
          <a:xfrm>
            <a:off x="3925424" y="236686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9" name="Rechteck 98"/>
          <p:cNvSpPr/>
          <p:nvPr/>
        </p:nvSpPr>
        <p:spPr bwMode="auto">
          <a:xfrm>
            <a:off x="3946339" y="235830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0" name="Rechteck 99"/>
          <p:cNvSpPr/>
          <p:nvPr/>
        </p:nvSpPr>
        <p:spPr bwMode="auto">
          <a:xfrm>
            <a:off x="3929607" y="234120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1" name="Rechteck 100"/>
          <p:cNvSpPr/>
          <p:nvPr/>
        </p:nvSpPr>
        <p:spPr bwMode="auto">
          <a:xfrm>
            <a:off x="3933790" y="234975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2" name="Rechteck 101"/>
          <p:cNvSpPr/>
          <p:nvPr/>
        </p:nvSpPr>
        <p:spPr bwMode="auto">
          <a:xfrm>
            <a:off x="3921241" y="233265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3" name="Rechteck 102"/>
          <p:cNvSpPr/>
          <p:nvPr/>
        </p:nvSpPr>
        <p:spPr bwMode="auto">
          <a:xfrm>
            <a:off x="3909290" y="161847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38" name="Oval 37"/>
          <p:cNvSpPr/>
          <p:nvPr/>
        </p:nvSpPr>
        <p:spPr bwMode="auto">
          <a:xfrm>
            <a:off x="2074926" y="464080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9" name="Oval 38"/>
          <p:cNvSpPr/>
          <p:nvPr/>
        </p:nvSpPr>
        <p:spPr bwMode="auto">
          <a:xfrm>
            <a:off x="2407200" y="504447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0" name="Oval 39"/>
          <p:cNvSpPr/>
          <p:nvPr/>
        </p:nvSpPr>
        <p:spPr bwMode="auto">
          <a:xfrm>
            <a:off x="6346222" y="342958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1" name="Oval 40"/>
          <p:cNvSpPr/>
          <p:nvPr/>
        </p:nvSpPr>
        <p:spPr bwMode="auto">
          <a:xfrm>
            <a:off x="1875713" y="4207396"/>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2" name="Oval 41"/>
          <p:cNvSpPr/>
          <p:nvPr/>
        </p:nvSpPr>
        <p:spPr bwMode="auto">
          <a:xfrm>
            <a:off x="4193712" y="5720640"/>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3" name="Oval 42"/>
          <p:cNvSpPr/>
          <p:nvPr/>
        </p:nvSpPr>
        <p:spPr bwMode="auto">
          <a:xfrm>
            <a:off x="4670870" y="563537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4" name="Oval 43"/>
          <p:cNvSpPr/>
          <p:nvPr/>
        </p:nvSpPr>
        <p:spPr bwMode="auto">
          <a:xfrm>
            <a:off x="3714659" y="569312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5" name="Oval 44"/>
          <p:cNvSpPr/>
          <p:nvPr/>
        </p:nvSpPr>
        <p:spPr bwMode="auto">
          <a:xfrm>
            <a:off x="1768398" y="370063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6" name="Oval 45"/>
          <p:cNvSpPr/>
          <p:nvPr/>
        </p:nvSpPr>
        <p:spPr bwMode="auto">
          <a:xfrm>
            <a:off x="1799734" y="319122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7" name="Oval 46"/>
          <p:cNvSpPr/>
          <p:nvPr/>
        </p:nvSpPr>
        <p:spPr bwMode="auto">
          <a:xfrm>
            <a:off x="5155719" y="546005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8" name="Oval 47"/>
          <p:cNvSpPr/>
          <p:nvPr/>
        </p:nvSpPr>
        <p:spPr bwMode="auto">
          <a:xfrm>
            <a:off x="5550082" y="520459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9" name="Oval 48"/>
          <p:cNvSpPr/>
          <p:nvPr/>
        </p:nvSpPr>
        <p:spPr bwMode="auto">
          <a:xfrm>
            <a:off x="6165549" y="439500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0" name="Oval 49"/>
          <p:cNvSpPr/>
          <p:nvPr/>
        </p:nvSpPr>
        <p:spPr bwMode="auto">
          <a:xfrm>
            <a:off x="5902277" y="484746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1" name="Oval 50"/>
          <p:cNvSpPr/>
          <p:nvPr/>
        </p:nvSpPr>
        <p:spPr bwMode="auto">
          <a:xfrm>
            <a:off x="6316230" y="392300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8" name="Oval 57"/>
          <p:cNvSpPr/>
          <p:nvPr/>
        </p:nvSpPr>
        <p:spPr bwMode="auto">
          <a:xfrm>
            <a:off x="2797019" y="535531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7" name="Oval 66"/>
          <p:cNvSpPr/>
          <p:nvPr/>
        </p:nvSpPr>
        <p:spPr bwMode="auto">
          <a:xfrm>
            <a:off x="3234561" y="557734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3" name="Rechteck 52"/>
          <p:cNvSpPr/>
          <p:nvPr/>
        </p:nvSpPr>
        <p:spPr bwMode="auto">
          <a:xfrm>
            <a:off x="3912274" y="2326306"/>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Tree>
    <p:custDataLst>
      <p:tags r:id="rId1"/>
    </p:custDataLst>
    <p:extLst>
      <p:ext uri="{BB962C8B-B14F-4D97-AF65-F5344CB8AC3E}">
        <p14:creationId xmlns:p14="http://schemas.microsoft.com/office/powerpoint/2010/main" val="4245550853"/>
      </p:ext>
    </p:extLst>
  </p:cSld>
  <p:clrMapOvr>
    <a:masterClrMapping/>
  </p:clrMapOvr>
  <p:transition advTm="327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35 0.00046 L -0.21285 -0.13889 " pathEditMode="relative" rAng="0" ptsTypes="AA">
                                      <p:cBhvr>
                                        <p:cTn id="6" dur="2000" fill="hold"/>
                                        <p:tgtEl>
                                          <p:spTgt spid="57"/>
                                        </p:tgtEl>
                                        <p:attrNameLst>
                                          <p:attrName>ppt_x</p:attrName>
                                          <p:attrName>ppt_y</p:attrName>
                                        </p:attrNameLst>
                                      </p:cBhvr>
                                      <p:rCtr x="-10625" y="-6968"/>
                                    </p:animMotion>
                                  </p:childTnLst>
                                </p:cTn>
                              </p:par>
                            </p:childTnLst>
                          </p:cTn>
                        </p:par>
                        <p:par>
                          <p:cTn id="7" fill="hold">
                            <p:stCondLst>
                              <p:cond delay="2000"/>
                            </p:stCondLst>
                            <p:childTnLst>
                              <p:par>
                                <p:cTn id="8" presetID="0" presetClass="path" presetSubtype="0" accel="50000" decel="50000" fill="hold" grpId="2" nodeType="afterEffect">
                                  <p:stCondLst>
                                    <p:cond delay="0"/>
                                  </p:stCondLst>
                                  <p:childTnLst>
                                    <p:animMotion origin="layout" path="M 1.11111E-6 -1.11111E-6 L 0.05486 0.00833 " pathEditMode="relative" rAng="0" ptsTypes="AA">
                                      <p:cBhvr>
                                        <p:cTn id="9" dur="2000" fill="hold"/>
                                        <p:tgtEl>
                                          <p:spTgt spid="53"/>
                                        </p:tgtEl>
                                        <p:attrNameLst>
                                          <p:attrName>ppt_x</p:attrName>
                                          <p:attrName>ppt_y</p:attrName>
                                        </p:attrNameLst>
                                      </p:cBhvr>
                                      <p:rCtr x="2743" y="417"/>
                                    </p:animMotion>
                                  </p:childTnLst>
                                </p:cTn>
                              </p:par>
                            </p:childTnLst>
                          </p:cTn>
                        </p:par>
                        <p:par>
                          <p:cTn id="10" fill="hold">
                            <p:stCondLst>
                              <p:cond delay="4000"/>
                            </p:stCondLst>
                            <p:childTnLst>
                              <p:par>
                                <p:cTn id="11" presetID="0" presetClass="path" presetSubtype="0" accel="50000" decel="50000" fill="hold" grpId="1" nodeType="afterEffect">
                                  <p:stCondLst>
                                    <p:cond delay="1000"/>
                                  </p:stCondLst>
                                  <p:childTnLst>
                                    <p:animMotion origin="layout" path="M 0.05486 0.00833 L 0.0533 -0.10163 " pathEditMode="relative" rAng="0" ptsTypes="AA">
                                      <p:cBhvr>
                                        <p:cTn id="12" dur="2000" fill="hold"/>
                                        <p:tgtEl>
                                          <p:spTgt spid="53"/>
                                        </p:tgtEl>
                                        <p:attrNameLst>
                                          <p:attrName>ppt_x</p:attrName>
                                          <p:attrName>ppt_y</p:attrName>
                                        </p:attrNameLst>
                                      </p:cBhvr>
                                      <p:rCtr x="-87" y="-5509"/>
                                    </p:animMotion>
                                  </p:childTnLst>
                                </p:cTn>
                              </p:par>
                            </p:childTnLst>
                          </p:cTn>
                        </p:par>
                        <p:par>
                          <p:cTn id="13" fill="hold">
                            <p:stCondLst>
                              <p:cond delay="7000"/>
                            </p:stCondLst>
                            <p:childTnLst>
                              <p:par>
                                <p:cTn id="14" presetID="0" presetClass="path" presetSubtype="0" accel="50000" decel="50000" fill="hold" grpId="1" nodeType="afterEffect">
                                  <p:stCondLst>
                                    <p:cond delay="0"/>
                                  </p:stCondLst>
                                  <p:childTnLst>
                                    <p:animMotion origin="layout" path="M -0.21285 -0.13889 L -0.00226 0.00046 " pathEditMode="relative" rAng="0" ptsTypes="AA">
                                      <p:cBhvr>
                                        <p:cTn id="15" dur="2000" fill="hold"/>
                                        <p:tgtEl>
                                          <p:spTgt spid="57"/>
                                        </p:tgtEl>
                                        <p:attrNameLst>
                                          <p:attrName>ppt_x</p:attrName>
                                          <p:attrName>ppt_y</p:attrName>
                                        </p:attrNameLst>
                                      </p:cBhvr>
                                      <p:rCtr x="10521"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3" grpId="1" animBg="1"/>
      <p:bldP spid="5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25</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Team Estimation Game</a:t>
            </a:r>
          </a:p>
        </p:txBody>
      </p:sp>
      <p:sp>
        <p:nvSpPr>
          <p:cNvPr id="35844" name="Rectangle 7"/>
          <p:cNvSpPr>
            <a:spLocks noChangeArrowheads="1"/>
          </p:cNvSpPr>
          <p:nvPr/>
        </p:nvSpPr>
        <p:spPr bwMode="auto">
          <a:xfrm>
            <a:off x="398463" y="337366"/>
            <a:ext cx="617061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Initial Backlog Estimation</a:t>
            </a:r>
            <a:endParaRPr lang="en-US" sz="1800" b="1" dirty="0">
              <a:solidFill>
                <a:schemeClr val="hlink"/>
              </a:solidFill>
            </a:endParaRPr>
          </a:p>
        </p:txBody>
      </p:sp>
      <p:sp>
        <p:nvSpPr>
          <p:cNvPr id="57" name="Oval 56"/>
          <p:cNvSpPr/>
          <p:nvPr/>
        </p:nvSpPr>
        <p:spPr bwMode="auto">
          <a:xfrm>
            <a:off x="6310877" y="293521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87" name="Rechteck 86"/>
          <p:cNvSpPr/>
          <p:nvPr/>
        </p:nvSpPr>
        <p:spPr bwMode="auto">
          <a:xfrm>
            <a:off x="3983986" y="24267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8" name="Rechteck 87"/>
          <p:cNvSpPr/>
          <p:nvPr/>
        </p:nvSpPr>
        <p:spPr bwMode="auto">
          <a:xfrm>
            <a:off x="3971437" y="245238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9" name="Rechteck 88"/>
          <p:cNvSpPr/>
          <p:nvPr/>
        </p:nvSpPr>
        <p:spPr bwMode="auto">
          <a:xfrm>
            <a:off x="3975620" y="246093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0" name="Rechteck 89"/>
          <p:cNvSpPr/>
          <p:nvPr/>
        </p:nvSpPr>
        <p:spPr bwMode="auto">
          <a:xfrm>
            <a:off x="3958888" y="244382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1" name="Rechteck 90"/>
          <p:cNvSpPr/>
          <p:nvPr/>
        </p:nvSpPr>
        <p:spPr bwMode="auto">
          <a:xfrm>
            <a:off x="3979803" y="243527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2" name="Rechteck 91"/>
          <p:cNvSpPr/>
          <p:nvPr/>
        </p:nvSpPr>
        <p:spPr bwMode="auto">
          <a:xfrm>
            <a:off x="3963071" y="240962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3" name="Rechteck 92"/>
          <p:cNvSpPr/>
          <p:nvPr/>
        </p:nvSpPr>
        <p:spPr bwMode="auto">
          <a:xfrm>
            <a:off x="3967254" y="241817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4" name="Rechteck 93"/>
          <p:cNvSpPr/>
          <p:nvPr/>
        </p:nvSpPr>
        <p:spPr bwMode="auto">
          <a:xfrm>
            <a:off x="3950522" y="240106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5" name="Rechteck 94"/>
          <p:cNvSpPr/>
          <p:nvPr/>
        </p:nvSpPr>
        <p:spPr bwMode="auto">
          <a:xfrm>
            <a:off x="3954705" y="239251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6" name="Rechteck 95"/>
          <p:cNvSpPr/>
          <p:nvPr/>
        </p:nvSpPr>
        <p:spPr bwMode="auto">
          <a:xfrm>
            <a:off x="3937973" y="237541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7" name="Rechteck 96"/>
          <p:cNvSpPr/>
          <p:nvPr/>
        </p:nvSpPr>
        <p:spPr bwMode="auto">
          <a:xfrm>
            <a:off x="3942156" y="238396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8" name="Rechteck 97"/>
          <p:cNvSpPr/>
          <p:nvPr/>
        </p:nvSpPr>
        <p:spPr bwMode="auto">
          <a:xfrm>
            <a:off x="3925424" y="236686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9" name="Rechteck 98"/>
          <p:cNvSpPr/>
          <p:nvPr/>
        </p:nvSpPr>
        <p:spPr bwMode="auto">
          <a:xfrm>
            <a:off x="3946339" y="235830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0" name="Rechteck 99"/>
          <p:cNvSpPr/>
          <p:nvPr/>
        </p:nvSpPr>
        <p:spPr bwMode="auto">
          <a:xfrm>
            <a:off x="3929607" y="234120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1" name="Rechteck 100"/>
          <p:cNvSpPr/>
          <p:nvPr/>
        </p:nvSpPr>
        <p:spPr bwMode="auto">
          <a:xfrm>
            <a:off x="3933790" y="234975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2" name="Rechteck 101"/>
          <p:cNvSpPr/>
          <p:nvPr/>
        </p:nvSpPr>
        <p:spPr bwMode="auto">
          <a:xfrm>
            <a:off x="3921241" y="233265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3" name="Rechteck 102"/>
          <p:cNvSpPr/>
          <p:nvPr/>
        </p:nvSpPr>
        <p:spPr bwMode="auto">
          <a:xfrm>
            <a:off x="3909290" y="161847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38" name="Oval 37"/>
          <p:cNvSpPr/>
          <p:nvPr/>
        </p:nvSpPr>
        <p:spPr bwMode="auto">
          <a:xfrm>
            <a:off x="2074926" y="464080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9" name="Oval 38"/>
          <p:cNvSpPr/>
          <p:nvPr/>
        </p:nvSpPr>
        <p:spPr bwMode="auto">
          <a:xfrm>
            <a:off x="2407200" y="504447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0" name="Oval 39"/>
          <p:cNvSpPr/>
          <p:nvPr/>
        </p:nvSpPr>
        <p:spPr bwMode="auto">
          <a:xfrm>
            <a:off x="6346222" y="342958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1" name="Oval 40"/>
          <p:cNvSpPr/>
          <p:nvPr/>
        </p:nvSpPr>
        <p:spPr bwMode="auto">
          <a:xfrm>
            <a:off x="1875713" y="4207396"/>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2" name="Oval 41"/>
          <p:cNvSpPr/>
          <p:nvPr/>
        </p:nvSpPr>
        <p:spPr bwMode="auto">
          <a:xfrm>
            <a:off x="4193712" y="5720640"/>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3" name="Oval 42"/>
          <p:cNvSpPr/>
          <p:nvPr/>
        </p:nvSpPr>
        <p:spPr bwMode="auto">
          <a:xfrm>
            <a:off x="4670870" y="563537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4" name="Oval 43"/>
          <p:cNvSpPr/>
          <p:nvPr/>
        </p:nvSpPr>
        <p:spPr bwMode="auto">
          <a:xfrm>
            <a:off x="3714659" y="569312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5" name="Oval 44"/>
          <p:cNvSpPr/>
          <p:nvPr/>
        </p:nvSpPr>
        <p:spPr bwMode="auto">
          <a:xfrm>
            <a:off x="1768398" y="370063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6" name="Oval 45"/>
          <p:cNvSpPr/>
          <p:nvPr/>
        </p:nvSpPr>
        <p:spPr bwMode="auto">
          <a:xfrm>
            <a:off x="1799734" y="319122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7" name="Oval 46"/>
          <p:cNvSpPr/>
          <p:nvPr/>
        </p:nvSpPr>
        <p:spPr bwMode="auto">
          <a:xfrm>
            <a:off x="5155719" y="546005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8" name="Oval 47"/>
          <p:cNvSpPr/>
          <p:nvPr/>
        </p:nvSpPr>
        <p:spPr bwMode="auto">
          <a:xfrm>
            <a:off x="5550082" y="520459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9" name="Oval 48"/>
          <p:cNvSpPr/>
          <p:nvPr/>
        </p:nvSpPr>
        <p:spPr bwMode="auto">
          <a:xfrm>
            <a:off x="6165549" y="439500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0" name="Oval 49"/>
          <p:cNvSpPr/>
          <p:nvPr/>
        </p:nvSpPr>
        <p:spPr bwMode="auto">
          <a:xfrm>
            <a:off x="5902277" y="484746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1" name="Oval 50"/>
          <p:cNvSpPr/>
          <p:nvPr/>
        </p:nvSpPr>
        <p:spPr bwMode="auto">
          <a:xfrm>
            <a:off x="6316230" y="392300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8" name="Oval 57"/>
          <p:cNvSpPr/>
          <p:nvPr/>
        </p:nvSpPr>
        <p:spPr bwMode="auto">
          <a:xfrm>
            <a:off x="2797019" y="535531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7" name="Oval 66"/>
          <p:cNvSpPr/>
          <p:nvPr/>
        </p:nvSpPr>
        <p:spPr bwMode="auto">
          <a:xfrm>
            <a:off x="3234561" y="557734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3" name="Rechteck 52"/>
          <p:cNvSpPr/>
          <p:nvPr/>
        </p:nvSpPr>
        <p:spPr bwMode="auto">
          <a:xfrm>
            <a:off x="4435215" y="1609130"/>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3581371703"/>
      </p:ext>
    </p:extLst>
  </p:cSld>
  <p:clrMapOvr>
    <a:masterClrMapping/>
  </p:clrMapOvr>
  <p:transition advTm="93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6.66667E-6 -4.81481E-6 L -0.21406 -0.21365 " pathEditMode="relative" ptsTypes="AA">
                                      <p:cBhvr>
                                        <p:cTn id="6" dur="2000" fill="hold"/>
                                        <p:tgtEl>
                                          <p:spTgt spid="4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3.88889E-6 3.7037E-7 L 0.05729 3.7037E-7 " pathEditMode="relative" ptsTypes="AA">
                                      <p:cBhvr>
                                        <p:cTn id="9" dur="2000" fill="hold"/>
                                        <p:tgtEl>
                                          <p:spTgt spid="102"/>
                                        </p:tgtEl>
                                        <p:attrNameLst>
                                          <p:attrName>ppt_x</p:attrName>
                                          <p:attrName>ppt_y</p:attrName>
                                        </p:attrNameLst>
                                      </p:cBhvr>
                                    </p:animMotion>
                                  </p:childTnLst>
                                </p:cTn>
                              </p:par>
                            </p:childTnLst>
                          </p:cTn>
                        </p:par>
                        <p:par>
                          <p:cTn id="10" fill="hold">
                            <p:stCondLst>
                              <p:cond delay="4000"/>
                            </p:stCondLst>
                            <p:childTnLst>
                              <p:par>
                                <p:cTn id="11" presetID="0" presetClass="path" presetSubtype="0" accel="50000" decel="50000" fill="hold" grpId="1" nodeType="afterEffect">
                                  <p:stCondLst>
                                    <p:cond delay="1000"/>
                                  </p:stCondLst>
                                  <p:childTnLst>
                                    <p:animMotion origin="layout" path="M 0.05728 -4.09627E-7 L -0.04877 -0.10206 " pathEditMode="relative" rAng="0" ptsTypes="AA">
                                      <p:cBhvr>
                                        <p:cTn id="12" dur="2000" fill="hold"/>
                                        <p:tgtEl>
                                          <p:spTgt spid="102"/>
                                        </p:tgtEl>
                                        <p:attrNameLst>
                                          <p:attrName>ppt_x</p:attrName>
                                          <p:attrName>ppt_y</p:attrName>
                                        </p:attrNameLst>
                                      </p:cBhvr>
                                      <p:rCtr x="-5312" y="-5115"/>
                                    </p:animMotion>
                                  </p:childTnLst>
                                </p:cTn>
                              </p:par>
                            </p:childTnLst>
                          </p:cTn>
                        </p:par>
                        <p:par>
                          <p:cTn id="13" fill="hold">
                            <p:stCondLst>
                              <p:cond delay="7000"/>
                            </p:stCondLst>
                            <p:childTnLst>
                              <p:par>
                                <p:cTn id="14" presetID="0" presetClass="path" presetSubtype="0" accel="50000" decel="50000" fill="hold" grpId="1" nodeType="afterEffect">
                                  <p:stCondLst>
                                    <p:cond delay="0"/>
                                  </p:stCondLst>
                                  <p:childTnLst>
                                    <p:animMotion origin="layout" path="M -0.21403 -0.21361 L -0.00018 -0.00093 " pathEditMode="relative" rAng="0" ptsTypes="AA">
                                      <p:cBhvr>
                                        <p:cTn id="15" dur="2000" fill="hold"/>
                                        <p:tgtEl>
                                          <p:spTgt spid="40"/>
                                        </p:tgtEl>
                                        <p:attrNameLst>
                                          <p:attrName>ppt_x</p:attrName>
                                          <p:attrName>ppt_y</p:attrName>
                                        </p:attrNameLst>
                                      </p:cBhvr>
                                      <p:rCtr x="10693" y="106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40" grpId="0" animBg="1"/>
      <p:bldP spid="4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26</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Team Estimation Game</a:t>
            </a:r>
          </a:p>
        </p:txBody>
      </p:sp>
      <p:sp>
        <p:nvSpPr>
          <p:cNvPr id="35844" name="Rectangle 7"/>
          <p:cNvSpPr>
            <a:spLocks noChangeArrowheads="1"/>
          </p:cNvSpPr>
          <p:nvPr/>
        </p:nvSpPr>
        <p:spPr bwMode="auto">
          <a:xfrm>
            <a:off x="398463" y="337366"/>
            <a:ext cx="617061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Initial Backlog Estimation</a:t>
            </a:r>
            <a:endParaRPr lang="en-US" sz="1800" b="1" dirty="0">
              <a:solidFill>
                <a:schemeClr val="hlink"/>
              </a:solidFill>
            </a:endParaRPr>
          </a:p>
        </p:txBody>
      </p:sp>
      <p:sp>
        <p:nvSpPr>
          <p:cNvPr id="57" name="Oval 56"/>
          <p:cNvSpPr/>
          <p:nvPr/>
        </p:nvSpPr>
        <p:spPr bwMode="auto">
          <a:xfrm>
            <a:off x="6310877" y="293521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87" name="Rechteck 86"/>
          <p:cNvSpPr/>
          <p:nvPr/>
        </p:nvSpPr>
        <p:spPr bwMode="auto">
          <a:xfrm>
            <a:off x="3983986" y="24267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8" name="Rechteck 87"/>
          <p:cNvSpPr/>
          <p:nvPr/>
        </p:nvSpPr>
        <p:spPr bwMode="auto">
          <a:xfrm>
            <a:off x="3971437" y="245238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9" name="Rechteck 88"/>
          <p:cNvSpPr/>
          <p:nvPr/>
        </p:nvSpPr>
        <p:spPr bwMode="auto">
          <a:xfrm>
            <a:off x="3975620" y="246093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0" name="Rechteck 89"/>
          <p:cNvSpPr/>
          <p:nvPr/>
        </p:nvSpPr>
        <p:spPr bwMode="auto">
          <a:xfrm>
            <a:off x="3958888" y="244382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1" name="Rechteck 90"/>
          <p:cNvSpPr/>
          <p:nvPr/>
        </p:nvSpPr>
        <p:spPr bwMode="auto">
          <a:xfrm>
            <a:off x="3979803" y="243527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2" name="Rechteck 91"/>
          <p:cNvSpPr/>
          <p:nvPr/>
        </p:nvSpPr>
        <p:spPr bwMode="auto">
          <a:xfrm>
            <a:off x="3963071" y="240962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3" name="Rechteck 92"/>
          <p:cNvSpPr/>
          <p:nvPr/>
        </p:nvSpPr>
        <p:spPr bwMode="auto">
          <a:xfrm>
            <a:off x="3967254" y="241817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4" name="Rechteck 93"/>
          <p:cNvSpPr/>
          <p:nvPr/>
        </p:nvSpPr>
        <p:spPr bwMode="auto">
          <a:xfrm>
            <a:off x="3950522" y="240106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5" name="Rechteck 94"/>
          <p:cNvSpPr/>
          <p:nvPr/>
        </p:nvSpPr>
        <p:spPr bwMode="auto">
          <a:xfrm>
            <a:off x="3954705" y="239251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6" name="Rechteck 95"/>
          <p:cNvSpPr/>
          <p:nvPr/>
        </p:nvSpPr>
        <p:spPr bwMode="auto">
          <a:xfrm>
            <a:off x="3937973" y="237541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7" name="Rechteck 96"/>
          <p:cNvSpPr/>
          <p:nvPr/>
        </p:nvSpPr>
        <p:spPr bwMode="auto">
          <a:xfrm>
            <a:off x="3942156" y="238396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8" name="Rechteck 97"/>
          <p:cNvSpPr/>
          <p:nvPr/>
        </p:nvSpPr>
        <p:spPr bwMode="auto">
          <a:xfrm>
            <a:off x="3925424" y="236686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9" name="Rechteck 98"/>
          <p:cNvSpPr/>
          <p:nvPr/>
        </p:nvSpPr>
        <p:spPr bwMode="auto">
          <a:xfrm>
            <a:off x="3946339" y="235830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0" name="Rechteck 99"/>
          <p:cNvSpPr/>
          <p:nvPr/>
        </p:nvSpPr>
        <p:spPr bwMode="auto">
          <a:xfrm>
            <a:off x="3929607" y="234120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1" name="Rechteck 100"/>
          <p:cNvSpPr/>
          <p:nvPr/>
        </p:nvSpPr>
        <p:spPr bwMode="auto">
          <a:xfrm>
            <a:off x="3933790" y="234975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2" name="Rechteck 101"/>
          <p:cNvSpPr/>
          <p:nvPr/>
        </p:nvSpPr>
        <p:spPr bwMode="auto">
          <a:xfrm>
            <a:off x="3435100" y="161563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3" name="Rechteck 102"/>
          <p:cNvSpPr/>
          <p:nvPr/>
        </p:nvSpPr>
        <p:spPr bwMode="auto">
          <a:xfrm>
            <a:off x="3909290" y="161847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38" name="Oval 37"/>
          <p:cNvSpPr/>
          <p:nvPr/>
        </p:nvSpPr>
        <p:spPr bwMode="auto">
          <a:xfrm>
            <a:off x="2074926" y="464080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9" name="Oval 38"/>
          <p:cNvSpPr/>
          <p:nvPr/>
        </p:nvSpPr>
        <p:spPr bwMode="auto">
          <a:xfrm>
            <a:off x="2407200" y="504447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0" name="Oval 39"/>
          <p:cNvSpPr/>
          <p:nvPr/>
        </p:nvSpPr>
        <p:spPr bwMode="auto">
          <a:xfrm>
            <a:off x="6346222" y="342958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1" name="Oval 40"/>
          <p:cNvSpPr/>
          <p:nvPr/>
        </p:nvSpPr>
        <p:spPr bwMode="auto">
          <a:xfrm>
            <a:off x="1875713" y="4207396"/>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2" name="Oval 41"/>
          <p:cNvSpPr/>
          <p:nvPr/>
        </p:nvSpPr>
        <p:spPr bwMode="auto">
          <a:xfrm>
            <a:off x="4193712" y="5720640"/>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3" name="Oval 42"/>
          <p:cNvSpPr/>
          <p:nvPr/>
        </p:nvSpPr>
        <p:spPr bwMode="auto">
          <a:xfrm>
            <a:off x="4670870" y="563537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4" name="Oval 43"/>
          <p:cNvSpPr/>
          <p:nvPr/>
        </p:nvSpPr>
        <p:spPr bwMode="auto">
          <a:xfrm>
            <a:off x="3714659" y="569312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5" name="Oval 44"/>
          <p:cNvSpPr/>
          <p:nvPr/>
        </p:nvSpPr>
        <p:spPr bwMode="auto">
          <a:xfrm>
            <a:off x="1768398" y="370063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6" name="Oval 45"/>
          <p:cNvSpPr/>
          <p:nvPr/>
        </p:nvSpPr>
        <p:spPr bwMode="auto">
          <a:xfrm>
            <a:off x="1799734" y="319122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7" name="Oval 46"/>
          <p:cNvSpPr/>
          <p:nvPr/>
        </p:nvSpPr>
        <p:spPr bwMode="auto">
          <a:xfrm>
            <a:off x="5155719" y="546005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8" name="Oval 47"/>
          <p:cNvSpPr/>
          <p:nvPr/>
        </p:nvSpPr>
        <p:spPr bwMode="auto">
          <a:xfrm>
            <a:off x="5550082" y="520459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9" name="Oval 48"/>
          <p:cNvSpPr/>
          <p:nvPr/>
        </p:nvSpPr>
        <p:spPr bwMode="auto">
          <a:xfrm>
            <a:off x="6165549" y="439500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0" name="Oval 49"/>
          <p:cNvSpPr/>
          <p:nvPr/>
        </p:nvSpPr>
        <p:spPr bwMode="auto">
          <a:xfrm>
            <a:off x="5902277" y="484746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1" name="Oval 50"/>
          <p:cNvSpPr/>
          <p:nvPr/>
        </p:nvSpPr>
        <p:spPr bwMode="auto">
          <a:xfrm>
            <a:off x="6316230" y="392300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8" name="Oval 57"/>
          <p:cNvSpPr/>
          <p:nvPr/>
        </p:nvSpPr>
        <p:spPr bwMode="auto">
          <a:xfrm>
            <a:off x="2797019" y="535531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7" name="Oval 66"/>
          <p:cNvSpPr/>
          <p:nvPr/>
        </p:nvSpPr>
        <p:spPr bwMode="auto">
          <a:xfrm>
            <a:off x="3234561" y="557734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3" name="Rechteck 52"/>
          <p:cNvSpPr/>
          <p:nvPr/>
        </p:nvSpPr>
        <p:spPr bwMode="auto">
          <a:xfrm>
            <a:off x="4435215" y="1609130"/>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4289354307"/>
      </p:ext>
    </p:extLst>
  </p:cSld>
  <p:clrMapOvr>
    <a:masterClrMapping/>
  </p:clrMapOvr>
  <p:transition advTm="122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0052 -0.00046 L -0.20847 -0.28118 " pathEditMode="relative" ptsTypes="AA">
                                      <p:cBhvr>
                                        <p:cTn id="6" dur="2000" fill="hold"/>
                                        <p:tgtEl>
                                          <p:spTgt spid="51"/>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2.83805E-6 -1.43254E-6 L 0.05311 0.00185 " pathEditMode="relative" ptsTypes="AA">
                                      <p:cBhvr>
                                        <p:cTn id="9" dur="2000" fill="hold"/>
                                        <p:tgtEl>
                                          <p:spTgt spid="101"/>
                                        </p:tgtEl>
                                        <p:attrNameLst>
                                          <p:attrName>ppt_x</p:attrName>
                                          <p:attrName>ppt_y</p:attrName>
                                        </p:attrNameLst>
                                      </p:cBhvr>
                                    </p:animMotion>
                                  </p:childTnLst>
                                </p:cTn>
                              </p:par>
                            </p:childTnLst>
                          </p:cTn>
                        </p:par>
                        <p:par>
                          <p:cTn id="10" fill="hold">
                            <p:stCondLst>
                              <p:cond delay="4000"/>
                            </p:stCondLst>
                            <p:childTnLst>
                              <p:par>
                                <p:cTn id="11" presetID="0" presetClass="path" presetSubtype="0" accel="50000" decel="50000" fill="hold" grpId="1" nodeType="afterEffect">
                                  <p:stCondLst>
                                    <p:cond delay="1000"/>
                                  </p:stCondLst>
                                  <p:childTnLst>
                                    <p:animMotion origin="layout" path="M 0.05312 0.00185 L 0.05433 -0.1053 " pathEditMode="relative" rAng="0" ptsTypes="AA">
                                      <p:cBhvr>
                                        <p:cTn id="12" dur="2000" fill="hold"/>
                                        <p:tgtEl>
                                          <p:spTgt spid="101"/>
                                        </p:tgtEl>
                                        <p:attrNameLst>
                                          <p:attrName>ppt_x</p:attrName>
                                          <p:attrName>ppt_y</p:attrName>
                                        </p:attrNameLst>
                                      </p:cBhvr>
                                      <p:rCtr x="52" y="-5369"/>
                                    </p:animMotion>
                                  </p:childTnLst>
                                </p:cTn>
                              </p:par>
                              <p:par>
                                <p:cTn id="13" presetID="0" presetClass="path" presetSubtype="0" accel="50000" decel="50000" fill="hold" grpId="0" nodeType="withEffect">
                                  <p:stCondLst>
                                    <p:cond delay="1000"/>
                                  </p:stCondLst>
                                  <p:childTnLst>
                                    <p:animMotion origin="layout" path="M -0.00052 0.00277 L 0.0512 0.00277 " pathEditMode="relative" ptsTypes="AA">
                                      <p:cBhvr>
                                        <p:cTn id="14" dur="2000" fill="hold"/>
                                        <p:tgtEl>
                                          <p:spTgt spid="53"/>
                                        </p:tgtEl>
                                        <p:attrNameLst>
                                          <p:attrName>ppt_x</p:attrName>
                                          <p:attrName>ppt_y</p:attrName>
                                        </p:attrNameLst>
                                      </p:cBhvr>
                                    </p:animMotion>
                                  </p:childTnLst>
                                </p:cTn>
                              </p:par>
                            </p:childTnLst>
                          </p:cTn>
                        </p:par>
                        <p:par>
                          <p:cTn id="15" fill="hold">
                            <p:stCondLst>
                              <p:cond delay="7000"/>
                            </p:stCondLst>
                            <p:childTnLst>
                              <p:par>
                                <p:cTn id="16" presetID="0" presetClass="path" presetSubtype="0" accel="50000" decel="50000" fill="hold" grpId="1" nodeType="afterEffect">
                                  <p:stCondLst>
                                    <p:cond delay="0"/>
                                  </p:stCondLst>
                                  <p:childTnLst>
                                    <p:animMotion origin="layout" path="M -0.20847 -0.28118 L 0.00087 -1.15251E-6 " pathEditMode="relative" rAng="0" ptsTypes="AA">
                                      <p:cBhvr>
                                        <p:cTn id="17" dur="2000" fill="hold"/>
                                        <p:tgtEl>
                                          <p:spTgt spid="51"/>
                                        </p:tgtEl>
                                        <p:attrNameLst>
                                          <p:attrName>ppt_x</p:attrName>
                                          <p:attrName>ppt_y</p:attrName>
                                        </p:attrNameLst>
                                      </p:cBhvr>
                                      <p:rCtr x="10467" y="140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1" grpId="1" animBg="1"/>
      <p:bldP spid="51" grpId="0" animBg="1"/>
      <p:bldP spid="51" grpId="1" animBg="1"/>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27</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Team Estimation Game</a:t>
            </a:r>
          </a:p>
        </p:txBody>
      </p:sp>
      <p:sp>
        <p:nvSpPr>
          <p:cNvPr id="35844" name="Rectangle 7"/>
          <p:cNvSpPr>
            <a:spLocks noChangeArrowheads="1"/>
          </p:cNvSpPr>
          <p:nvPr/>
        </p:nvSpPr>
        <p:spPr bwMode="auto">
          <a:xfrm>
            <a:off x="398463" y="337366"/>
            <a:ext cx="617061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Initial Backlog Estimation</a:t>
            </a:r>
            <a:endParaRPr lang="en-US" sz="1800" b="1" dirty="0">
              <a:solidFill>
                <a:schemeClr val="hlink"/>
              </a:solidFill>
            </a:endParaRPr>
          </a:p>
        </p:txBody>
      </p:sp>
      <p:sp>
        <p:nvSpPr>
          <p:cNvPr id="57" name="Oval 56"/>
          <p:cNvSpPr/>
          <p:nvPr/>
        </p:nvSpPr>
        <p:spPr bwMode="auto">
          <a:xfrm>
            <a:off x="6310877" y="293521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87" name="Rechteck 86"/>
          <p:cNvSpPr/>
          <p:nvPr/>
        </p:nvSpPr>
        <p:spPr bwMode="auto">
          <a:xfrm>
            <a:off x="3983986" y="24267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8" name="Rechteck 87"/>
          <p:cNvSpPr/>
          <p:nvPr/>
        </p:nvSpPr>
        <p:spPr bwMode="auto">
          <a:xfrm>
            <a:off x="3971437" y="245238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9" name="Rechteck 88"/>
          <p:cNvSpPr/>
          <p:nvPr/>
        </p:nvSpPr>
        <p:spPr bwMode="auto">
          <a:xfrm>
            <a:off x="3975620" y="246093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0" name="Rechteck 89"/>
          <p:cNvSpPr/>
          <p:nvPr/>
        </p:nvSpPr>
        <p:spPr bwMode="auto">
          <a:xfrm>
            <a:off x="3958888" y="244382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1" name="Rechteck 90"/>
          <p:cNvSpPr/>
          <p:nvPr/>
        </p:nvSpPr>
        <p:spPr bwMode="auto">
          <a:xfrm>
            <a:off x="3979803" y="243527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2" name="Rechteck 91"/>
          <p:cNvSpPr/>
          <p:nvPr/>
        </p:nvSpPr>
        <p:spPr bwMode="auto">
          <a:xfrm>
            <a:off x="3963071" y="240962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3" name="Rechteck 92"/>
          <p:cNvSpPr/>
          <p:nvPr/>
        </p:nvSpPr>
        <p:spPr bwMode="auto">
          <a:xfrm>
            <a:off x="3967254" y="241817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4" name="Rechteck 93"/>
          <p:cNvSpPr/>
          <p:nvPr/>
        </p:nvSpPr>
        <p:spPr bwMode="auto">
          <a:xfrm>
            <a:off x="3950522" y="240106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5" name="Rechteck 94"/>
          <p:cNvSpPr/>
          <p:nvPr/>
        </p:nvSpPr>
        <p:spPr bwMode="auto">
          <a:xfrm>
            <a:off x="3954705" y="239251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6" name="Rechteck 95"/>
          <p:cNvSpPr/>
          <p:nvPr/>
        </p:nvSpPr>
        <p:spPr bwMode="auto">
          <a:xfrm>
            <a:off x="3937973" y="237541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7" name="Rechteck 96"/>
          <p:cNvSpPr/>
          <p:nvPr/>
        </p:nvSpPr>
        <p:spPr bwMode="auto">
          <a:xfrm>
            <a:off x="3942156" y="238396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8" name="Rechteck 97"/>
          <p:cNvSpPr/>
          <p:nvPr/>
        </p:nvSpPr>
        <p:spPr bwMode="auto">
          <a:xfrm>
            <a:off x="3925424" y="2366861"/>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9" name="Rechteck 98"/>
          <p:cNvSpPr/>
          <p:nvPr/>
        </p:nvSpPr>
        <p:spPr bwMode="auto">
          <a:xfrm>
            <a:off x="3946339" y="2358309"/>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0" name="Rechteck 99"/>
          <p:cNvSpPr/>
          <p:nvPr/>
        </p:nvSpPr>
        <p:spPr bwMode="auto">
          <a:xfrm>
            <a:off x="3929607" y="234120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1" name="Rechteck 100"/>
          <p:cNvSpPr/>
          <p:nvPr/>
        </p:nvSpPr>
        <p:spPr bwMode="auto">
          <a:xfrm>
            <a:off x="4413854" y="1620587"/>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2" name="Rechteck 101"/>
          <p:cNvSpPr/>
          <p:nvPr/>
        </p:nvSpPr>
        <p:spPr bwMode="auto">
          <a:xfrm>
            <a:off x="3435100" y="161563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3" name="Rechteck 102"/>
          <p:cNvSpPr/>
          <p:nvPr/>
        </p:nvSpPr>
        <p:spPr bwMode="auto">
          <a:xfrm>
            <a:off x="3909290" y="161847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38" name="Oval 37"/>
          <p:cNvSpPr/>
          <p:nvPr/>
        </p:nvSpPr>
        <p:spPr bwMode="auto">
          <a:xfrm>
            <a:off x="2074926" y="464080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9" name="Oval 38"/>
          <p:cNvSpPr/>
          <p:nvPr/>
        </p:nvSpPr>
        <p:spPr bwMode="auto">
          <a:xfrm>
            <a:off x="2407200" y="504447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0" name="Oval 39"/>
          <p:cNvSpPr/>
          <p:nvPr/>
        </p:nvSpPr>
        <p:spPr bwMode="auto">
          <a:xfrm>
            <a:off x="6346222" y="342958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1" name="Oval 40"/>
          <p:cNvSpPr/>
          <p:nvPr/>
        </p:nvSpPr>
        <p:spPr bwMode="auto">
          <a:xfrm>
            <a:off x="1875713" y="4207396"/>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2" name="Oval 41"/>
          <p:cNvSpPr/>
          <p:nvPr/>
        </p:nvSpPr>
        <p:spPr bwMode="auto">
          <a:xfrm>
            <a:off x="4193712" y="5720640"/>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3" name="Oval 42"/>
          <p:cNvSpPr/>
          <p:nvPr/>
        </p:nvSpPr>
        <p:spPr bwMode="auto">
          <a:xfrm>
            <a:off x="4670870" y="563537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4" name="Oval 43"/>
          <p:cNvSpPr/>
          <p:nvPr/>
        </p:nvSpPr>
        <p:spPr bwMode="auto">
          <a:xfrm>
            <a:off x="3714659" y="569312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5" name="Oval 44"/>
          <p:cNvSpPr/>
          <p:nvPr/>
        </p:nvSpPr>
        <p:spPr bwMode="auto">
          <a:xfrm>
            <a:off x="1768398" y="370063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6" name="Oval 45"/>
          <p:cNvSpPr/>
          <p:nvPr/>
        </p:nvSpPr>
        <p:spPr bwMode="auto">
          <a:xfrm>
            <a:off x="1799734" y="319122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7" name="Oval 46"/>
          <p:cNvSpPr/>
          <p:nvPr/>
        </p:nvSpPr>
        <p:spPr bwMode="auto">
          <a:xfrm>
            <a:off x="5155719" y="546005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8" name="Oval 47"/>
          <p:cNvSpPr/>
          <p:nvPr/>
        </p:nvSpPr>
        <p:spPr bwMode="auto">
          <a:xfrm>
            <a:off x="5550082" y="520459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9" name="Oval 48"/>
          <p:cNvSpPr/>
          <p:nvPr/>
        </p:nvSpPr>
        <p:spPr bwMode="auto">
          <a:xfrm>
            <a:off x="6165549" y="439500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0" name="Oval 49"/>
          <p:cNvSpPr/>
          <p:nvPr/>
        </p:nvSpPr>
        <p:spPr bwMode="auto">
          <a:xfrm>
            <a:off x="5902277" y="484746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1" name="Oval 50"/>
          <p:cNvSpPr/>
          <p:nvPr/>
        </p:nvSpPr>
        <p:spPr bwMode="auto">
          <a:xfrm>
            <a:off x="6316230" y="392300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8" name="Oval 57"/>
          <p:cNvSpPr/>
          <p:nvPr/>
        </p:nvSpPr>
        <p:spPr bwMode="auto">
          <a:xfrm>
            <a:off x="2797019" y="535531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7" name="Oval 66"/>
          <p:cNvSpPr/>
          <p:nvPr/>
        </p:nvSpPr>
        <p:spPr bwMode="auto">
          <a:xfrm>
            <a:off x="3234561" y="557734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3" name="Rechteck 52"/>
          <p:cNvSpPr/>
          <p:nvPr/>
        </p:nvSpPr>
        <p:spPr bwMode="auto">
          <a:xfrm>
            <a:off x="4897049" y="1609130"/>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1242920704"/>
      </p:ext>
    </p:extLst>
  </p:cSld>
  <p:clrMapOvr>
    <a:masterClrMapping/>
  </p:clrMapOvr>
  <p:transition advTm="119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0069 0.00093 L -0.27378 -0.36944 " pathEditMode="relative" ptsTypes="AA">
                                      <p:cBhvr>
                                        <p:cTn id="6" dur="2000" fill="hold"/>
                                        <p:tgtEl>
                                          <p:spTgt spid="49"/>
                                        </p:tgtEl>
                                        <p:attrNameLst>
                                          <p:attrName>ppt_x</p:attrName>
                                          <p:attrName>ppt_y</p:attrName>
                                        </p:attrNameLst>
                                      </p:cBhvr>
                                    </p:animMotion>
                                  </p:childTnLst>
                                </p:cTn>
                              </p:par>
                            </p:childTnLst>
                          </p:cTn>
                        </p:par>
                        <p:par>
                          <p:cTn id="7" fill="hold">
                            <p:stCondLst>
                              <p:cond delay="2000"/>
                            </p:stCondLst>
                            <p:childTnLst>
                              <p:par>
                                <p:cTn id="8" presetID="37" presetClass="path" presetSubtype="0" accel="50000" decel="50000" fill="hold" grpId="0" nodeType="afterEffect">
                                  <p:stCondLst>
                                    <p:cond delay="0"/>
                                  </p:stCondLst>
                                  <p:childTnLst>
                                    <p:animMotion origin="layout" path="M -4.44444E-6 -4.81481E-6 L 0.05487 0.05 C 0.0665 0.06135 0.08369 0.06783 0.10157 0.06783 C 0.12223 0.06783 0.13855 0.06135 0.15018 0.05 L 0.20556 -4.81481E-6 " pathEditMode="relative" rAng="0" ptsTypes="FffFF">
                                      <p:cBhvr>
                                        <p:cTn id="9" dur="2000" fill="hold"/>
                                        <p:tgtEl>
                                          <p:spTgt spid="102"/>
                                        </p:tgtEl>
                                        <p:attrNameLst>
                                          <p:attrName>ppt_x</p:attrName>
                                          <p:attrName>ppt_y</p:attrName>
                                        </p:attrNameLst>
                                      </p:cBhvr>
                                      <p:rCtr x="10278" y="3380"/>
                                    </p:animMotion>
                                  </p:childTnLst>
                                </p:cTn>
                              </p:par>
                              <p:par>
                                <p:cTn id="10" presetID="37" presetClass="path" presetSubtype="0" accel="50000" decel="50000" fill="hold" grpId="1" nodeType="withEffect">
                                  <p:stCondLst>
                                    <p:cond delay="0"/>
                                  </p:stCondLst>
                                  <p:childTnLst>
                                    <p:animMotion origin="layout" path="M -0.27378 -0.36944 L -0.22587 -0.33588 C -0.21615 -0.32824 -0.20122 -0.32384 -0.18507 -0.32384 C -0.16753 -0.32384 -0.15312 -0.32824 -0.1434 -0.33588 L -0.09566 -0.36944 " pathEditMode="relative" rAng="0" ptsTypes="FffFF">
                                      <p:cBhvr>
                                        <p:cTn id="11" dur="2000" fill="hold"/>
                                        <p:tgtEl>
                                          <p:spTgt spid="49"/>
                                        </p:tgtEl>
                                        <p:attrNameLst>
                                          <p:attrName>ppt_x</p:attrName>
                                          <p:attrName>ppt_y</p:attrName>
                                        </p:attrNameLst>
                                      </p:cBhvr>
                                      <p:rCtr x="8906" y="2269"/>
                                    </p:animMotion>
                                  </p:childTnLst>
                                </p:cTn>
                              </p:par>
                            </p:childTnLst>
                          </p:cTn>
                        </p:par>
                        <p:par>
                          <p:cTn id="12" fill="hold">
                            <p:stCondLst>
                              <p:cond delay="4000"/>
                            </p:stCondLst>
                            <p:childTnLst>
                              <p:par>
                                <p:cTn id="13" presetID="0" presetClass="path" presetSubtype="0" accel="50000" decel="50000" fill="hold" grpId="2" nodeType="afterEffect">
                                  <p:stCondLst>
                                    <p:cond delay="0"/>
                                  </p:stCondLst>
                                  <p:childTnLst>
                                    <p:animMotion origin="layout" path="M -0.09566 -0.36944 L -0.0026 -0.00139 " pathEditMode="relative" rAng="0" ptsTypes="AA">
                                      <p:cBhvr>
                                        <p:cTn id="14" dur="2000" fill="hold"/>
                                        <p:tgtEl>
                                          <p:spTgt spid="49"/>
                                        </p:tgtEl>
                                        <p:attrNameLst>
                                          <p:attrName>ppt_x</p:attrName>
                                          <p:attrName>ppt_y</p:attrName>
                                        </p:attrNameLst>
                                      </p:cBhvr>
                                      <p:rCtr x="4653" y="18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49" grpId="0" animBg="1"/>
      <p:bldP spid="49" grpId="1" animBg="1"/>
      <p:bldP spid="49"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28</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Team Estimation Game</a:t>
            </a:r>
          </a:p>
        </p:txBody>
      </p:sp>
      <p:sp>
        <p:nvSpPr>
          <p:cNvPr id="35844" name="Rectangle 7"/>
          <p:cNvSpPr>
            <a:spLocks noChangeArrowheads="1"/>
          </p:cNvSpPr>
          <p:nvPr/>
        </p:nvSpPr>
        <p:spPr bwMode="auto">
          <a:xfrm>
            <a:off x="398463" y="338138"/>
            <a:ext cx="6170612" cy="276225"/>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Initial Backlog Estimation</a:t>
            </a:r>
            <a:endParaRPr lang="en-US" sz="1800" b="1" dirty="0">
              <a:solidFill>
                <a:schemeClr val="hlink"/>
              </a:solidFill>
            </a:endParaRPr>
          </a:p>
        </p:txBody>
      </p:sp>
      <p:sp>
        <p:nvSpPr>
          <p:cNvPr id="57" name="Oval 56"/>
          <p:cNvSpPr/>
          <p:nvPr/>
        </p:nvSpPr>
        <p:spPr bwMode="auto">
          <a:xfrm>
            <a:off x="6310877" y="293521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97" name="Rechteck 96"/>
          <p:cNvSpPr/>
          <p:nvPr/>
        </p:nvSpPr>
        <p:spPr bwMode="auto">
          <a:xfrm>
            <a:off x="5345563" y="162292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1" name="Rechteck 100"/>
          <p:cNvSpPr/>
          <p:nvPr/>
        </p:nvSpPr>
        <p:spPr bwMode="auto">
          <a:xfrm>
            <a:off x="4423549" y="162292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grpSp>
        <p:nvGrpSpPr>
          <p:cNvPr id="3" name="Gruppierung 2"/>
          <p:cNvGrpSpPr/>
          <p:nvPr/>
        </p:nvGrpSpPr>
        <p:grpSpPr>
          <a:xfrm>
            <a:off x="274486" y="1622924"/>
            <a:ext cx="8180105" cy="228276"/>
            <a:chOff x="364132" y="1607983"/>
            <a:chExt cx="8180105" cy="228276"/>
          </a:xfrm>
        </p:grpSpPr>
        <p:sp>
          <p:nvSpPr>
            <p:cNvPr id="87" name="Rechteck 86"/>
            <p:cNvSpPr/>
            <p:nvPr/>
          </p:nvSpPr>
          <p:spPr bwMode="auto">
            <a:xfrm>
              <a:off x="8201255"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8" name="Rechteck 87"/>
            <p:cNvSpPr/>
            <p:nvPr/>
          </p:nvSpPr>
          <p:spPr bwMode="auto">
            <a:xfrm>
              <a:off x="7740244"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9" name="Rechteck 88"/>
            <p:cNvSpPr/>
            <p:nvPr/>
          </p:nvSpPr>
          <p:spPr bwMode="auto">
            <a:xfrm>
              <a:off x="7279237"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0" name="Rechteck 89"/>
            <p:cNvSpPr/>
            <p:nvPr/>
          </p:nvSpPr>
          <p:spPr bwMode="auto">
            <a:xfrm>
              <a:off x="6818230"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1" name="Rechteck 90"/>
            <p:cNvSpPr/>
            <p:nvPr/>
          </p:nvSpPr>
          <p:spPr bwMode="auto">
            <a:xfrm>
              <a:off x="364132"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2" name="Rechteck 91"/>
            <p:cNvSpPr/>
            <p:nvPr/>
          </p:nvSpPr>
          <p:spPr bwMode="auto">
            <a:xfrm>
              <a:off x="825139"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3" name="Rechteck 92"/>
            <p:cNvSpPr/>
            <p:nvPr/>
          </p:nvSpPr>
          <p:spPr bwMode="auto">
            <a:xfrm>
              <a:off x="1286146"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4" name="Rechteck 93"/>
            <p:cNvSpPr/>
            <p:nvPr/>
          </p:nvSpPr>
          <p:spPr bwMode="auto">
            <a:xfrm>
              <a:off x="1747153"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5" name="Rechteck 94"/>
            <p:cNvSpPr/>
            <p:nvPr/>
          </p:nvSpPr>
          <p:spPr bwMode="auto">
            <a:xfrm>
              <a:off x="6357223"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6" name="Rechteck 95"/>
            <p:cNvSpPr/>
            <p:nvPr/>
          </p:nvSpPr>
          <p:spPr bwMode="auto">
            <a:xfrm>
              <a:off x="5896216"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8" name="Rechteck 97"/>
            <p:cNvSpPr/>
            <p:nvPr/>
          </p:nvSpPr>
          <p:spPr bwMode="auto">
            <a:xfrm>
              <a:off x="2208160"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9" name="Rechteck 98"/>
            <p:cNvSpPr/>
            <p:nvPr/>
          </p:nvSpPr>
          <p:spPr bwMode="auto">
            <a:xfrm>
              <a:off x="2669167"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0" name="Rechteck 99"/>
            <p:cNvSpPr/>
            <p:nvPr/>
          </p:nvSpPr>
          <p:spPr bwMode="auto">
            <a:xfrm>
              <a:off x="3130174"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2" name="Rechteck 101"/>
            <p:cNvSpPr/>
            <p:nvPr/>
          </p:nvSpPr>
          <p:spPr bwMode="auto">
            <a:xfrm>
              <a:off x="3591181" y="1607983"/>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grpSp>
      <p:sp>
        <p:nvSpPr>
          <p:cNvPr id="103" name="Rechteck 102"/>
          <p:cNvSpPr/>
          <p:nvPr/>
        </p:nvSpPr>
        <p:spPr bwMode="auto">
          <a:xfrm>
            <a:off x="3962542" y="162292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38" name="Oval 37"/>
          <p:cNvSpPr/>
          <p:nvPr/>
        </p:nvSpPr>
        <p:spPr bwMode="auto">
          <a:xfrm>
            <a:off x="2074926" y="464080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9" name="Oval 38"/>
          <p:cNvSpPr/>
          <p:nvPr/>
        </p:nvSpPr>
        <p:spPr bwMode="auto">
          <a:xfrm>
            <a:off x="2407200" y="504447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0" name="Oval 39"/>
          <p:cNvSpPr/>
          <p:nvPr/>
        </p:nvSpPr>
        <p:spPr bwMode="auto">
          <a:xfrm>
            <a:off x="6346222" y="342958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1" name="Oval 40"/>
          <p:cNvSpPr/>
          <p:nvPr/>
        </p:nvSpPr>
        <p:spPr bwMode="auto">
          <a:xfrm>
            <a:off x="1875713" y="4207396"/>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2" name="Oval 41"/>
          <p:cNvSpPr/>
          <p:nvPr/>
        </p:nvSpPr>
        <p:spPr bwMode="auto">
          <a:xfrm>
            <a:off x="4193712" y="5720640"/>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3" name="Oval 42"/>
          <p:cNvSpPr/>
          <p:nvPr/>
        </p:nvSpPr>
        <p:spPr bwMode="auto">
          <a:xfrm>
            <a:off x="4670870" y="563537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4" name="Oval 43"/>
          <p:cNvSpPr/>
          <p:nvPr/>
        </p:nvSpPr>
        <p:spPr bwMode="auto">
          <a:xfrm>
            <a:off x="3714659" y="5693126"/>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5" name="Oval 44"/>
          <p:cNvSpPr/>
          <p:nvPr/>
        </p:nvSpPr>
        <p:spPr bwMode="auto">
          <a:xfrm>
            <a:off x="1768398" y="370063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6" name="Oval 45"/>
          <p:cNvSpPr/>
          <p:nvPr/>
        </p:nvSpPr>
        <p:spPr bwMode="auto">
          <a:xfrm>
            <a:off x="1799734" y="319122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7" name="Oval 46"/>
          <p:cNvSpPr/>
          <p:nvPr/>
        </p:nvSpPr>
        <p:spPr bwMode="auto">
          <a:xfrm>
            <a:off x="5155719" y="546005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8" name="Oval 47"/>
          <p:cNvSpPr/>
          <p:nvPr/>
        </p:nvSpPr>
        <p:spPr bwMode="auto">
          <a:xfrm>
            <a:off x="5550082" y="520459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9" name="Oval 48"/>
          <p:cNvSpPr/>
          <p:nvPr/>
        </p:nvSpPr>
        <p:spPr bwMode="auto">
          <a:xfrm>
            <a:off x="6165549" y="439500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0" name="Oval 49"/>
          <p:cNvSpPr/>
          <p:nvPr/>
        </p:nvSpPr>
        <p:spPr bwMode="auto">
          <a:xfrm>
            <a:off x="5902277" y="484746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1" name="Oval 50"/>
          <p:cNvSpPr/>
          <p:nvPr/>
        </p:nvSpPr>
        <p:spPr bwMode="auto">
          <a:xfrm>
            <a:off x="6316230" y="392300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8" name="Oval 57"/>
          <p:cNvSpPr/>
          <p:nvPr/>
        </p:nvSpPr>
        <p:spPr bwMode="auto">
          <a:xfrm>
            <a:off x="2797019" y="535531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7" name="Oval 66"/>
          <p:cNvSpPr/>
          <p:nvPr/>
        </p:nvSpPr>
        <p:spPr bwMode="auto">
          <a:xfrm>
            <a:off x="3234561" y="557734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3" name="Rechteck 52"/>
          <p:cNvSpPr/>
          <p:nvPr/>
        </p:nvSpPr>
        <p:spPr bwMode="auto">
          <a:xfrm>
            <a:off x="4884556" y="162292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2" name="Gebogener Pfeil 1"/>
          <p:cNvSpPr/>
          <p:nvPr/>
        </p:nvSpPr>
        <p:spPr bwMode="auto">
          <a:xfrm rot="12136092">
            <a:off x="2255150" y="2251506"/>
            <a:ext cx="3903018" cy="3543300"/>
          </a:xfrm>
          <a:prstGeom prst="circularArrow">
            <a:avLst>
              <a:gd name="adj1" fmla="val 12500"/>
              <a:gd name="adj2" fmla="val 1142319"/>
              <a:gd name="adj3" fmla="val 20457681"/>
              <a:gd name="adj4" fmla="val 11859794"/>
              <a:gd name="adj5" fmla="val 12500"/>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52" name="Rechteck 51"/>
          <p:cNvSpPr/>
          <p:nvPr/>
        </p:nvSpPr>
        <p:spPr bwMode="auto">
          <a:xfrm>
            <a:off x="3983986" y="242672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54" name="Rechteck 53"/>
          <p:cNvSpPr/>
          <p:nvPr/>
        </p:nvSpPr>
        <p:spPr bwMode="auto">
          <a:xfrm>
            <a:off x="3971437" y="2452380"/>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55" name="Rechteck 54"/>
          <p:cNvSpPr/>
          <p:nvPr/>
        </p:nvSpPr>
        <p:spPr bwMode="auto">
          <a:xfrm>
            <a:off x="3975620" y="246093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56" name="Rechteck 55"/>
          <p:cNvSpPr/>
          <p:nvPr/>
        </p:nvSpPr>
        <p:spPr bwMode="auto">
          <a:xfrm>
            <a:off x="3958888" y="2443828"/>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59" name="Rechteck 58"/>
          <p:cNvSpPr/>
          <p:nvPr/>
        </p:nvSpPr>
        <p:spPr bwMode="auto">
          <a:xfrm>
            <a:off x="3979803" y="2435276"/>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0" name="Rechteck 59"/>
          <p:cNvSpPr/>
          <p:nvPr/>
        </p:nvSpPr>
        <p:spPr bwMode="auto">
          <a:xfrm>
            <a:off x="3963071" y="2409620"/>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1" name="Rechteck 60"/>
          <p:cNvSpPr/>
          <p:nvPr/>
        </p:nvSpPr>
        <p:spPr bwMode="auto">
          <a:xfrm>
            <a:off x="3967254" y="2418172"/>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2" name="Rechteck 61"/>
          <p:cNvSpPr/>
          <p:nvPr/>
        </p:nvSpPr>
        <p:spPr bwMode="auto">
          <a:xfrm>
            <a:off x="3950522" y="2401068"/>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3" name="Rechteck 62"/>
          <p:cNvSpPr/>
          <p:nvPr/>
        </p:nvSpPr>
        <p:spPr bwMode="auto">
          <a:xfrm>
            <a:off x="3954705" y="2392516"/>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4" name="Rechteck 63"/>
          <p:cNvSpPr/>
          <p:nvPr/>
        </p:nvSpPr>
        <p:spPr bwMode="auto">
          <a:xfrm>
            <a:off x="3937973" y="2375412"/>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5" name="Rechteck 64"/>
          <p:cNvSpPr/>
          <p:nvPr/>
        </p:nvSpPr>
        <p:spPr bwMode="auto">
          <a:xfrm>
            <a:off x="3942156" y="238396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6" name="Rechteck 65"/>
          <p:cNvSpPr/>
          <p:nvPr/>
        </p:nvSpPr>
        <p:spPr bwMode="auto">
          <a:xfrm>
            <a:off x="3925424" y="2366860"/>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8" name="Rechteck 67"/>
          <p:cNvSpPr/>
          <p:nvPr/>
        </p:nvSpPr>
        <p:spPr bwMode="auto">
          <a:xfrm>
            <a:off x="3946339" y="2358308"/>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69" name="Rechteck 68"/>
          <p:cNvSpPr/>
          <p:nvPr/>
        </p:nvSpPr>
        <p:spPr bwMode="auto">
          <a:xfrm>
            <a:off x="3929607" y="2341204"/>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2081749356"/>
      </p:ext>
    </p:extLst>
  </p:cSld>
  <p:clrMapOvr>
    <a:masterClrMapping/>
  </p:clrMapOvr>
  <p:transition advTm="103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000"/>
                                        <p:tgtEl>
                                          <p:spTgt spid="3"/>
                                        </p:tgtEl>
                                      </p:cBhvr>
                                    </p:animEffect>
                                  </p:childTnLst>
                                </p:cTn>
                              </p:par>
                              <p:par>
                                <p:cTn id="11" presetID="9" presetClass="exit" presetSubtype="0" fill="hold" grpId="0" nodeType="withEffect">
                                  <p:stCondLst>
                                    <p:cond delay="0"/>
                                  </p:stCondLst>
                                  <p:childTnLst>
                                    <p:animEffect transition="out" filter="dissolve">
                                      <p:cBhvr>
                                        <p:cTn id="12" dur="1000"/>
                                        <p:tgtEl>
                                          <p:spTgt spid="52"/>
                                        </p:tgtEl>
                                      </p:cBhvr>
                                    </p:animEffect>
                                    <p:set>
                                      <p:cBhvr>
                                        <p:cTn id="13" dur="1" fill="hold">
                                          <p:stCondLst>
                                            <p:cond delay="999"/>
                                          </p:stCondLst>
                                        </p:cTn>
                                        <p:tgtEl>
                                          <p:spTgt spid="52"/>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1000"/>
                                        <p:tgtEl>
                                          <p:spTgt spid="54"/>
                                        </p:tgtEl>
                                      </p:cBhvr>
                                    </p:animEffect>
                                    <p:set>
                                      <p:cBhvr>
                                        <p:cTn id="16" dur="1" fill="hold">
                                          <p:stCondLst>
                                            <p:cond delay="999"/>
                                          </p:stCondLst>
                                        </p:cTn>
                                        <p:tgtEl>
                                          <p:spTgt spid="54"/>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1000"/>
                                        <p:tgtEl>
                                          <p:spTgt spid="55"/>
                                        </p:tgtEl>
                                      </p:cBhvr>
                                    </p:animEffect>
                                    <p:set>
                                      <p:cBhvr>
                                        <p:cTn id="19" dur="1" fill="hold">
                                          <p:stCondLst>
                                            <p:cond delay="999"/>
                                          </p:stCondLst>
                                        </p:cTn>
                                        <p:tgtEl>
                                          <p:spTgt spid="55"/>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1000"/>
                                        <p:tgtEl>
                                          <p:spTgt spid="56"/>
                                        </p:tgtEl>
                                      </p:cBhvr>
                                    </p:animEffect>
                                    <p:set>
                                      <p:cBhvr>
                                        <p:cTn id="22" dur="1" fill="hold">
                                          <p:stCondLst>
                                            <p:cond delay="999"/>
                                          </p:stCondLst>
                                        </p:cTn>
                                        <p:tgtEl>
                                          <p:spTgt spid="56"/>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1000"/>
                                        <p:tgtEl>
                                          <p:spTgt spid="59"/>
                                        </p:tgtEl>
                                      </p:cBhvr>
                                    </p:animEffect>
                                    <p:set>
                                      <p:cBhvr>
                                        <p:cTn id="25" dur="1" fill="hold">
                                          <p:stCondLst>
                                            <p:cond delay="999"/>
                                          </p:stCondLst>
                                        </p:cTn>
                                        <p:tgtEl>
                                          <p:spTgt spid="5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1000"/>
                                        <p:tgtEl>
                                          <p:spTgt spid="60"/>
                                        </p:tgtEl>
                                      </p:cBhvr>
                                    </p:animEffect>
                                    <p:set>
                                      <p:cBhvr>
                                        <p:cTn id="28" dur="1" fill="hold">
                                          <p:stCondLst>
                                            <p:cond delay="999"/>
                                          </p:stCondLst>
                                        </p:cTn>
                                        <p:tgtEl>
                                          <p:spTgt spid="60"/>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1000"/>
                                        <p:tgtEl>
                                          <p:spTgt spid="61"/>
                                        </p:tgtEl>
                                      </p:cBhvr>
                                    </p:animEffect>
                                    <p:set>
                                      <p:cBhvr>
                                        <p:cTn id="31" dur="1" fill="hold">
                                          <p:stCondLst>
                                            <p:cond delay="999"/>
                                          </p:stCondLst>
                                        </p:cTn>
                                        <p:tgtEl>
                                          <p:spTgt spid="61"/>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1000"/>
                                        <p:tgtEl>
                                          <p:spTgt spid="62"/>
                                        </p:tgtEl>
                                      </p:cBhvr>
                                    </p:animEffect>
                                    <p:set>
                                      <p:cBhvr>
                                        <p:cTn id="34" dur="1" fill="hold">
                                          <p:stCondLst>
                                            <p:cond delay="999"/>
                                          </p:stCondLst>
                                        </p:cTn>
                                        <p:tgtEl>
                                          <p:spTgt spid="62"/>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1000"/>
                                        <p:tgtEl>
                                          <p:spTgt spid="63"/>
                                        </p:tgtEl>
                                      </p:cBhvr>
                                    </p:animEffect>
                                    <p:set>
                                      <p:cBhvr>
                                        <p:cTn id="37" dur="1" fill="hold">
                                          <p:stCondLst>
                                            <p:cond delay="999"/>
                                          </p:stCondLst>
                                        </p:cTn>
                                        <p:tgtEl>
                                          <p:spTgt spid="63"/>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1000"/>
                                        <p:tgtEl>
                                          <p:spTgt spid="64"/>
                                        </p:tgtEl>
                                      </p:cBhvr>
                                    </p:animEffect>
                                    <p:set>
                                      <p:cBhvr>
                                        <p:cTn id="40" dur="1" fill="hold">
                                          <p:stCondLst>
                                            <p:cond delay="999"/>
                                          </p:stCondLst>
                                        </p:cTn>
                                        <p:tgtEl>
                                          <p:spTgt spid="64"/>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1000"/>
                                        <p:tgtEl>
                                          <p:spTgt spid="65"/>
                                        </p:tgtEl>
                                      </p:cBhvr>
                                    </p:animEffect>
                                    <p:set>
                                      <p:cBhvr>
                                        <p:cTn id="43" dur="1" fill="hold">
                                          <p:stCondLst>
                                            <p:cond delay="999"/>
                                          </p:stCondLst>
                                        </p:cTn>
                                        <p:tgtEl>
                                          <p:spTgt spid="65"/>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1000"/>
                                        <p:tgtEl>
                                          <p:spTgt spid="66"/>
                                        </p:tgtEl>
                                      </p:cBhvr>
                                    </p:animEffect>
                                    <p:set>
                                      <p:cBhvr>
                                        <p:cTn id="46" dur="1" fill="hold">
                                          <p:stCondLst>
                                            <p:cond delay="999"/>
                                          </p:stCondLst>
                                        </p:cTn>
                                        <p:tgtEl>
                                          <p:spTgt spid="66"/>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1000"/>
                                        <p:tgtEl>
                                          <p:spTgt spid="68"/>
                                        </p:tgtEl>
                                      </p:cBhvr>
                                    </p:animEffect>
                                    <p:set>
                                      <p:cBhvr>
                                        <p:cTn id="49" dur="1" fill="hold">
                                          <p:stCondLst>
                                            <p:cond delay="999"/>
                                          </p:stCondLst>
                                        </p:cTn>
                                        <p:tgtEl>
                                          <p:spTgt spid="68"/>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1000"/>
                                        <p:tgtEl>
                                          <p:spTgt spid="69"/>
                                        </p:tgtEl>
                                      </p:cBhvr>
                                    </p:animEffect>
                                    <p:set>
                                      <p:cBhvr>
                                        <p:cTn id="52" dur="1" fill="hold">
                                          <p:stCondLst>
                                            <p:cond delay="9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 grpId="0" animBg="1"/>
      <p:bldP spid="54" grpId="0" animBg="1"/>
      <p:bldP spid="55" grpId="0" animBg="1"/>
      <p:bldP spid="56" grpId="0" animBg="1"/>
      <p:bldP spid="59" grpId="0" animBg="1"/>
      <p:bldP spid="60" grpId="0" animBg="1"/>
      <p:bldP spid="61" grpId="0" animBg="1"/>
      <p:bldP spid="62" grpId="0" animBg="1"/>
      <p:bldP spid="63" grpId="0" animBg="1"/>
      <p:bldP spid="64" grpId="0" animBg="1"/>
      <p:bldP spid="65" grpId="0" animBg="1"/>
      <p:bldP spid="66"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Scrum as an Experiment</a:t>
            </a:r>
            <a:endParaRPr lang="en-US" dirty="0"/>
          </a:p>
        </p:txBody>
      </p:sp>
      <p:sp>
        <p:nvSpPr>
          <p:cNvPr id="4" name="Foliennummernplatzhalter 3"/>
          <p:cNvSpPr>
            <a:spLocks noGrp="1"/>
          </p:cNvSpPr>
          <p:nvPr>
            <p:ph type="sldNum" sz="quarter" idx="10"/>
          </p:nvPr>
        </p:nvSpPr>
        <p:spPr/>
        <p:txBody>
          <a:bodyPr/>
          <a:lstStyle/>
          <a:p>
            <a:pPr>
              <a:defRPr/>
            </a:pPr>
            <a:fld id="{ACC88516-36E3-410A-857E-6593B50610DF}" type="slidenum">
              <a:rPr lang="de-DE" smtClean="0"/>
              <a:pPr>
                <a:defRPr/>
              </a:pPr>
              <a:t>2</a:t>
            </a:fld>
            <a:endParaRPr lang="de-DE" dirty="0"/>
          </a:p>
        </p:txBody>
      </p:sp>
      <p:sp>
        <p:nvSpPr>
          <p:cNvPr id="6" name="Rectangle 5"/>
          <p:cNvSpPr txBox="1">
            <a:spLocks noChangeArrowheads="1"/>
          </p:cNvSpPr>
          <p:nvPr/>
        </p:nvSpPr>
        <p:spPr bwMode="auto">
          <a:xfrm>
            <a:off x="377827" y="1397002"/>
            <a:ext cx="8443913" cy="132959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Project got stuck in the requirements review phase after one year</a:t>
            </a:r>
            <a:br>
              <a:rPr kumimoji="0" lang="en-US" sz="1600" b="0" i="0" u="none" strike="noStrike" kern="0" cap="none" spc="0" normalizeH="0" baseline="0" noProof="0" dirty="0" smtClean="0">
                <a:ln>
                  <a:noFill/>
                </a:ln>
                <a:solidFill>
                  <a:srgbClr val="000000"/>
                </a:solidFill>
                <a:effectLst/>
                <a:uLnTx/>
                <a:uFillTx/>
                <a:latin typeface="+mn-lt"/>
                <a:ea typeface="+mn-ea"/>
                <a:cs typeface="+mn-cs"/>
              </a:rPr>
            </a:br>
            <a:r>
              <a:rPr kumimoji="0" lang="en-US" sz="1600" b="0" i="0" u="none" strike="noStrike" kern="0" cap="none" spc="0" normalizeH="0" baseline="0" noProof="0" dirty="0" smtClean="0">
                <a:ln>
                  <a:noFill/>
                </a:ln>
                <a:solidFill>
                  <a:srgbClr val="000000"/>
                </a:solidFill>
                <a:effectLst/>
                <a:uLnTx/>
                <a:uFillTx/>
                <a:latin typeface="+mn-lt"/>
                <a:ea typeface="+mn-ea"/>
                <a:cs typeface="+mn-cs"/>
              </a:rPr>
              <a:t/>
            </a:r>
            <a:br>
              <a:rPr kumimoji="0" lang="en-US" sz="1600" b="0" i="0" u="none" strike="noStrike" kern="0" cap="none" spc="0" normalizeH="0" baseline="0" noProof="0" dirty="0" smtClean="0">
                <a:ln>
                  <a:noFill/>
                </a:ln>
                <a:solidFill>
                  <a:srgbClr val="000000"/>
                </a:solidFill>
                <a:effectLst/>
                <a:uLnTx/>
                <a:uFillTx/>
                <a:latin typeface="+mn-lt"/>
                <a:ea typeface="+mn-ea"/>
                <a:cs typeface="+mn-cs"/>
              </a:rPr>
            </a:br>
            <a:r>
              <a:rPr kumimoji="0" lang="en-US" sz="1600" b="0" i="0" u="none" strike="noStrike" kern="0" cap="none" spc="0" normalizeH="0" baseline="0" noProof="0" dirty="0" smtClean="0">
                <a:ln>
                  <a:noFill/>
                </a:ln>
                <a:solidFill>
                  <a:srgbClr val="000000"/>
                </a:solidFill>
                <a:effectLst/>
                <a:uLnTx/>
                <a:uFillTx/>
                <a:latin typeface="+mn-lt"/>
                <a:ea typeface="+mn-ea"/>
                <a:cs typeface="+mn-cs"/>
              </a:rPr>
              <a:t>→ experiment: Scrum (supported by top management)</a:t>
            </a: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None/>
              <a:tabLst/>
              <a:defRPr/>
            </a:pPr>
            <a:endParaRPr lang="en-US" kern="0" dirty="0" smtClean="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9"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How it started</a:t>
            </a:r>
            <a:endParaRPr lang="en-US" sz="1800" b="1" dirty="0">
              <a:solidFill>
                <a:schemeClr val="hlink"/>
              </a:solidFill>
            </a:endParaRPr>
          </a:p>
        </p:txBody>
      </p:sp>
    </p:spTree>
  </p:cSld>
  <p:clrMapOvr>
    <a:masterClrMapping/>
  </p:clrMapOvr>
  <p:transition advTm="25248"/>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29</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Team Estimation Game</a:t>
            </a:r>
          </a:p>
        </p:txBody>
      </p:sp>
      <p:sp>
        <p:nvSpPr>
          <p:cNvPr id="35844" name="Rectangle 7"/>
          <p:cNvSpPr>
            <a:spLocks noChangeArrowheads="1"/>
          </p:cNvSpPr>
          <p:nvPr/>
        </p:nvSpPr>
        <p:spPr bwMode="auto">
          <a:xfrm>
            <a:off x="398463" y="337366"/>
            <a:ext cx="617061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Initial Backlog Estimation</a:t>
            </a:r>
            <a:endParaRPr lang="en-US" sz="1800" b="1" dirty="0">
              <a:solidFill>
                <a:schemeClr val="hlink"/>
              </a:solidFill>
            </a:endParaRPr>
          </a:p>
        </p:txBody>
      </p:sp>
      <p:sp>
        <p:nvSpPr>
          <p:cNvPr id="57" name="Oval 56"/>
          <p:cNvSpPr/>
          <p:nvPr/>
        </p:nvSpPr>
        <p:spPr bwMode="auto">
          <a:xfrm>
            <a:off x="6310877" y="293521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87" name="Rechteck 86"/>
          <p:cNvSpPr/>
          <p:nvPr/>
        </p:nvSpPr>
        <p:spPr bwMode="auto">
          <a:xfrm>
            <a:off x="8126550"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8" name="Rechteck 87"/>
          <p:cNvSpPr/>
          <p:nvPr/>
        </p:nvSpPr>
        <p:spPr bwMode="auto">
          <a:xfrm>
            <a:off x="7516129"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89" name="Rechteck 88"/>
          <p:cNvSpPr/>
          <p:nvPr/>
        </p:nvSpPr>
        <p:spPr bwMode="auto">
          <a:xfrm>
            <a:off x="7234414"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0" name="Rechteck 89"/>
          <p:cNvSpPr/>
          <p:nvPr/>
        </p:nvSpPr>
        <p:spPr bwMode="auto">
          <a:xfrm>
            <a:off x="6564233"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1" name="Rechteck 90"/>
          <p:cNvSpPr/>
          <p:nvPr/>
        </p:nvSpPr>
        <p:spPr bwMode="auto">
          <a:xfrm>
            <a:off x="349191"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2" name="Rechteck 91"/>
          <p:cNvSpPr/>
          <p:nvPr/>
        </p:nvSpPr>
        <p:spPr bwMode="auto">
          <a:xfrm>
            <a:off x="615965"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3" name="Rechteck 92"/>
          <p:cNvSpPr/>
          <p:nvPr/>
        </p:nvSpPr>
        <p:spPr bwMode="auto">
          <a:xfrm>
            <a:off x="1211441"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4" name="Rechteck 93"/>
          <p:cNvSpPr/>
          <p:nvPr/>
        </p:nvSpPr>
        <p:spPr bwMode="auto">
          <a:xfrm>
            <a:off x="1836799"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5" name="Rechteck 94"/>
          <p:cNvSpPr/>
          <p:nvPr/>
        </p:nvSpPr>
        <p:spPr bwMode="auto">
          <a:xfrm>
            <a:off x="6252636"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6" name="Rechteck 95"/>
          <p:cNvSpPr/>
          <p:nvPr/>
        </p:nvSpPr>
        <p:spPr bwMode="auto">
          <a:xfrm>
            <a:off x="5941039"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7" name="Rechteck 96"/>
          <p:cNvSpPr/>
          <p:nvPr/>
        </p:nvSpPr>
        <p:spPr bwMode="auto">
          <a:xfrm>
            <a:off x="5240976"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8" name="Rechteck 97"/>
          <p:cNvSpPr/>
          <p:nvPr/>
        </p:nvSpPr>
        <p:spPr bwMode="auto">
          <a:xfrm>
            <a:off x="2148396"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99" name="Rechteck 98"/>
          <p:cNvSpPr/>
          <p:nvPr/>
        </p:nvSpPr>
        <p:spPr bwMode="auto">
          <a:xfrm>
            <a:off x="2459993"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0" name="Rechteck 99"/>
          <p:cNvSpPr/>
          <p:nvPr/>
        </p:nvSpPr>
        <p:spPr bwMode="auto">
          <a:xfrm>
            <a:off x="3324407"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1" name="Rechteck 100"/>
          <p:cNvSpPr/>
          <p:nvPr/>
        </p:nvSpPr>
        <p:spPr bwMode="auto">
          <a:xfrm>
            <a:off x="4229316"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2" name="Rechteck 101"/>
          <p:cNvSpPr/>
          <p:nvPr/>
        </p:nvSpPr>
        <p:spPr bwMode="auto">
          <a:xfrm>
            <a:off x="3636004"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103" name="Rechteck 102"/>
          <p:cNvSpPr/>
          <p:nvPr/>
        </p:nvSpPr>
        <p:spPr bwMode="auto">
          <a:xfrm>
            <a:off x="3917719"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sp>
        <p:nvSpPr>
          <p:cNvPr id="38" name="Oval 37"/>
          <p:cNvSpPr/>
          <p:nvPr/>
        </p:nvSpPr>
        <p:spPr bwMode="auto">
          <a:xfrm>
            <a:off x="2074926" y="464080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9" name="Oval 38"/>
          <p:cNvSpPr/>
          <p:nvPr/>
        </p:nvSpPr>
        <p:spPr bwMode="auto">
          <a:xfrm>
            <a:off x="2407200" y="504447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0" name="Oval 39"/>
          <p:cNvSpPr/>
          <p:nvPr/>
        </p:nvSpPr>
        <p:spPr bwMode="auto">
          <a:xfrm>
            <a:off x="6346222" y="342958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1" name="Oval 40"/>
          <p:cNvSpPr/>
          <p:nvPr/>
        </p:nvSpPr>
        <p:spPr bwMode="auto">
          <a:xfrm>
            <a:off x="1875713" y="4207396"/>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2" name="Oval 41"/>
          <p:cNvSpPr/>
          <p:nvPr/>
        </p:nvSpPr>
        <p:spPr bwMode="auto">
          <a:xfrm>
            <a:off x="4193712" y="5720640"/>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3" name="Oval 42"/>
          <p:cNvSpPr/>
          <p:nvPr/>
        </p:nvSpPr>
        <p:spPr bwMode="auto">
          <a:xfrm>
            <a:off x="4670870" y="563537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4" name="Oval 43"/>
          <p:cNvSpPr/>
          <p:nvPr/>
        </p:nvSpPr>
        <p:spPr bwMode="auto">
          <a:xfrm>
            <a:off x="3714659" y="569312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5" name="Oval 44"/>
          <p:cNvSpPr/>
          <p:nvPr/>
        </p:nvSpPr>
        <p:spPr bwMode="auto">
          <a:xfrm>
            <a:off x="1768398" y="370063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6" name="Oval 45"/>
          <p:cNvSpPr/>
          <p:nvPr/>
        </p:nvSpPr>
        <p:spPr bwMode="auto">
          <a:xfrm>
            <a:off x="1799734" y="319122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7" name="Oval 46"/>
          <p:cNvSpPr/>
          <p:nvPr/>
        </p:nvSpPr>
        <p:spPr bwMode="auto">
          <a:xfrm>
            <a:off x="5155719" y="546005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8" name="Oval 47"/>
          <p:cNvSpPr/>
          <p:nvPr/>
        </p:nvSpPr>
        <p:spPr bwMode="auto">
          <a:xfrm>
            <a:off x="5550082" y="520459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9" name="Oval 48"/>
          <p:cNvSpPr/>
          <p:nvPr/>
        </p:nvSpPr>
        <p:spPr bwMode="auto">
          <a:xfrm>
            <a:off x="6165549" y="439500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0" name="Oval 49"/>
          <p:cNvSpPr/>
          <p:nvPr/>
        </p:nvSpPr>
        <p:spPr bwMode="auto">
          <a:xfrm>
            <a:off x="5902277" y="484746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1" name="Oval 50"/>
          <p:cNvSpPr/>
          <p:nvPr/>
        </p:nvSpPr>
        <p:spPr bwMode="auto">
          <a:xfrm>
            <a:off x="6316230" y="392300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8" name="Oval 57"/>
          <p:cNvSpPr/>
          <p:nvPr/>
        </p:nvSpPr>
        <p:spPr bwMode="auto">
          <a:xfrm>
            <a:off x="2797019" y="535531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7" name="Oval 66"/>
          <p:cNvSpPr/>
          <p:nvPr/>
        </p:nvSpPr>
        <p:spPr bwMode="auto">
          <a:xfrm>
            <a:off x="3234561" y="557734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3" name="Rechteck 52"/>
          <p:cNvSpPr/>
          <p:nvPr/>
        </p:nvSpPr>
        <p:spPr bwMode="auto">
          <a:xfrm>
            <a:off x="4959261" y="1622925"/>
            <a:ext cx="342982" cy="22827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endParaRPr lang="en-US"/>
          </a:p>
        </p:txBody>
      </p:sp>
      <p:grpSp>
        <p:nvGrpSpPr>
          <p:cNvPr id="4" name="Gruppierung 3"/>
          <p:cNvGrpSpPr/>
          <p:nvPr/>
        </p:nvGrpSpPr>
        <p:grpSpPr>
          <a:xfrm>
            <a:off x="493061" y="2030506"/>
            <a:ext cx="8002495" cy="388471"/>
            <a:chOff x="552823" y="2030505"/>
            <a:chExt cx="8002495" cy="388471"/>
          </a:xfrm>
        </p:grpSpPr>
        <p:sp>
          <p:nvSpPr>
            <p:cNvPr id="59" name="Abgerundetes Rechteck 58"/>
            <p:cNvSpPr/>
            <p:nvPr/>
          </p:nvSpPr>
          <p:spPr bwMode="auto">
            <a:xfrm>
              <a:off x="7449670"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40</a:t>
              </a:r>
            </a:p>
          </p:txBody>
        </p:sp>
        <p:sp>
          <p:nvSpPr>
            <p:cNvPr id="60" name="Abgerundetes Rechteck 59"/>
            <p:cNvSpPr/>
            <p:nvPr/>
          </p:nvSpPr>
          <p:spPr bwMode="auto">
            <a:xfrm>
              <a:off x="8214658"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100</a:t>
              </a:r>
            </a:p>
          </p:txBody>
        </p:sp>
        <p:sp>
          <p:nvSpPr>
            <p:cNvPr id="61" name="Abgerundetes Rechteck 60"/>
            <p:cNvSpPr/>
            <p:nvPr/>
          </p:nvSpPr>
          <p:spPr bwMode="auto">
            <a:xfrm>
              <a:off x="5184587"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13</a:t>
              </a:r>
            </a:p>
          </p:txBody>
        </p:sp>
        <p:sp>
          <p:nvSpPr>
            <p:cNvPr id="62" name="Abgerundetes Rechteck 61"/>
            <p:cNvSpPr/>
            <p:nvPr/>
          </p:nvSpPr>
          <p:spPr bwMode="auto">
            <a:xfrm>
              <a:off x="6367928"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20</a:t>
              </a:r>
            </a:p>
          </p:txBody>
        </p:sp>
        <p:sp>
          <p:nvSpPr>
            <p:cNvPr id="63" name="Abgerundetes Rechteck 62"/>
            <p:cNvSpPr/>
            <p:nvPr/>
          </p:nvSpPr>
          <p:spPr bwMode="auto">
            <a:xfrm>
              <a:off x="3830917"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8</a:t>
              </a:r>
            </a:p>
          </p:txBody>
        </p:sp>
        <p:sp>
          <p:nvSpPr>
            <p:cNvPr id="64" name="Abgerundetes Rechteck 63"/>
            <p:cNvSpPr/>
            <p:nvPr/>
          </p:nvSpPr>
          <p:spPr bwMode="auto">
            <a:xfrm>
              <a:off x="2205317"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5</a:t>
              </a:r>
            </a:p>
          </p:txBody>
        </p:sp>
        <p:sp>
          <p:nvSpPr>
            <p:cNvPr id="65" name="Abgerundetes Rechteck 64"/>
            <p:cNvSpPr/>
            <p:nvPr/>
          </p:nvSpPr>
          <p:spPr bwMode="auto">
            <a:xfrm>
              <a:off x="1296893"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3</a:t>
              </a:r>
            </a:p>
          </p:txBody>
        </p:sp>
        <p:sp>
          <p:nvSpPr>
            <p:cNvPr id="68" name="Abgerundetes Rechteck 67"/>
            <p:cNvSpPr/>
            <p:nvPr/>
          </p:nvSpPr>
          <p:spPr bwMode="auto">
            <a:xfrm>
              <a:off x="552823" y="2030505"/>
              <a:ext cx="340660" cy="38847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None/>
                <a:tabLst/>
              </a:pPr>
              <a:r>
                <a:rPr kumimoji="0" lang="de-DE" sz="12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2</a:t>
              </a:r>
            </a:p>
          </p:txBody>
        </p:sp>
      </p:grpSp>
    </p:spTree>
    <p:custDataLst>
      <p:tags r:id="rId1"/>
    </p:custDataLst>
    <p:extLst>
      <p:ext uri="{BB962C8B-B14F-4D97-AF65-F5344CB8AC3E}">
        <p14:creationId xmlns:p14="http://schemas.microsoft.com/office/powerpoint/2010/main" val="3292119340"/>
      </p:ext>
    </p:extLst>
  </p:cSld>
  <p:clrMapOvr>
    <a:masterClrMapping/>
  </p:clrMapOvr>
  <p:transition advTm="196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30</a:t>
            </a:fld>
            <a:endParaRPr lang="en-US"/>
          </a:p>
        </p:txBody>
      </p:sp>
      <p:sp>
        <p:nvSpPr>
          <p:cNvPr id="5123" name="Rectangle 2"/>
          <p:cNvSpPr>
            <a:spLocks noGrp="1" noChangeArrowheads="1"/>
          </p:cNvSpPr>
          <p:nvPr>
            <p:ph type="title"/>
          </p:nvPr>
        </p:nvSpPr>
        <p:spPr/>
        <p:txBody>
          <a:bodyPr/>
          <a:lstStyle/>
          <a:p>
            <a:pPr lvl="1" eaLnBrk="1" hangingPunct="1"/>
            <a:r>
              <a:rPr lang="en-US" smtClean="0"/>
              <a:t>Estimation with Three Teams</a:t>
            </a:r>
          </a:p>
        </p:txBody>
      </p:sp>
      <p:sp>
        <p:nvSpPr>
          <p:cNvPr id="5124" name="Rectangle 5"/>
          <p:cNvSpPr>
            <a:spLocks noGrp="1" noChangeArrowheads="1"/>
          </p:cNvSpPr>
          <p:nvPr>
            <p:ph type="body" idx="1"/>
          </p:nvPr>
        </p:nvSpPr>
        <p:spPr>
          <a:xfrm>
            <a:off x="377827" y="1397000"/>
            <a:ext cx="8443913" cy="2019014"/>
          </a:xfrm>
          <a:noFill/>
        </p:spPr>
        <p:txBody>
          <a:bodyPr/>
          <a:lstStyle/>
          <a:p>
            <a:endParaRPr lang="en-US" dirty="0" smtClean="0"/>
          </a:p>
          <a:p>
            <a:endParaRPr lang="en-US" dirty="0" smtClean="0"/>
          </a:p>
          <a:p>
            <a:endParaRPr lang="en-US" dirty="0" smtClean="0"/>
          </a:p>
          <a:p>
            <a:endParaRPr lang="en-US" dirty="0"/>
          </a:p>
          <a:p>
            <a:r>
              <a:rPr lang="en-US" dirty="0" smtClean="0"/>
              <a:t>Challenge: many people</a:t>
            </a:r>
          </a:p>
          <a:p>
            <a:pPr lvl="1"/>
            <a:r>
              <a:rPr lang="en-US" dirty="0" smtClean="0"/>
              <a:t>three teams, i.e. 38 people</a:t>
            </a:r>
          </a:p>
          <a:p>
            <a:pPr lvl="1"/>
            <a:r>
              <a:rPr lang="en-US" dirty="0"/>
              <a:t>n</a:t>
            </a:r>
            <a:r>
              <a:rPr lang="en-US" dirty="0" smtClean="0"/>
              <a:t>ot everyone was present, about 30 attended</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Next Challenge</a:t>
            </a:r>
            <a:endParaRPr lang="en-US" sz="1800" b="1">
              <a:solidFill>
                <a:schemeClr val="hlink"/>
              </a:solidFill>
            </a:endParaRPr>
          </a:p>
        </p:txBody>
      </p:sp>
      <p:pic>
        <p:nvPicPr>
          <p:cNvPr id="6" name="Bild 5" descr="bikablo-frau3.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809" y="2002119"/>
            <a:ext cx="2396813" cy="3451411"/>
          </a:xfrm>
          <a:prstGeom prst="rect">
            <a:avLst/>
          </a:prstGeom>
        </p:spPr>
      </p:pic>
      <p:sp>
        <p:nvSpPr>
          <p:cNvPr id="7" name="Abgerundete rechteckige Legende 6"/>
          <p:cNvSpPr/>
          <p:nvPr/>
        </p:nvSpPr>
        <p:spPr bwMode="auto">
          <a:xfrm>
            <a:off x="582707" y="1314824"/>
            <a:ext cx="5259293" cy="776941"/>
          </a:xfrm>
          <a:prstGeom prst="wedgeRoundRectCallout">
            <a:avLst>
              <a:gd name="adj1" fmla="val 62189"/>
              <a:gd name="adj2" fmla="val 132860"/>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8000" tIns="0" rIns="108000" bIns="0" numCol="1" rtlCol="0" anchor="ctr" anchorCtr="0" compatLnSpc="1">
            <a:prstTxWarp prst="textNoShape">
              <a:avLst/>
            </a:prstTxWarp>
            <a:noAutofit/>
          </a:bodyPr>
          <a:lstStyle/>
          <a:p>
            <a:pPr>
              <a:buNone/>
            </a:pPr>
            <a:r>
              <a:rPr lang="en-US" dirty="0" smtClean="0"/>
              <a:t>Could </a:t>
            </a:r>
            <a:r>
              <a:rPr lang="en-US" dirty="0"/>
              <a:t>you, please, estimate that with all teams, since everyone has to commit to the estimates</a:t>
            </a:r>
            <a:r>
              <a:rPr lang="en-US" dirty="0" smtClean="0"/>
              <a:t>.</a:t>
            </a:r>
            <a:endParaRPr lang="en-US" dirty="0"/>
          </a:p>
        </p:txBody>
      </p:sp>
      <p:sp>
        <p:nvSpPr>
          <p:cNvPr id="2" name="Textfeld 1"/>
          <p:cNvSpPr txBox="1"/>
          <p:nvPr/>
        </p:nvSpPr>
        <p:spPr>
          <a:xfrm>
            <a:off x="6708590" y="5363882"/>
            <a:ext cx="956235" cy="338554"/>
          </a:xfrm>
          <a:prstGeom prst="rect">
            <a:avLst/>
          </a:prstGeom>
          <a:noFill/>
        </p:spPr>
        <p:txBody>
          <a:bodyPr wrap="square" rtlCol="0">
            <a:spAutoFit/>
          </a:bodyPr>
          <a:lstStyle/>
          <a:p>
            <a:pPr>
              <a:buNone/>
            </a:pPr>
            <a:r>
              <a:rPr lang="de-DE" dirty="0" smtClean="0"/>
              <a:t>LeadPO</a:t>
            </a:r>
            <a:endParaRPr lang="de-DE" dirty="0"/>
          </a:p>
        </p:txBody>
      </p:sp>
      <p:sp>
        <p:nvSpPr>
          <p:cNvPr id="9" name="Rectangle 5"/>
          <p:cNvSpPr txBox="1">
            <a:spLocks noChangeArrowheads="1"/>
          </p:cNvSpPr>
          <p:nvPr/>
        </p:nvSpPr>
        <p:spPr bwMode="auto">
          <a:xfrm>
            <a:off x="375338" y="3733427"/>
            <a:ext cx="4426082" cy="83715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r>
              <a:rPr lang="en-US" dirty="0" smtClean="0"/>
              <a:t>Solution: Team Estimation Game again </a:t>
            </a:r>
          </a:p>
          <a:p>
            <a:pPr lvl="2"/>
            <a:r>
              <a:rPr lang="en-US" dirty="0" smtClean="0"/>
              <a:t>scales perfectly</a:t>
            </a:r>
          </a:p>
          <a:p>
            <a:pPr lvl="2"/>
            <a:r>
              <a:rPr lang="en-US" dirty="0" smtClean="0"/>
              <a:t>finished again after 45 minutes</a:t>
            </a:r>
          </a:p>
        </p:txBody>
      </p:sp>
      <p:sp>
        <p:nvSpPr>
          <p:cNvPr id="10" name="Rectangle 5"/>
          <p:cNvSpPr txBox="1">
            <a:spLocks noChangeArrowheads="1"/>
          </p:cNvSpPr>
          <p:nvPr/>
        </p:nvSpPr>
        <p:spPr bwMode="auto">
          <a:xfrm>
            <a:off x="381450" y="4904439"/>
            <a:ext cx="5024021" cy="11326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r>
              <a:rPr lang="en-US" dirty="0" smtClean="0"/>
              <a:t>Idea for improvement from the team</a:t>
            </a:r>
          </a:p>
          <a:p>
            <a:pPr lvl="1"/>
            <a:r>
              <a:rPr lang="en-US" dirty="0" smtClean="0"/>
              <a:t>put stories on the wall, instead of on the floor</a:t>
            </a:r>
          </a:p>
          <a:p>
            <a:pPr lvl="1"/>
            <a:r>
              <a:rPr lang="en-US" dirty="0" smtClean="0"/>
              <a:t>better visible</a:t>
            </a:r>
          </a:p>
          <a:p>
            <a:pPr lvl="1">
              <a:buFontTx/>
              <a:buNone/>
            </a:pPr>
            <a:r>
              <a:rPr lang="en-US" dirty="0" smtClean="0"/>
              <a:t>		-&gt; Estimation Board</a:t>
            </a:r>
          </a:p>
        </p:txBody>
      </p:sp>
    </p:spTree>
    <p:custDataLst>
      <p:tags r:id="rId1"/>
    </p:custDataLst>
  </p:cSld>
  <p:clrMapOvr>
    <a:masterClrMapping/>
  </p:clrMapOvr>
  <p:transition advTm="584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31</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Estimation Board</a:t>
            </a:r>
          </a:p>
        </p:txBody>
      </p:sp>
      <p:sp>
        <p:nvSpPr>
          <p:cNvPr id="35844" name="Rectangle 7"/>
          <p:cNvSpPr>
            <a:spLocks noChangeArrowheads="1"/>
          </p:cNvSpPr>
          <p:nvPr/>
        </p:nvSpPr>
        <p:spPr bwMode="auto">
          <a:xfrm>
            <a:off x="398463" y="337366"/>
            <a:ext cx="617061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Ongoing Backlog Estimation</a:t>
            </a:r>
            <a:endParaRPr lang="en-US" sz="1800" b="1" dirty="0">
              <a:solidFill>
                <a:schemeClr val="hlink"/>
              </a:solidFill>
            </a:endParaRPr>
          </a:p>
        </p:txBody>
      </p:sp>
      <p:pic>
        <p:nvPicPr>
          <p:cNvPr id="2" name="Bild 1"/>
          <p:cNvPicPr>
            <a:picLocks noChangeAspect="1"/>
          </p:cNvPicPr>
          <p:nvPr/>
        </p:nvPicPr>
        <p:blipFill>
          <a:blip r:embed="rId2"/>
          <a:stretch>
            <a:fillRect/>
          </a:stretch>
        </p:blipFill>
        <p:spPr>
          <a:xfrm>
            <a:off x="1524002" y="1103492"/>
            <a:ext cx="7619999" cy="5723128"/>
          </a:xfrm>
          <a:prstGeom prst="rect">
            <a:avLst/>
          </a:prstGeom>
        </p:spPr>
      </p:pic>
    </p:spTree>
    <p:extLst>
      <p:ext uri="{BB962C8B-B14F-4D97-AF65-F5344CB8AC3E}">
        <p14:creationId xmlns:p14="http://schemas.microsoft.com/office/powerpoint/2010/main" val="1727191180"/>
      </p:ext>
    </p:extLst>
  </p:cSld>
  <p:clrMapOvr>
    <a:masterClrMapping/>
  </p:clrMapOvr>
  <p:transition advTm="37551"/>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32</a:t>
            </a:fld>
            <a:endParaRPr lang="en-US"/>
          </a:p>
        </p:txBody>
      </p:sp>
      <p:sp>
        <p:nvSpPr>
          <p:cNvPr id="5123" name="Rectangle 2"/>
          <p:cNvSpPr>
            <a:spLocks noGrp="1" noChangeArrowheads="1"/>
          </p:cNvSpPr>
          <p:nvPr>
            <p:ph type="title"/>
          </p:nvPr>
        </p:nvSpPr>
        <p:spPr/>
        <p:txBody>
          <a:bodyPr/>
          <a:lstStyle/>
          <a:p>
            <a:pPr lvl="1" eaLnBrk="1" hangingPunct="1"/>
            <a:r>
              <a:rPr lang="en-US" smtClean="0"/>
              <a:t>Dependencies within the Feature Team</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Typical Conflicts</a:t>
            </a:r>
            <a:endParaRPr lang="en-US" sz="1800" b="1">
              <a:solidFill>
                <a:schemeClr val="hlink"/>
              </a:solidFill>
            </a:endParaRPr>
          </a:p>
        </p:txBody>
      </p:sp>
      <p:pic>
        <p:nvPicPr>
          <p:cNvPr id="2" name="Bild 1" descr="bikablo-Frau-lin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50" y="2455643"/>
            <a:ext cx="2595462" cy="3804711"/>
          </a:xfrm>
          <a:prstGeom prst="rect">
            <a:avLst/>
          </a:prstGeom>
        </p:spPr>
      </p:pic>
      <p:pic>
        <p:nvPicPr>
          <p:cNvPr id="3" name="Bild 2" descr="bikablo-P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237" y="2555301"/>
            <a:ext cx="2304825" cy="3819424"/>
          </a:xfrm>
          <a:prstGeom prst="rect">
            <a:avLst/>
          </a:prstGeom>
        </p:spPr>
      </p:pic>
      <p:sp>
        <p:nvSpPr>
          <p:cNvPr id="8" name="Abgerundete rechteckige Legende 7"/>
          <p:cNvSpPr/>
          <p:nvPr/>
        </p:nvSpPr>
        <p:spPr bwMode="auto">
          <a:xfrm>
            <a:off x="2976303" y="1763062"/>
            <a:ext cx="1730169" cy="980141"/>
          </a:xfrm>
          <a:prstGeom prst="wedgeRoundRectCallout">
            <a:avLst>
              <a:gd name="adj1" fmla="val -77240"/>
              <a:gd name="adj2" fmla="val 95196"/>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Your </a:t>
            </a:r>
            <a:r>
              <a:rPr lang="en-US" dirty="0"/>
              <a:t>team didn’t deliver the back end service</a:t>
            </a:r>
            <a:r>
              <a:rPr lang="en-US" dirty="0" smtClean="0"/>
              <a:t>.</a:t>
            </a:r>
            <a:endParaRPr lang="en-US" dirty="0"/>
          </a:p>
        </p:txBody>
      </p:sp>
      <p:sp>
        <p:nvSpPr>
          <p:cNvPr id="9" name="Textfeld 8"/>
          <p:cNvSpPr txBox="1"/>
          <p:nvPr/>
        </p:nvSpPr>
        <p:spPr>
          <a:xfrm>
            <a:off x="1479178" y="5991411"/>
            <a:ext cx="956235" cy="338554"/>
          </a:xfrm>
          <a:prstGeom prst="rect">
            <a:avLst/>
          </a:prstGeom>
          <a:noFill/>
        </p:spPr>
        <p:txBody>
          <a:bodyPr wrap="square" rtlCol="0">
            <a:spAutoFit/>
          </a:bodyPr>
          <a:lstStyle/>
          <a:p>
            <a:pPr>
              <a:buNone/>
            </a:pPr>
            <a:r>
              <a:rPr lang="de-DE" dirty="0" smtClean="0"/>
              <a:t>LeadPO</a:t>
            </a:r>
            <a:endParaRPr lang="de-DE" dirty="0"/>
          </a:p>
        </p:txBody>
      </p:sp>
      <p:sp>
        <p:nvSpPr>
          <p:cNvPr id="4" name="Wolkenförmige Legende 3"/>
          <p:cNvSpPr/>
          <p:nvPr/>
        </p:nvSpPr>
        <p:spPr bwMode="auto">
          <a:xfrm>
            <a:off x="5363886" y="1120589"/>
            <a:ext cx="2405526" cy="1438193"/>
          </a:xfrm>
          <a:prstGeom prst="cloudCallout">
            <a:avLst>
              <a:gd name="adj1" fmla="val -46986"/>
              <a:gd name="adj2" fmla="val 73144"/>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algn="ctr">
              <a:buNone/>
            </a:pPr>
            <a:r>
              <a:rPr lang="en-US" dirty="0" smtClean="0"/>
              <a:t>Aren’t </a:t>
            </a:r>
            <a:r>
              <a:rPr lang="en-US" dirty="0"/>
              <a:t>we one team? But still, I’ll check that</a:t>
            </a:r>
            <a:r>
              <a:rPr lang="en-US" dirty="0" smtClean="0"/>
              <a:t>.</a:t>
            </a:r>
          </a:p>
        </p:txBody>
      </p:sp>
      <p:sp>
        <p:nvSpPr>
          <p:cNvPr id="14" name="Textfeld 13"/>
          <p:cNvSpPr txBox="1"/>
          <p:nvPr/>
        </p:nvSpPr>
        <p:spPr>
          <a:xfrm>
            <a:off x="5157692" y="5979458"/>
            <a:ext cx="475131" cy="338554"/>
          </a:xfrm>
          <a:prstGeom prst="rect">
            <a:avLst/>
          </a:prstGeom>
          <a:noFill/>
        </p:spPr>
        <p:txBody>
          <a:bodyPr wrap="square" rtlCol="0">
            <a:spAutoFit/>
          </a:bodyPr>
          <a:lstStyle/>
          <a:p>
            <a:pPr>
              <a:buNone/>
            </a:pPr>
            <a:r>
              <a:rPr lang="de-DE" dirty="0" err="1" smtClean="0"/>
              <a:t>me</a:t>
            </a:r>
            <a:endParaRPr lang="de-DE" dirty="0"/>
          </a:p>
        </p:txBody>
      </p:sp>
    </p:spTree>
    <p:custDataLst>
      <p:tags r:id="rId1"/>
    </p:custDataLst>
    <p:extLst>
      <p:ext uri="{BB962C8B-B14F-4D97-AF65-F5344CB8AC3E}">
        <p14:creationId xmlns:p14="http://schemas.microsoft.com/office/powerpoint/2010/main" val="4230828129"/>
      </p:ext>
    </p:extLst>
  </p:cSld>
  <p:clrMapOvr>
    <a:masterClrMapping/>
  </p:clrMapOvr>
  <p:transition advTm="206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bikablo-team-rech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883" y="2300822"/>
            <a:ext cx="4148029" cy="3942681"/>
          </a:xfrm>
          <a:prstGeom prst="rect">
            <a:avLst/>
          </a:prstGeom>
        </p:spPr>
      </p:pic>
      <p:sp>
        <p:nvSpPr>
          <p:cNvPr id="5122" name="Foliennummernplatzhalter 3"/>
          <p:cNvSpPr>
            <a:spLocks noGrp="1"/>
          </p:cNvSpPr>
          <p:nvPr>
            <p:ph type="sldNum" sz="quarter" idx="10"/>
          </p:nvPr>
        </p:nvSpPr>
        <p:spPr>
          <a:noFill/>
        </p:spPr>
        <p:txBody>
          <a:bodyPr/>
          <a:lstStyle/>
          <a:p>
            <a:fld id="{B8CDA711-A42F-4F33-91BE-8E42DC3C50C1}" type="slidenum">
              <a:rPr lang="en-US" smtClean="0"/>
              <a:pPr/>
              <a:t>33</a:t>
            </a:fld>
            <a:endParaRPr lang="en-US"/>
          </a:p>
        </p:txBody>
      </p:sp>
      <p:sp>
        <p:nvSpPr>
          <p:cNvPr id="5123" name="Rectangle 2"/>
          <p:cNvSpPr>
            <a:spLocks noGrp="1" noChangeArrowheads="1"/>
          </p:cNvSpPr>
          <p:nvPr>
            <p:ph type="title"/>
          </p:nvPr>
        </p:nvSpPr>
        <p:spPr/>
        <p:txBody>
          <a:bodyPr/>
          <a:lstStyle/>
          <a:p>
            <a:pPr lvl="1" eaLnBrk="1" hangingPunct="1"/>
            <a:r>
              <a:rPr lang="en-US" smtClean="0"/>
              <a:t>Dependencies within the Feature Team</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Typical Conflicts</a:t>
            </a:r>
            <a:endParaRPr lang="en-US" sz="1800" b="1">
              <a:solidFill>
                <a:schemeClr val="hlink"/>
              </a:solidFill>
            </a:endParaRPr>
          </a:p>
        </p:txBody>
      </p:sp>
      <p:pic>
        <p:nvPicPr>
          <p:cNvPr id="3" name="Bild 2" descr="bikablo-P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472" y="2480595"/>
            <a:ext cx="2304825" cy="3819424"/>
          </a:xfrm>
          <a:prstGeom prst="rect">
            <a:avLst/>
          </a:prstGeom>
        </p:spPr>
      </p:pic>
      <p:sp>
        <p:nvSpPr>
          <p:cNvPr id="8" name="Abgerundete rechteckige Legende 7"/>
          <p:cNvSpPr/>
          <p:nvPr/>
        </p:nvSpPr>
        <p:spPr bwMode="auto">
          <a:xfrm>
            <a:off x="3155598" y="1479177"/>
            <a:ext cx="2193345" cy="890497"/>
          </a:xfrm>
          <a:prstGeom prst="wedgeRoundRectCallout">
            <a:avLst>
              <a:gd name="adj1" fmla="val 37027"/>
              <a:gd name="adj2" fmla="val 124926"/>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8000" tIns="0" rIns="108000" bIns="0" numCol="1" rtlCol="0" anchor="ctr" anchorCtr="0" compatLnSpc="1">
            <a:prstTxWarp prst="textNoShape">
              <a:avLst/>
            </a:prstTxWarp>
            <a:noAutofit/>
          </a:bodyPr>
          <a:lstStyle/>
          <a:p>
            <a:pPr>
              <a:buNone/>
            </a:pPr>
            <a:r>
              <a:rPr lang="en-US" dirty="0" smtClean="0"/>
              <a:t>Our back </a:t>
            </a:r>
            <a:r>
              <a:rPr lang="en-US" dirty="0"/>
              <a:t>end is ready. They didn’t finish their front end</a:t>
            </a:r>
            <a:r>
              <a:rPr lang="en-US" dirty="0" smtClean="0"/>
              <a:t>.</a:t>
            </a:r>
            <a:endParaRPr lang="en-US" dirty="0"/>
          </a:p>
        </p:txBody>
      </p:sp>
      <p:sp>
        <p:nvSpPr>
          <p:cNvPr id="9" name="Textfeld 8"/>
          <p:cNvSpPr txBox="1"/>
          <p:nvPr/>
        </p:nvSpPr>
        <p:spPr>
          <a:xfrm>
            <a:off x="1479178" y="5991411"/>
            <a:ext cx="956235" cy="338554"/>
          </a:xfrm>
          <a:prstGeom prst="rect">
            <a:avLst/>
          </a:prstGeom>
          <a:noFill/>
        </p:spPr>
        <p:txBody>
          <a:bodyPr wrap="square" rtlCol="0">
            <a:spAutoFit/>
          </a:bodyPr>
          <a:lstStyle/>
          <a:p>
            <a:pPr>
              <a:buNone/>
            </a:pPr>
            <a:r>
              <a:rPr lang="de-DE" dirty="0" err="1" smtClean="0"/>
              <a:t>me</a:t>
            </a:r>
            <a:endParaRPr lang="de-DE" dirty="0"/>
          </a:p>
        </p:txBody>
      </p:sp>
      <p:sp>
        <p:nvSpPr>
          <p:cNvPr id="14" name="Textfeld 13"/>
          <p:cNvSpPr txBox="1"/>
          <p:nvPr/>
        </p:nvSpPr>
        <p:spPr>
          <a:xfrm>
            <a:off x="6084042" y="5949575"/>
            <a:ext cx="1625604" cy="338554"/>
          </a:xfrm>
          <a:prstGeom prst="rect">
            <a:avLst/>
          </a:prstGeom>
          <a:noFill/>
        </p:spPr>
        <p:txBody>
          <a:bodyPr wrap="square" rtlCol="0">
            <a:spAutoFit/>
          </a:bodyPr>
          <a:lstStyle/>
          <a:p>
            <a:pPr>
              <a:buNone/>
            </a:pPr>
            <a:r>
              <a:rPr lang="de-DE" dirty="0" smtClean="0"/>
              <a:t>Daily </a:t>
            </a:r>
            <a:r>
              <a:rPr lang="de-DE" dirty="0" err="1" smtClean="0"/>
              <a:t>Standup</a:t>
            </a:r>
            <a:endParaRPr lang="de-DE" dirty="0"/>
          </a:p>
        </p:txBody>
      </p:sp>
      <p:sp>
        <p:nvSpPr>
          <p:cNvPr id="11" name="Abgerundete rechteckige Legende 10"/>
          <p:cNvSpPr/>
          <p:nvPr/>
        </p:nvSpPr>
        <p:spPr bwMode="auto">
          <a:xfrm>
            <a:off x="2516115" y="2644589"/>
            <a:ext cx="2073817" cy="594660"/>
          </a:xfrm>
          <a:prstGeom prst="wedgeRoundRectCallout">
            <a:avLst>
              <a:gd name="adj1" fmla="val -64271"/>
              <a:gd name="adj2" fmla="val 37858"/>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Did </a:t>
            </a:r>
            <a:r>
              <a:rPr lang="en-US" dirty="0"/>
              <a:t>you talk to them</a:t>
            </a:r>
            <a:r>
              <a:rPr lang="en-US" dirty="0" smtClean="0"/>
              <a:t>?</a:t>
            </a:r>
            <a:endParaRPr lang="en-US" dirty="0"/>
          </a:p>
        </p:txBody>
      </p:sp>
      <p:sp>
        <p:nvSpPr>
          <p:cNvPr id="12" name="Abgerundete rechteckige Legende 11"/>
          <p:cNvSpPr/>
          <p:nvPr/>
        </p:nvSpPr>
        <p:spPr bwMode="auto">
          <a:xfrm>
            <a:off x="3415574" y="3391649"/>
            <a:ext cx="1350663" cy="791883"/>
          </a:xfrm>
          <a:prstGeom prst="wedgeRoundRectCallout">
            <a:avLst>
              <a:gd name="adj1" fmla="val 73071"/>
              <a:gd name="adj2" fmla="val -64095"/>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lgn="ctr">
              <a:buNone/>
            </a:pPr>
            <a:r>
              <a:rPr lang="en-US" dirty="0"/>
              <a:t>Yes, but …</a:t>
            </a:r>
          </a:p>
        </p:txBody>
      </p:sp>
    </p:spTree>
    <p:extLst>
      <p:ext uri="{BB962C8B-B14F-4D97-AF65-F5344CB8AC3E}">
        <p14:creationId xmlns:p14="http://schemas.microsoft.com/office/powerpoint/2010/main" val="3540737882"/>
      </p:ext>
    </p:extLst>
  </p:cSld>
  <p:clrMapOvr>
    <a:masterClrMapping/>
  </p:clrMapOvr>
  <p:transition advTm="163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3000"/>
                                  </p:stCondLst>
                                  <p:childTnLst>
                                    <p:set>
                                      <p:cBhvr>
                                        <p:cTn id="18" dur="1" fill="hold">
                                          <p:stCondLst>
                                            <p:cond delay="9"/>
                                          </p:stCondLst>
                                        </p:cTn>
                                        <p:tgtEl>
                                          <p:spTgt spid="11"/>
                                        </p:tgtEl>
                                        <p:attrNameLst>
                                          <p:attrName>style.visibility</p:attrName>
                                        </p:attrNameLst>
                                      </p:cBhvr>
                                      <p:to>
                                        <p:strVal val="visible"/>
                                      </p:to>
                                    </p:set>
                                  </p:childTnLst>
                                </p:cTn>
                              </p:par>
                            </p:childTnLst>
                          </p:cTn>
                        </p:par>
                        <p:par>
                          <p:cTn id="19" fill="hold">
                            <p:stCondLst>
                              <p:cond delay="3510"/>
                            </p:stCondLst>
                            <p:childTnLst>
                              <p:par>
                                <p:cTn id="20" presetID="1" presetClass="entr" presetSubtype="0"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bikablo-team-rech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15" y="2136469"/>
            <a:ext cx="4148029" cy="3942681"/>
          </a:xfrm>
          <a:prstGeom prst="rect">
            <a:avLst/>
          </a:prstGeom>
        </p:spPr>
      </p:pic>
      <p:sp>
        <p:nvSpPr>
          <p:cNvPr id="5122" name="Foliennummernplatzhalter 3"/>
          <p:cNvSpPr>
            <a:spLocks noGrp="1"/>
          </p:cNvSpPr>
          <p:nvPr>
            <p:ph type="sldNum" sz="quarter" idx="10"/>
          </p:nvPr>
        </p:nvSpPr>
        <p:spPr>
          <a:noFill/>
        </p:spPr>
        <p:txBody>
          <a:bodyPr/>
          <a:lstStyle/>
          <a:p>
            <a:fld id="{B8CDA711-A42F-4F33-91BE-8E42DC3C50C1}" type="slidenum">
              <a:rPr lang="en-US" smtClean="0"/>
              <a:pPr/>
              <a:t>34</a:t>
            </a:fld>
            <a:endParaRPr lang="en-US"/>
          </a:p>
        </p:txBody>
      </p:sp>
      <p:sp>
        <p:nvSpPr>
          <p:cNvPr id="5123" name="Rectangle 2"/>
          <p:cNvSpPr>
            <a:spLocks noGrp="1" noChangeArrowheads="1"/>
          </p:cNvSpPr>
          <p:nvPr>
            <p:ph type="title"/>
          </p:nvPr>
        </p:nvSpPr>
        <p:spPr/>
        <p:txBody>
          <a:bodyPr/>
          <a:lstStyle/>
          <a:p>
            <a:pPr lvl="1" eaLnBrk="1" hangingPunct="1"/>
            <a:r>
              <a:rPr lang="en-US" smtClean="0"/>
              <a:t>Dependencies within the Feature Team</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Typical Conflicts</a:t>
            </a:r>
            <a:endParaRPr lang="en-US" sz="1800" b="1">
              <a:solidFill>
                <a:schemeClr val="hlink"/>
              </a:solidFill>
            </a:endParaRPr>
          </a:p>
        </p:txBody>
      </p:sp>
      <p:pic>
        <p:nvPicPr>
          <p:cNvPr id="3" name="Bild 2" descr="bikablo-P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176" y="2286360"/>
            <a:ext cx="2304825" cy="3819424"/>
          </a:xfrm>
          <a:prstGeom prst="rect">
            <a:avLst/>
          </a:prstGeom>
        </p:spPr>
      </p:pic>
      <p:sp>
        <p:nvSpPr>
          <p:cNvPr id="8" name="Abgerundete rechteckige Legende 7"/>
          <p:cNvSpPr/>
          <p:nvPr/>
        </p:nvSpPr>
        <p:spPr bwMode="auto">
          <a:xfrm>
            <a:off x="3484306" y="1120589"/>
            <a:ext cx="2596757" cy="1144497"/>
          </a:xfrm>
          <a:prstGeom prst="wedgeRoundRectCallout">
            <a:avLst>
              <a:gd name="adj1" fmla="val -51014"/>
              <a:gd name="adj2" fmla="val 111503"/>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8000" tIns="0" rIns="108000" bIns="0" numCol="1" rtlCol="0" anchor="ctr" anchorCtr="0" compatLnSpc="1">
            <a:prstTxWarp prst="textNoShape">
              <a:avLst/>
            </a:prstTxWarp>
            <a:noAutofit/>
          </a:bodyPr>
          <a:lstStyle/>
          <a:p>
            <a:pPr>
              <a:buNone/>
            </a:pPr>
            <a:r>
              <a:rPr lang="en-US" dirty="0"/>
              <a:t>We finished the front end several days ago, but the back end doesn’t deliver </a:t>
            </a:r>
            <a:r>
              <a:rPr lang="en-US" dirty="0" smtClean="0"/>
              <a:t>any data</a:t>
            </a:r>
            <a:r>
              <a:rPr lang="en-US" dirty="0"/>
              <a:t>.</a:t>
            </a:r>
          </a:p>
        </p:txBody>
      </p:sp>
      <p:sp>
        <p:nvSpPr>
          <p:cNvPr id="9" name="Textfeld 8"/>
          <p:cNvSpPr txBox="1"/>
          <p:nvPr/>
        </p:nvSpPr>
        <p:spPr>
          <a:xfrm>
            <a:off x="7154883" y="5797176"/>
            <a:ext cx="956235" cy="338554"/>
          </a:xfrm>
          <a:prstGeom prst="rect">
            <a:avLst/>
          </a:prstGeom>
          <a:noFill/>
        </p:spPr>
        <p:txBody>
          <a:bodyPr wrap="square" rtlCol="0">
            <a:spAutoFit/>
          </a:bodyPr>
          <a:lstStyle/>
          <a:p>
            <a:pPr>
              <a:buNone/>
            </a:pPr>
            <a:r>
              <a:rPr lang="de-DE" dirty="0" err="1" smtClean="0"/>
              <a:t>me</a:t>
            </a:r>
            <a:endParaRPr lang="de-DE" dirty="0"/>
          </a:p>
        </p:txBody>
      </p:sp>
      <p:sp>
        <p:nvSpPr>
          <p:cNvPr id="14" name="Textfeld 13"/>
          <p:cNvSpPr txBox="1"/>
          <p:nvPr/>
        </p:nvSpPr>
        <p:spPr>
          <a:xfrm>
            <a:off x="1512042" y="5859928"/>
            <a:ext cx="1625604" cy="338554"/>
          </a:xfrm>
          <a:prstGeom prst="rect">
            <a:avLst/>
          </a:prstGeom>
          <a:noFill/>
        </p:spPr>
        <p:txBody>
          <a:bodyPr wrap="square" rtlCol="0">
            <a:spAutoFit/>
          </a:bodyPr>
          <a:lstStyle/>
          <a:p>
            <a:pPr>
              <a:buNone/>
            </a:pPr>
            <a:r>
              <a:rPr lang="de-DE" dirty="0" smtClean="0"/>
              <a:t>Daily </a:t>
            </a:r>
            <a:r>
              <a:rPr lang="de-DE" dirty="0" err="1" smtClean="0"/>
              <a:t>Standup</a:t>
            </a:r>
            <a:endParaRPr lang="de-DE" dirty="0"/>
          </a:p>
        </p:txBody>
      </p:sp>
      <p:sp>
        <p:nvSpPr>
          <p:cNvPr id="11" name="Abgerundete rechteckige Legende 10"/>
          <p:cNvSpPr/>
          <p:nvPr/>
        </p:nvSpPr>
        <p:spPr bwMode="auto">
          <a:xfrm>
            <a:off x="4309054" y="2540001"/>
            <a:ext cx="2073817" cy="594660"/>
          </a:xfrm>
          <a:prstGeom prst="wedgeRoundRectCallout">
            <a:avLst>
              <a:gd name="adj1" fmla="val 74059"/>
              <a:gd name="adj2" fmla="val 40370"/>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Did </a:t>
            </a:r>
            <a:r>
              <a:rPr lang="en-US" dirty="0"/>
              <a:t>you talk to them</a:t>
            </a:r>
            <a:r>
              <a:rPr lang="en-US" dirty="0" smtClean="0"/>
              <a:t>?</a:t>
            </a:r>
            <a:endParaRPr lang="en-US" dirty="0"/>
          </a:p>
        </p:txBody>
      </p:sp>
      <p:sp>
        <p:nvSpPr>
          <p:cNvPr id="12" name="Abgerundete rechteckige Legende 11"/>
          <p:cNvSpPr/>
          <p:nvPr/>
        </p:nvSpPr>
        <p:spPr bwMode="auto">
          <a:xfrm>
            <a:off x="4013223" y="3331885"/>
            <a:ext cx="1350663" cy="791883"/>
          </a:xfrm>
          <a:prstGeom prst="wedgeRoundRectCallout">
            <a:avLst>
              <a:gd name="adj1" fmla="val -90648"/>
              <a:gd name="adj2" fmla="val -67868"/>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lgn="ctr">
              <a:buNone/>
            </a:pPr>
            <a:r>
              <a:rPr lang="en-US" dirty="0"/>
              <a:t>Yes, but …</a:t>
            </a:r>
          </a:p>
        </p:txBody>
      </p:sp>
    </p:spTree>
    <p:extLst>
      <p:ext uri="{BB962C8B-B14F-4D97-AF65-F5344CB8AC3E}">
        <p14:creationId xmlns:p14="http://schemas.microsoft.com/office/powerpoint/2010/main" val="447203894"/>
      </p:ext>
    </p:extLst>
  </p:cSld>
  <p:clrMapOvr>
    <a:masterClrMapping/>
  </p:clrMapOvr>
  <p:transition advTm="154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3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grpId="0"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35</a:t>
            </a:fld>
            <a:endParaRPr lang="en-US"/>
          </a:p>
        </p:txBody>
      </p:sp>
      <p:sp>
        <p:nvSpPr>
          <p:cNvPr id="5123" name="Rectangle 2"/>
          <p:cNvSpPr>
            <a:spLocks noGrp="1" noChangeArrowheads="1"/>
          </p:cNvSpPr>
          <p:nvPr>
            <p:ph type="title"/>
          </p:nvPr>
        </p:nvSpPr>
        <p:spPr/>
        <p:txBody>
          <a:bodyPr/>
          <a:lstStyle/>
          <a:p>
            <a:pPr lvl="1" eaLnBrk="1" hangingPunct="1"/>
            <a:r>
              <a:rPr lang="en-US" smtClean="0"/>
              <a:t>Dependencies within the Feature Team</a:t>
            </a:r>
          </a:p>
        </p:txBody>
      </p:sp>
      <p:sp>
        <p:nvSpPr>
          <p:cNvPr id="5124" name="Rectangle 5"/>
          <p:cNvSpPr>
            <a:spLocks noGrp="1" noChangeArrowheads="1"/>
          </p:cNvSpPr>
          <p:nvPr>
            <p:ph type="body" idx="1"/>
          </p:nvPr>
        </p:nvSpPr>
        <p:spPr>
          <a:xfrm>
            <a:off x="377827" y="1397000"/>
            <a:ext cx="8443913" cy="1132618"/>
          </a:xfrm>
          <a:noFill/>
        </p:spPr>
        <p:txBody>
          <a:bodyPr/>
          <a:lstStyle/>
          <a:p>
            <a:endParaRPr lang="en-US" dirty="0" smtClean="0"/>
          </a:p>
          <a:p>
            <a:r>
              <a:rPr lang="en-US" dirty="0" smtClean="0"/>
              <a:t>Same procedure on the next day.</a:t>
            </a:r>
          </a:p>
          <a:p>
            <a:endParaRPr lang="en-US" dirty="0" smtClean="0"/>
          </a:p>
          <a:p>
            <a:r>
              <a:rPr lang="en-US" dirty="0" smtClean="0"/>
              <a:t>Solution: </a:t>
            </a:r>
            <a:r>
              <a:rPr lang="en-US" dirty="0"/>
              <a:t>B</a:t>
            </a:r>
            <a:r>
              <a:rPr lang="en-US" dirty="0" smtClean="0"/>
              <a:t>ring them together. Stay with them until they work together.</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Typical Conflicts</a:t>
            </a:r>
            <a:endParaRPr lang="en-US" sz="1800" b="1">
              <a:solidFill>
                <a:schemeClr val="hlink"/>
              </a:solidFill>
            </a:endParaRPr>
          </a:p>
        </p:txBody>
      </p:sp>
      <p:sp>
        <p:nvSpPr>
          <p:cNvPr id="6" name="Wolkenförmige Legende 5"/>
          <p:cNvSpPr/>
          <p:nvPr/>
        </p:nvSpPr>
        <p:spPr bwMode="auto">
          <a:xfrm>
            <a:off x="2928475" y="3167533"/>
            <a:ext cx="2405526" cy="1649159"/>
          </a:xfrm>
          <a:prstGeom prst="cloudCallout">
            <a:avLst>
              <a:gd name="adj1" fmla="val -46986"/>
              <a:gd name="adj2" fmla="val 73144"/>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algn="ctr">
              <a:buNone/>
            </a:pPr>
            <a:endParaRPr lang="en-US" dirty="0" smtClean="0"/>
          </a:p>
          <a:p>
            <a:pPr algn="ctr">
              <a:buNone/>
            </a:pPr>
            <a:r>
              <a:rPr lang="en-US" dirty="0" smtClean="0"/>
              <a:t>Isn’t there a better solution?</a:t>
            </a:r>
          </a:p>
          <a:p>
            <a:pPr algn="ctr">
              <a:buNone/>
            </a:pPr>
            <a:endParaRPr lang="en-US" dirty="0"/>
          </a:p>
        </p:txBody>
      </p:sp>
    </p:spTree>
    <p:custDataLst>
      <p:tags r:id="rId1"/>
    </p:custDataLst>
  </p:cSld>
  <p:clrMapOvr>
    <a:masterClrMapping/>
  </p:clrMapOvr>
  <p:transition advTm="373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36</a:t>
            </a:fld>
            <a:endParaRPr lang="en-US"/>
          </a:p>
        </p:txBody>
      </p:sp>
      <p:sp>
        <p:nvSpPr>
          <p:cNvPr id="5124" name="Rectangle 5"/>
          <p:cNvSpPr>
            <a:spLocks noGrp="1" noChangeArrowheads="1"/>
          </p:cNvSpPr>
          <p:nvPr>
            <p:ph type="body" idx="1"/>
          </p:nvPr>
        </p:nvSpPr>
        <p:spPr>
          <a:xfrm>
            <a:off x="377827" y="1397000"/>
            <a:ext cx="8443913" cy="1723548"/>
          </a:xfrm>
          <a:noFill/>
        </p:spPr>
        <p:txBody>
          <a:bodyPr/>
          <a:lstStyle/>
          <a:p>
            <a:endParaRPr lang="en-US" dirty="0" smtClean="0"/>
          </a:p>
          <a:p>
            <a:endParaRPr lang="en-US" dirty="0" smtClean="0"/>
          </a:p>
          <a:p>
            <a:pPr marL="0" indent="0">
              <a:buNone/>
            </a:pPr>
            <a:endParaRPr lang="en-US" dirty="0"/>
          </a:p>
          <a:p>
            <a:r>
              <a:rPr lang="en-US" dirty="0"/>
              <a:t>Challenge:</a:t>
            </a:r>
          </a:p>
          <a:p>
            <a:pPr lvl="1"/>
            <a:r>
              <a:rPr lang="en-US" dirty="0"/>
              <a:t>Sprint Planning used to be </a:t>
            </a:r>
            <a:r>
              <a:rPr lang="en-US" dirty="0" smtClean="0"/>
              <a:t>exhausting</a:t>
            </a:r>
            <a:endParaRPr lang="en-US" dirty="0"/>
          </a:p>
          <a:p>
            <a:pPr lvl="1"/>
            <a:r>
              <a:rPr lang="en-US" dirty="0"/>
              <a:t>n</a:t>
            </a:r>
            <a:r>
              <a:rPr lang="en-US" dirty="0" smtClean="0"/>
              <a:t>ow </a:t>
            </a:r>
            <a:r>
              <a:rPr lang="en-US" dirty="0"/>
              <a:t>with two large teams </a:t>
            </a:r>
            <a:r>
              <a:rPr lang="en-US" dirty="0" smtClean="0"/>
              <a:t>(~30 people</a:t>
            </a:r>
            <a:r>
              <a:rPr lang="en-US" dirty="0"/>
              <a:t>)</a:t>
            </a:r>
          </a:p>
        </p:txBody>
      </p:sp>
      <p:pic>
        <p:nvPicPr>
          <p:cNvPr id="6" name="Bild 5" descr="bikablo-frau3.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809" y="2002119"/>
            <a:ext cx="2396813" cy="3451411"/>
          </a:xfrm>
          <a:prstGeom prst="rect">
            <a:avLst/>
          </a:prstGeom>
        </p:spPr>
      </p:pic>
      <p:sp>
        <p:nvSpPr>
          <p:cNvPr id="7" name="Abgerundete rechteckige Legende 6"/>
          <p:cNvSpPr/>
          <p:nvPr/>
        </p:nvSpPr>
        <p:spPr bwMode="auto">
          <a:xfrm>
            <a:off x="582707" y="1225178"/>
            <a:ext cx="5259293" cy="776941"/>
          </a:xfrm>
          <a:prstGeom prst="wedgeRoundRectCallout">
            <a:avLst>
              <a:gd name="adj1" fmla="val 62189"/>
              <a:gd name="adj2" fmla="val 132860"/>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8000" tIns="0" rIns="108000" bIns="0" numCol="1" rtlCol="0" anchor="ctr" anchorCtr="0" compatLnSpc="1">
            <a:prstTxWarp prst="textNoShape">
              <a:avLst/>
            </a:prstTxWarp>
            <a:noAutofit/>
          </a:bodyPr>
          <a:lstStyle/>
          <a:p>
            <a:pPr>
              <a:buNone/>
            </a:pPr>
            <a:r>
              <a:rPr lang="en-US" dirty="0"/>
              <a:t>Unfortunately I can’t attend the next Planning. Could you take over my team?</a:t>
            </a:r>
          </a:p>
        </p:txBody>
      </p:sp>
      <p:sp>
        <p:nvSpPr>
          <p:cNvPr id="2" name="Textfeld 1"/>
          <p:cNvSpPr txBox="1"/>
          <p:nvPr/>
        </p:nvSpPr>
        <p:spPr>
          <a:xfrm>
            <a:off x="6708590" y="5363882"/>
            <a:ext cx="956235" cy="338554"/>
          </a:xfrm>
          <a:prstGeom prst="rect">
            <a:avLst/>
          </a:prstGeom>
          <a:noFill/>
        </p:spPr>
        <p:txBody>
          <a:bodyPr wrap="square" rtlCol="0">
            <a:spAutoFit/>
          </a:bodyPr>
          <a:lstStyle/>
          <a:p>
            <a:pPr>
              <a:buNone/>
            </a:pPr>
            <a:r>
              <a:rPr lang="de-DE" dirty="0" smtClean="0"/>
              <a:t>LeadPO</a:t>
            </a:r>
            <a:endParaRPr lang="de-DE" dirty="0"/>
          </a:p>
        </p:txBody>
      </p:sp>
      <p:sp>
        <p:nvSpPr>
          <p:cNvPr id="9" name="Rectangle 5"/>
          <p:cNvSpPr txBox="1">
            <a:spLocks noChangeArrowheads="1"/>
          </p:cNvSpPr>
          <p:nvPr/>
        </p:nvSpPr>
        <p:spPr bwMode="auto">
          <a:xfrm>
            <a:off x="375338" y="3419667"/>
            <a:ext cx="4426082" cy="5416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r>
              <a:rPr lang="en-US" dirty="0"/>
              <a:t>Chance:</a:t>
            </a:r>
          </a:p>
          <a:p>
            <a:pPr lvl="1"/>
            <a:r>
              <a:rPr lang="en-US" dirty="0"/>
              <a:t>Solving the dependency problem!</a:t>
            </a:r>
          </a:p>
        </p:txBody>
      </p:sp>
      <p:sp>
        <p:nvSpPr>
          <p:cNvPr id="10" name="Rectangle 5"/>
          <p:cNvSpPr txBox="1">
            <a:spLocks noChangeArrowheads="1"/>
          </p:cNvSpPr>
          <p:nvPr/>
        </p:nvSpPr>
        <p:spPr bwMode="auto">
          <a:xfrm>
            <a:off x="381450" y="4396446"/>
            <a:ext cx="5024021"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r>
              <a:rPr lang="en-US" dirty="0"/>
              <a:t>Solution:</a:t>
            </a:r>
          </a:p>
        </p:txBody>
      </p:sp>
      <p:sp>
        <p:nvSpPr>
          <p:cNvPr id="13" name="Rectangle 2"/>
          <p:cNvSpPr>
            <a:spLocks noGrp="1" noChangeArrowheads="1"/>
          </p:cNvSpPr>
          <p:nvPr>
            <p:ph type="title"/>
          </p:nvPr>
        </p:nvSpPr>
        <p:spPr>
          <a:xfrm>
            <a:off x="398465" y="736601"/>
            <a:ext cx="6192837" cy="307777"/>
          </a:xfrm>
        </p:spPr>
        <p:txBody>
          <a:bodyPr/>
          <a:lstStyle/>
          <a:p>
            <a:pPr lvl="1" eaLnBrk="1" hangingPunct="1"/>
            <a:r>
              <a:rPr lang="en-US" smtClean="0"/>
              <a:t>Sprint Planning with Several Teams</a:t>
            </a:r>
          </a:p>
        </p:txBody>
      </p:sp>
      <p:sp>
        <p:nvSpPr>
          <p:cNvPr id="14"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The First Planning After the Reorganization</a:t>
            </a:r>
            <a:endParaRPr lang="en-US" sz="1800" b="1" dirty="0">
              <a:solidFill>
                <a:schemeClr val="hlink"/>
              </a:solidFill>
            </a:endParaRPr>
          </a:p>
        </p:txBody>
      </p:sp>
      <p:pic>
        <p:nvPicPr>
          <p:cNvPr id="15" name="Bild 14" descr="Bikablo-Fragezeiche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1740" y="4198469"/>
            <a:ext cx="1701036" cy="2779059"/>
          </a:xfrm>
          <a:prstGeom prst="rect">
            <a:avLst/>
          </a:prstGeom>
        </p:spPr>
      </p:pic>
    </p:spTree>
    <p:custDataLst>
      <p:tags r:id="rId1"/>
    </p:custDataLst>
    <p:extLst>
      <p:ext uri="{BB962C8B-B14F-4D97-AF65-F5344CB8AC3E}">
        <p14:creationId xmlns:p14="http://schemas.microsoft.com/office/powerpoint/2010/main" val="3648088760"/>
      </p:ext>
    </p:extLst>
  </p:cSld>
  <p:clrMapOvr>
    <a:masterClrMapping/>
  </p:clrMapOvr>
  <p:transition advTm="7643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 rechteckige Legende 11"/>
          <p:cNvSpPr/>
          <p:nvPr/>
        </p:nvSpPr>
        <p:spPr bwMode="auto">
          <a:xfrm>
            <a:off x="5695597" y="1329767"/>
            <a:ext cx="1730169" cy="980141"/>
          </a:xfrm>
          <a:prstGeom prst="wedgeRoundRectCallout">
            <a:avLst>
              <a:gd name="adj1" fmla="val -128190"/>
              <a:gd name="adj2" fmla="val 98245"/>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lgn="ctr">
              <a:buNone/>
            </a:pPr>
            <a:r>
              <a:rPr lang="en-US" dirty="0" smtClean="0"/>
              <a:t>User stories!</a:t>
            </a:r>
          </a:p>
          <a:p>
            <a:pPr algn="ctr">
              <a:buNone/>
            </a:pPr>
            <a:r>
              <a:rPr lang="en-US" dirty="0" smtClean="0"/>
              <a:t>User stories!</a:t>
            </a:r>
            <a:endParaRPr lang="en-US" dirty="0"/>
          </a:p>
        </p:txBody>
      </p:sp>
      <p:sp>
        <p:nvSpPr>
          <p:cNvPr id="5122" name="Foliennummernplatzhalter 3"/>
          <p:cNvSpPr>
            <a:spLocks noGrp="1"/>
          </p:cNvSpPr>
          <p:nvPr>
            <p:ph type="sldNum" sz="quarter" idx="10"/>
          </p:nvPr>
        </p:nvSpPr>
        <p:spPr>
          <a:noFill/>
        </p:spPr>
        <p:txBody>
          <a:bodyPr/>
          <a:lstStyle/>
          <a:p>
            <a:fld id="{B8CDA711-A42F-4F33-91BE-8E42DC3C50C1}" type="slidenum">
              <a:rPr lang="en-AU" smtClean="0"/>
              <a:pPr/>
              <a:t>37</a:t>
            </a:fld>
            <a:endParaRPr lang="en-AU"/>
          </a:p>
        </p:txBody>
      </p:sp>
      <p:sp>
        <p:nvSpPr>
          <p:cNvPr id="5123" name="Rectangle 2"/>
          <p:cNvSpPr>
            <a:spLocks noGrp="1" noChangeArrowheads="1"/>
          </p:cNvSpPr>
          <p:nvPr>
            <p:ph type="title"/>
          </p:nvPr>
        </p:nvSpPr>
        <p:spPr/>
        <p:txBody>
          <a:bodyPr/>
          <a:lstStyle/>
          <a:p>
            <a:pPr lvl="1" eaLnBrk="1" hangingPunct="1"/>
            <a:r>
              <a:rPr lang="en-AU" smtClean="0"/>
              <a:t>First Part of the Solution</a:t>
            </a:r>
          </a:p>
        </p:txBody>
      </p:sp>
      <p:sp>
        <p:nvSpPr>
          <p:cNvPr id="5124" name="Rectangle 5"/>
          <p:cNvSpPr>
            <a:spLocks noGrp="1" noChangeArrowheads="1"/>
          </p:cNvSpPr>
          <p:nvPr>
            <p:ph type="body" idx="1"/>
          </p:nvPr>
        </p:nvSpPr>
        <p:spPr>
          <a:xfrm>
            <a:off x="377827" y="1397001"/>
            <a:ext cx="8078891" cy="1822037"/>
          </a:xfrm>
          <a:noFill/>
        </p:spPr>
        <p:txBody>
          <a:bodyPr/>
          <a:lstStyle/>
          <a:p>
            <a:r>
              <a:rPr lang="en-AU" dirty="0"/>
              <a:t>B</a:t>
            </a:r>
            <a:r>
              <a:rPr lang="en-AU" dirty="0" smtClean="0"/>
              <a:t>etter transparency for the user stories </a:t>
            </a:r>
            <a:br>
              <a:rPr lang="en-AU" dirty="0" smtClean="0"/>
            </a:br>
            <a:r>
              <a:rPr lang="en-AU" dirty="0" smtClean="0"/>
              <a:t>before the Planning</a:t>
            </a:r>
          </a:p>
          <a:p>
            <a:pPr lvl="1"/>
            <a:r>
              <a:rPr lang="en-AU" dirty="0" smtClean="0"/>
              <a:t>this time: stories via e-mail to the team; </a:t>
            </a:r>
            <a:br>
              <a:rPr lang="en-AU" dirty="0" smtClean="0"/>
            </a:br>
            <a:r>
              <a:rPr lang="en-AU" dirty="0" smtClean="0"/>
              <a:t>walk around and ask about open points</a:t>
            </a:r>
          </a:p>
          <a:p>
            <a:pPr lvl="1"/>
            <a:r>
              <a:rPr lang="en-AU" dirty="0" smtClean="0"/>
              <a:t>for the next Sprints: </a:t>
            </a:r>
            <a:br>
              <a:rPr lang="en-AU" dirty="0" smtClean="0"/>
            </a:br>
            <a:r>
              <a:rPr lang="en-AU" dirty="0" smtClean="0"/>
              <a:t>joint estimation </a:t>
            </a:r>
            <a:br>
              <a:rPr lang="en-AU" dirty="0" smtClean="0"/>
            </a:br>
            <a:r>
              <a:rPr lang="en-AU" dirty="0" smtClean="0"/>
              <a:t>(every Monday, 2 pm)</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AU" sz="1800" b="1" smtClean="0">
                <a:solidFill>
                  <a:schemeClr val="hlink"/>
                </a:solidFill>
              </a:rPr>
              <a:t>Transparency in Advance</a:t>
            </a:r>
            <a:endParaRPr lang="en-AU" sz="1800" b="1">
              <a:solidFill>
                <a:schemeClr val="hlink"/>
              </a:solidFill>
            </a:endParaRPr>
          </a:p>
        </p:txBody>
      </p:sp>
      <p:pic>
        <p:nvPicPr>
          <p:cNvPr id="7" name="Bild 6" descr="Bikablo-Brieftraeger-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895" y="1861291"/>
            <a:ext cx="3447989" cy="4922004"/>
          </a:xfrm>
          <a:prstGeom prst="rect">
            <a:avLst/>
          </a:prstGeom>
        </p:spPr>
      </p:pic>
    </p:spTree>
  </p:cSld>
  <p:clrMapOvr>
    <a:masterClrMapping/>
  </p:clrMapOvr>
  <p:transition advTm="4271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38</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0"/>
            <a:ext cx="8443913" cy="1132618"/>
          </a:xfrm>
          <a:noFill/>
        </p:spPr>
        <p:txBody>
          <a:bodyPr/>
          <a:lstStyle/>
          <a:p>
            <a:r>
              <a:rPr lang="en-US" dirty="0" smtClean="0"/>
              <a:t>Joint Planning with the whole Feature Team</a:t>
            </a:r>
          </a:p>
          <a:p>
            <a:pPr lvl="1"/>
            <a:r>
              <a:rPr lang="en-US" dirty="0"/>
              <a:t>put stories on three flip charts</a:t>
            </a:r>
          </a:p>
          <a:p>
            <a:pPr lvl="1"/>
            <a:r>
              <a:rPr lang="en-US" dirty="0" smtClean="0"/>
              <a:t>presentation of all stories (~20 minutes)</a:t>
            </a:r>
          </a:p>
          <a:p>
            <a:pPr lvl="1"/>
            <a:r>
              <a:rPr lang="en-US" dirty="0" smtClean="0"/>
              <a:t>questions</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13" name="Oval 12"/>
          <p:cNvSpPr/>
          <p:nvPr/>
        </p:nvSpPr>
        <p:spPr bwMode="auto">
          <a:xfrm>
            <a:off x="6028551" y="4012819"/>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4" name="Oval 13"/>
          <p:cNvSpPr/>
          <p:nvPr/>
        </p:nvSpPr>
        <p:spPr bwMode="auto">
          <a:xfrm>
            <a:off x="6446096" y="4193133"/>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5" name="Oval 14"/>
          <p:cNvSpPr/>
          <p:nvPr/>
        </p:nvSpPr>
        <p:spPr bwMode="auto">
          <a:xfrm>
            <a:off x="6947370" y="45130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6" name="Oval 15"/>
          <p:cNvSpPr/>
          <p:nvPr/>
        </p:nvSpPr>
        <p:spPr bwMode="auto">
          <a:xfrm>
            <a:off x="6402021" y="4679372"/>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7" name="Oval 16"/>
          <p:cNvSpPr/>
          <p:nvPr/>
        </p:nvSpPr>
        <p:spPr bwMode="auto">
          <a:xfrm>
            <a:off x="5563617" y="467824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8" name="Oval 17"/>
          <p:cNvSpPr/>
          <p:nvPr/>
        </p:nvSpPr>
        <p:spPr bwMode="auto">
          <a:xfrm>
            <a:off x="5129909" y="435611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9" name="Oval 18"/>
          <p:cNvSpPr/>
          <p:nvPr/>
        </p:nvSpPr>
        <p:spPr bwMode="auto">
          <a:xfrm>
            <a:off x="5589318" y="411772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0" name="Oval 19"/>
          <p:cNvSpPr/>
          <p:nvPr/>
        </p:nvSpPr>
        <p:spPr bwMode="auto">
          <a:xfrm>
            <a:off x="5964998" y="445156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1" name="Oval 20"/>
          <p:cNvSpPr/>
          <p:nvPr/>
        </p:nvSpPr>
        <p:spPr bwMode="auto">
          <a:xfrm>
            <a:off x="5985582" y="2657867"/>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2" name="Oval 21"/>
          <p:cNvSpPr/>
          <p:nvPr/>
        </p:nvSpPr>
        <p:spPr bwMode="auto">
          <a:xfrm>
            <a:off x="5063448" y="335458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3" name="Oval 22"/>
          <p:cNvSpPr/>
          <p:nvPr/>
        </p:nvSpPr>
        <p:spPr bwMode="auto">
          <a:xfrm>
            <a:off x="4964658" y="384194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4" name="Oval 23"/>
          <p:cNvSpPr/>
          <p:nvPr/>
        </p:nvSpPr>
        <p:spPr bwMode="auto">
          <a:xfrm>
            <a:off x="5479887" y="365938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5" name="Oval 24"/>
          <p:cNvSpPr/>
          <p:nvPr/>
        </p:nvSpPr>
        <p:spPr bwMode="auto">
          <a:xfrm>
            <a:off x="5939297" y="351869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6" name="Oval 25"/>
          <p:cNvSpPr/>
          <p:nvPr/>
        </p:nvSpPr>
        <p:spPr bwMode="auto">
          <a:xfrm>
            <a:off x="5519544" y="318260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7" name="Oval 26"/>
          <p:cNvSpPr/>
          <p:nvPr/>
        </p:nvSpPr>
        <p:spPr bwMode="auto">
          <a:xfrm>
            <a:off x="5532393" y="276277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8" name="Oval 27"/>
          <p:cNvSpPr/>
          <p:nvPr/>
        </p:nvSpPr>
        <p:spPr bwMode="auto">
          <a:xfrm>
            <a:off x="5949939" y="3068700"/>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9" name="Oval 28"/>
          <p:cNvSpPr/>
          <p:nvPr/>
        </p:nvSpPr>
        <p:spPr bwMode="auto">
          <a:xfrm>
            <a:off x="6919460" y="2935877"/>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0" name="Oval 29"/>
          <p:cNvSpPr/>
          <p:nvPr/>
        </p:nvSpPr>
        <p:spPr bwMode="auto">
          <a:xfrm>
            <a:off x="6485752" y="3172019"/>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1" name="Oval 30"/>
          <p:cNvSpPr/>
          <p:nvPr/>
        </p:nvSpPr>
        <p:spPr bwMode="auto">
          <a:xfrm>
            <a:off x="6498602" y="2693662"/>
            <a:ext cx="355660" cy="344399"/>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2" name="Oval 31"/>
          <p:cNvSpPr/>
          <p:nvPr/>
        </p:nvSpPr>
        <p:spPr bwMode="auto">
          <a:xfrm>
            <a:off x="7278976" y="4216528"/>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3" name="Oval 32"/>
          <p:cNvSpPr/>
          <p:nvPr/>
        </p:nvSpPr>
        <p:spPr bwMode="auto">
          <a:xfrm>
            <a:off x="6887131" y="396418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4" name="Oval 33"/>
          <p:cNvSpPr/>
          <p:nvPr/>
        </p:nvSpPr>
        <p:spPr bwMode="auto">
          <a:xfrm>
            <a:off x="6453423" y="364205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5" name="Oval 34"/>
          <p:cNvSpPr/>
          <p:nvPr/>
        </p:nvSpPr>
        <p:spPr bwMode="auto">
          <a:xfrm>
            <a:off x="6912832" y="340366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6" name="Oval 35"/>
          <p:cNvSpPr/>
          <p:nvPr/>
        </p:nvSpPr>
        <p:spPr bwMode="auto">
          <a:xfrm>
            <a:off x="7288512" y="3737500"/>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9" name="Rechteck 38"/>
          <p:cNvSpPr/>
          <p:nvPr/>
        </p:nvSpPr>
        <p:spPr bwMode="auto">
          <a:xfrm>
            <a:off x="3287723" y="447819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0" name="Rechteck 39"/>
          <p:cNvSpPr/>
          <p:nvPr/>
        </p:nvSpPr>
        <p:spPr bwMode="auto">
          <a:xfrm>
            <a:off x="3282331" y="2709181"/>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1" name="Rechteck 40"/>
          <p:cNvSpPr/>
          <p:nvPr/>
        </p:nvSpPr>
        <p:spPr bwMode="auto">
          <a:xfrm>
            <a:off x="3286802" y="359146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advTm="48347"/>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11" descr="bikablo-handy3.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2934">
            <a:off x="1860148" y="2115127"/>
            <a:ext cx="2273639" cy="3248056"/>
          </a:xfrm>
          <a:prstGeom prst="rect">
            <a:avLst/>
          </a:prstGeom>
        </p:spPr>
      </p:pic>
      <p:sp>
        <p:nvSpPr>
          <p:cNvPr id="2" name="Titel 1"/>
          <p:cNvSpPr>
            <a:spLocks noGrp="1"/>
          </p:cNvSpPr>
          <p:nvPr>
            <p:ph type="title"/>
          </p:nvPr>
        </p:nvSpPr>
        <p:spPr/>
        <p:txBody>
          <a:bodyPr/>
          <a:lstStyle/>
          <a:p>
            <a:r>
              <a:rPr lang="en-US" dirty="0" smtClean="0"/>
              <a:t>Scrum as an Experiment</a:t>
            </a:r>
            <a:endParaRPr lang="en-US" dirty="0"/>
          </a:p>
        </p:txBody>
      </p:sp>
      <p:sp>
        <p:nvSpPr>
          <p:cNvPr id="4" name="Foliennummernplatzhalter 3"/>
          <p:cNvSpPr>
            <a:spLocks noGrp="1"/>
          </p:cNvSpPr>
          <p:nvPr>
            <p:ph type="sldNum" sz="quarter" idx="10"/>
          </p:nvPr>
        </p:nvSpPr>
        <p:spPr/>
        <p:txBody>
          <a:bodyPr/>
          <a:lstStyle/>
          <a:p>
            <a:pPr>
              <a:defRPr/>
            </a:pPr>
            <a:fld id="{ACC88516-36E3-410A-857E-6593B50610DF}" type="slidenum">
              <a:rPr lang="de-DE" smtClean="0"/>
              <a:pPr>
                <a:defRPr/>
              </a:pPr>
              <a:t>3</a:t>
            </a:fld>
            <a:endParaRPr lang="de-DE" dirty="0"/>
          </a:p>
        </p:txBody>
      </p:sp>
      <p:sp>
        <p:nvSpPr>
          <p:cNvPr id="6" name="Rectangle 5"/>
          <p:cNvSpPr txBox="1">
            <a:spLocks noChangeArrowheads="1"/>
          </p:cNvSpPr>
          <p:nvPr/>
        </p:nvSpPr>
        <p:spPr bwMode="auto">
          <a:xfrm>
            <a:off x="377827" y="1397002"/>
            <a:ext cx="8443913" cy="132959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Project got stuck in the requirements review phase after one year</a:t>
            </a:r>
            <a:br>
              <a:rPr kumimoji="0" lang="en-US" sz="1600" b="0" i="0" u="none" strike="noStrike" kern="0" cap="none" spc="0" normalizeH="0" baseline="0" noProof="0" dirty="0" smtClean="0">
                <a:ln>
                  <a:noFill/>
                </a:ln>
                <a:solidFill>
                  <a:srgbClr val="000000"/>
                </a:solidFill>
                <a:effectLst/>
                <a:uLnTx/>
                <a:uFillTx/>
                <a:latin typeface="+mn-lt"/>
                <a:ea typeface="+mn-ea"/>
                <a:cs typeface="+mn-cs"/>
              </a:rPr>
            </a:br>
            <a:r>
              <a:rPr kumimoji="0" lang="en-US" sz="1600" b="0" i="0" u="none" strike="noStrike" kern="0" cap="none" spc="0" normalizeH="0" baseline="0" noProof="0" dirty="0" smtClean="0">
                <a:ln>
                  <a:noFill/>
                </a:ln>
                <a:solidFill>
                  <a:srgbClr val="000000"/>
                </a:solidFill>
                <a:effectLst/>
                <a:uLnTx/>
                <a:uFillTx/>
                <a:latin typeface="+mn-lt"/>
                <a:ea typeface="+mn-ea"/>
                <a:cs typeface="+mn-cs"/>
              </a:rPr>
              <a:t/>
            </a:r>
            <a:br>
              <a:rPr kumimoji="0" lang="en-US" sz="1600" b="0" i="0" u="none" strike="noStrike" kern="0" cap="none" spc="0" normalizeH="0" baseline="0" noProof="0" dirty="0" smtClean="0">
                <a:ln>
                  <a:noFill/>
                </a:ln>
                <a:solidFill>
                  <a:srgbClr val="000000"/>
                </a:solidFill>
                <a:effectLst/>
                <a:uLnTx/>
                <a:uFillTx/>
                <a:latin typeface="+mn-lt"/>
                <a:ea typeface="+mn-ea"/>
                <a:cs typeface="+mn-cs"/>
              </a:rPr>
            </a:br>
            <a:r>
              <a:rPr kumimoji="0" lang="en-US" sz="1600" b="0" i="0" u="none" strike="noStrike" kern="0" cap="none" spc="0" normalizeH="0" baseline="0" noProof="0" dirty="0" smtClean="0">
                <a:ln>
                  <a:noFill/>
                </a:ln>
                <a:solidFill>
                  <a:srgbClr val="000000"/>
                </a:solidFill>
                <a:effectLst/>
                <a:uLnTx/>
                <a:uFillTx/>
                <a:latin typeface="+mn-lt"/>
                <a:ea typeface="+mn-ea"/>
                <a:cs typeface="+mn-cs"/>
              </a:rPr>
              <a:t>→ experiment: Scrum (supported by top management)</a:t>
            </a: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None/>
              <a:tabLst/>
              <a:defRPr/>
            </a:pPr>
            <a:endParaRPr lang="en-US" kern="0" dirty="0" smtClean="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p:txBody>
      </p:sp>
      <p:sp>
        <p:nvSpPr>
          <p:cNvPr id="9"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How it started</a:t>
            </a:r>
            <a:endParaRPr lang="en-US" sz="1800" b="1" dirty="0">
              <a:solidFill>
                <a:schemeClr val="hlink"/>
              </a:solidFill>
            </a:endParaRPr>
          </a:p>
        </p:txBody>
      </p:sp>
      <p:sp>
        <p:nvSpPr>
          <p:cNvPr id="7" name="Abgerundete rechteckige Legende 6"/>
          <p:cNvSpPr/>
          <p:nvPr/>
        </p:nvSpPr>
        <p:spPr bwMode="auto">
          <a:xfrm>
            <a:off x="4396206" y="2384366"/>
            <a:ext cx="2557940" cy="755295"/>
          </a:xfrm>
          <a:prstGeom prst="wedgeRoundRectCallout">
            <a:avLst>
              <a:gd name="adj1" fmla="val -78684"/>
              <a:gd name="adj2" fmla="val 30928"/>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Clr>
                <a:schemeClr val="hlink"/>
              </a:buClr>
              <a:buNone/>
              <a:defRPr/>
            </a:pPr>
            <a:r>
              <a:rPr lang="en-US" kern="0" dirty="0" smtClean="0"/>
              <a:t>Four </a:t>
            </a:r>
            <a:r>
              <a:rPr lang="en-US" kern="0" dirty="0"/>
              <a:t>days coaching for the first Scrum team </a:t>
            </a:r>
            <a:r>
              <a:rPr lang="en-US" kern="0" dirty="0" smtClean="0"/>
              <a:t>…</a:t>
            </a:r>
            <a:endParaRPr lang="en-US" kern="0" dirty="0"/>
          </a:p>
        </p:txBody>
      </p:sp>
      <p:sp>
        <p:nvSpPr>
          <p:cNvPr id="3" name="Textfeld 2"/>
          <p:cNvSpPr txBox="1"/>
          <p:nvPr/>
        </p:nvSpPr>
        <p:spPr>
          <a:xfrm rot="20841337">
            <a:off x="2305433" y="3290351"/>
            <a:ext cx="1154565" cy="498598"/>
          </a:xfrm>
          <a:prstGeom prst="rect">
            <a:avLst/>
          </a:prstGeom>
          <a:noFill/>
        </p:spPr>
        <p:txBody>
          <a:bodyPr wrap="square" rtlCol="0">
            <a:spAutoFit/>
          </a:bodyPr>
          <a:lstStyle/>
          <a:p>
            <a:pPr marL="0" lvl="1" algn="ctr">
              <a:buNone/>
            </a:pPr>
            <a:r>
              <a:rPr lang="en-US" sz="1200" kern="0" dirty="0"/>
              <a:t>Fr., Oct. 1, </a:t>
            </a:r>
            <a:endParaRPr lang="en-US" sz="1200" kern="0" dirty="0" smtClean="0"/>
          </a:p>
          <a:p>
            <a:pPr marL="0" lvl="1" algn="ctr">
              <a:buNone/>
            </a:pPr>
            <a:r>
              <a:rPr lang="en-US" sz="1200" kern="0" dirty="0" smtClean="0"/>
              <a:t>2010</a:t>
            </a:r>
            <a:endParaRPr lang="en-US" sz="1200" kern="0" dirty="0"/>
          </a:p>
        </p:txBody>
      </p:sp>
      <p:sp>
        <p:nvSpPr>
          <p:cNvPr id="10" name="Rectangle 5"/>
          <p:cNvSpPr txBox="1">
            <a:spLocks noChangeArrowheads="1"/>
          </p:cNvSpPr>
          <p:nvPr/>
        </p:nvSpPr>
        <p:spPr bwMode="auto">
          <a:xfrm>
            <a:off x="380813" y="2460813"/>
            <a:ext cx="8443913" cy="374256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None/>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a:latin typeface="+mn-lt"/>
              </a:rPr>
              <a:t>M</a:t>
            </a:r>
            <a:r>
              <a:rPr kumimoji="0" lang="en-US" sz="1600" b="0" i="0" u="none" strike="noStrike" kern="0" cap="none" spc="0" normalizeH="0" noProof="0" dirty="0" smtClean="0">
                <a:ln>
                  <a:noFill/>
                </a:ln>
                <a:solidFill>
                  <a:srgbClr val="000000"/>
                </a:solidFill>
                <a:effectLst/>
                <a:uLnTx/>
                <a:uFillTx/>
                <a:latin typeface="+mn-lt"/>
                <a:ea typeface="+mn-ea"/>
                <a:cs typeface="+mn-cs"/>
              </a:rPr>
              <a:t>y </a:t>
            </a:r>
            <a:r>
              <a:rPr lang="en-US" kern="0" dirty="0" smtClean="0">
                <a:latin typeface="+mn-lt"/>
              </a:rPr>
              <a:t>phone rings:</a:t>
            </a: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smtClean="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smtClean="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smtClean="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lang="en-US" kern="0" dirty="0" smtClean="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r>
              <a:rPr lang="en-US" kern="0" dirty="0" smtClean="0">
                <a:latin typeface="+mn-lt"/>
              </a:rPr>
              <a:t>Four days became three years </a:t>
            </a:r>
            <a:br>
              <a:rPr lang="en-US" kern="0" dirty="0" smtClean="0">
                <a:latin typeface="+mn-lt"/>
              </a:rPr>
            </a:br>
            <a:r>
              <a:rPr lang="en-US" kern="0" dirty="0" smtClean="0">
                <a:latin typeface="+mn-lt"/>
              </a:rPr>
              <a:t>as </a:t>
            </a:r>
            <a:r>
              <a:rPr lang="en-US" kern="0" baseline="0" dirty="0" smtClean="0">
                <a:latin typeface="+mn-lt"/>
              </a:rPr>
              <a:t>Scrum</a:t>
            </a:r>
            <a:r>
              <a:rPr lang="en-US" kern="0" dirty="0" smtClean="0">
                <a:latin typeface="+mn-lt"/>
              </a:rPr>
              <a:t> Master, Product Owner, LeadPO</a:t>
            </a:r>
            <a:endParaRPr lang="en-US" kern="0" baseline="0" dirty="0" smtClean="0">
              <a:latin typeface="+mn-lt"/>
            </a:endParaRPr>
          </a:p>
          <a:p>
            <a:pPr marL="174625" marR="0" lvl="0" indent="-174625" algn="l" defTabSz="914400" rtl="0" eaLnBrk="1" fontAlgn="base" latinLnBrk="0" hangingPunct="1">
              <a:lnSpc>
                <a:spcPct val="100000"/>
              </a:lnSpc>
              <a:spcBef>
                <a:spcPct val="20000"/>
              </a:spcBef>
              <a:spcAft>
                <a:spcPct val="0"/>
              </a:spcAft>
              <a:buClr>
                <a:schemeClr val="hlink"/>
              </a:buClr>
              <a:buSzTx/>
              <a:buFont typeface="Wingdings" pitchFamily="2" charset="2"/>
              <a:buChar char="§"/>
              <a:tabLst/>
              <a:defRPr/>
            </a:pP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1088808241"/>
      </p:ext>
    </p:extLst>
  </p:cSld>
  <p:clrMapOvr>
    <a:masterClrMapping/>
  </p:clrMapOvr>
  <p:transition advTm="49297"/>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39</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0"/>
            <a:ext cx="8443913" cy="787908"/>
          </a:xfrm>
          <a:noFill/>
        </p:spPr>
        <p:txBody>
          <a:bodyPr/>
          <a:lstStyle/>
          <a:p>
            <a:r>
              <a:rPr lang="en-US" dirty="0" smtClean="0"/>
              <a:t>Joint Planning with the whole Feature Team</a:t>
            </a:r>
          </a:p>
          <a:p>
            <a:pPr lvl="1"/>
            <a:r>
              <a:rPr lang="en-US" dirty="0"/>
              <a:t>dynamic team forming; goal: all </a:t>
            </a:r>
            <a:br>
              <a:rPr lang="en-US" dirty="0"/>
            </a:br>
            <a:r>
              <a:rPr lang="en-US" dirty="0"/>
              <a:t>dependencies solvable within the team!</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39" name="Oval 38"/>
          <p:cNvSpPr/>
          <p:nvPr/>
        </p:nvSpPr>
        <p:spPr bwMode="auto">
          <a:xfrm>
            <a:off x="6028551" y="4012819"/>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0" name="Oval 39"/>
          <p:cNvSpPr/>
          <p:nvPr/>
        </p:nvSpPr>
        <p:spPr bwMode="auto">
          <a:xfrm>
            <a:off x="6446096" y="4193133"/>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1" name="Oval 40"/>
          <p:cNvSpPr/>
          <p:nvPr/>
        </p:nvSpPr>
        <p:spPr bwMode="auto">
          <a:xfrm>
            <a:off x="6947370" y="45130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2" name="Oval 41"/>
          <p:cNvSpPr/>
          <p:nvPr/>
        </p:nvSpPr>
        <p:spPr bwMode="auto">
          <a:xfrm>
            <a:off x="6402021" y="4679372"/>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3" name="Oval 42"/>
          <p:cNvSpPr/>
          <p:nvPr/>
        </p:nvSpPr>
        <p:spPr bwMode="auto">
          <a:xfrm>
            <a:off x="5563617" y="467824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4" name="Oval 43"/>
          <p:cNvSpPr/>
          <p:nvPr/>
        </p:nvSpPr>
        <p:spPr bwMode="auto">
          <a:xfrm>
            <a:off x="5129909" y="435611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5" name="Oval 44"/>
          <p:cNvSpPr/>
          <p:nvPr/>
        </p:nvSpPr>
        <p:spPr bwMode="auto">
          <a:xfrm>
            <a:off x="5589318" y="411772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6" name="Oval 45"/>
          <p:cNvSpPr/>
          <p:nvPr/>
        </p:nvSpPr>
        <p:spPr bwMode="auto">
          <a:xfrm>
            <a:off x="5964998" y="445156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7" name="Oval 46"/>
          <p:cNvSpPr/>
          <p:nvPr/>
        </p:nvSpPr>
        <p:spPr bwMode="auto">
          <a:xfrm>
            <a:off x="5985582" y="2657867"/>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48" name="Oval 47"/>
          <p:cNvSpPr/>
          <p:nvPr/>
        </p:nvSpPr>
        <p:spPr bwMode="auto">
          <a:xfrm>
            <a:off x="5063448" y="335458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49" name="Oval 48"/>
          <p:cNvSpPr/>
          <p:nvPr/>
        </p:nvSpPr>
        <p:spPr bwMode="auto">
          <a:xfrm>
            <a:off x="4964658" y="384194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0" name="Oval 49"/>
          <p:cNvSpPr/>
          <p:nvPr/>
        </p:nvSpPr>
        <p:spPr bwMode="auto">
          <a:xfrm>
            <a:off x="5479887" y="365938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1" name="Oval 50"/>
          <p:cNvSpPr/>
          <p:nvPr/>
        </p:nvSpPr>
        <p:spPr bwMode="auto">
          <a:xfrm>
            <a:off x="5939297" y="351869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2" name="Oval 51"/>
          <p:cNvSpPr/>
          <p:nvPr/>
        </p:nvSpPr>
        <p:spPr bwMode="auto">
          <a:xfrm>
            <a:off x="5519544" y="318260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3" name="Oval 52"/>
          <p:cNvSpPr/>
          <p:nvPr/>
        </p:nvSpPr>
        <p:spPr bwMode="auto">
          <a:xfrm>
            <a:off x="5532393" y="276277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4" name="Oval 53"/>
          <p:cNvSpPr/>
          <p:nvPr/>
        </p:nvSpPr>
        <p:spPr bwMode="auto">
          <a:xfrm>
            <a:off x="5949939" y="3068700"/>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5" name="Oval 54"/>
          <p:cNvSpPr/>
          <p:nvPr/>
        </p:nvSpPr>
        <p:spPr bwMode="auto">
          <a:xfrm>
            <a:off x="6919460" y="2935877"/>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6" name="Oval 55"/>
          <p:cNvSpPr/>
          <p:nvPr/>
        </p:nvSpPr>
        <p:spPr bwMode="auto">
          <a:xfrm>
            <a:off x="6485752" y="3172019"/>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7" name="Oval 56"/>
          <p:cNvSpPr/>
          <p:nvPr/>
        </p:nvSpPr>
        <p:spPr bwMode="auto">
          <a:xfrm>
            <a:off x="6498602" y="2693662"/>
            <a:ext cx="355660" cy="344399"/>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8" name="Oval 57"/>
          <p:cNvSpPr/>
          <p:nvPr/>
        </p:nvSpPr>
        <p:spPr bwMode="auto">
          <a:xfrm>
            <a:off x="7278976" y="4216528"/>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9" name="Oval 58"/>
          <p:cNvSpPr/>
          <p:nvPr/>
        </p:nvSpPr>
        <p:spPr bwMode="auto">
          <a:xfrm>
            <a:off x="6887131" y="396418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0" name="Oval 59"/>
          <p:cNvSpPr/>
          <p:nvPr/>
        </p:nvSpPr>
        <p:spPr bwMode="auto">
          <a:xfrm>
            <a:off x="6453423" y="364205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1" name="Oval 60"/>
          <p:cNvSpPr/>
          <p:nvPr/>
        </p:nvSpPr>
        <p:spPr bwMode="auto">
          <a:xfrm>
            <a:off x="6912832" y="340366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2" name="Oval 61"/>
          <p:cNvSpPr/>
          <p:nvPr/>
        </p:nvSpPr>
        <p:spPr bwMode="auto">
          <a:xfrm>
            <a:off x="7288512" y="3737500"/>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3" name="Rechteck 62"/>
          <p:cNvSpPr/>
          <p:nvPr/>
        </p:nvSpPr>
        <p:spPr bwMode="auto">
          <a:xfrm>
            <a:off x="3287723" y="447819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64" name="Rechteck 63"/>
          <p:cNvSpPr/>
          <p:nvPr/>
        </p:nvSpPr>
        <p:spPr bwMode="auto">
          <a:xfrm>
            <a:off x="3282331" y="2709181"/>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65" name="Rechteck 64"/>
          <p:cNvSpPr/>
          <p:nvPr/>
        </p:nvSpPr>
        <p:spPr bwMode="auto">
          <a:xfrm>
            <a:off x="3286802" y="359146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2015582665"/>
      </p:ext>
    </p:extLst>
  </p:cSld>
  <p:clrMapOvr>
    <a:masterClrMapping/>
  </p:clrMapOvr>
  <p:transition advTm="50792"/>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40</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0"/>
            <a:ext cx="8443913" cy="1083374"/>
          </a:xfrm>
          <a:noFill/>
        </p:spPr>
        <p:txBody>
          <a:bodyPr/>
          <a:lstStyle/>
          <a:p>
            <a:r>
              <a:rPr lang="en-US" dirty="0" smtClean="0"/>
              <a:t>Joint Planning with the whole Feature Team</a:t>
            </a:r>
          </a:p>
          <a:p>
            <a:pPr lvl="1"/>
            <a:r>
              <a:rPr lang="en-US" dirty="0"/>
              <a:t>dynamic team forming; goal: all </a:t>
            </a:r>
            <a:br>
              <a:rPr lang="en-US" dirty="0"/>
            </a:br>
            <a:r>
              <a:rPr lang="en-US" dirty="0"/>
              <a:t>dependencies solvable within the team</a:t>
            </a:r>
            <a:r>
              <a:rPr lang="en-US" dirty="0" smtClean="0"/>
              <a:t>!</a:t>
            </a:r>
          </a:p>
          <a:p>
            <a:pPr lvl="1"/>
            <a:endParaRPr lang="en-US" dirty="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37" name="Oval 36"/>
          <p:cNvSpPr/>
          <p:nvPr/>
        </p:nvSpPr>
        <p:spPr bwMode="auto">
          <a:xfrm>
            <a:off x="6028551" y="4012819"/>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8" name="Oval 37"/>
          <p:cNvSpPr/>
          <p:nvPr/>
        </p:nvSpPr>
        <p:spPr bwMode="auto">
          <a:xfrm>
            <a:off x="6446096" y="4193133"/>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2" name="Oval 41"/>
          <p:cNvSpPr/>
          <p:nvPr/>
        </p:nvSpPr>
        <p:spPr bwMode="auto">
          <a:xfrm>
            <a:off x="6947370" y="45130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3" name="Oval 42"/>
          <p:cNvSpPr/>
          <p:nvPr/>
        </p:nvSpPr>
        <p:spPr bwMode="auto">
          <a:xfrm>
            <a:off x="6402021" y="4679372"/>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4" name="Oval 43"/>
          <p:cNvSpPr/>
          <p:nvPr/>
        </p:nvSpPr>
        <p:spPr bwMode="auto">
          <a:xfrm>
            <a:off x="5563617" y="467824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5" name="Oval 44"/>
          <p:cNvSpPr/>
          <p:nvPr/>
        </p:nvSpPr>
        <p:spPr bwMode="auto">
          <a:xfrm>
            <a:off x="5129909" y="435611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6" name="Oval 45"/>
          <p:cNvSpPr/>
          <p:nvPr/>
        </p:nvSpPr>
        <p:spPr bwMode="auto">
          <a:xfrm>
            <a:off x="5589318" y="411772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7" name="Oval 46"/>
          <p:cNvSpPr/>
          <p:nvPr/>
        </p:nvSpPr>
        <p:spPr bwMode="auto">
          <a:xfrm>
            <a:off x="5964998" y="445156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8" name="Oval 47"/>
          <p:cNvSpPr/>
          <p:nvPr/>
        </p:nvSpPr>
        <p:spPr bwMode="auto">
          <a:xfrm>
            <a:off x="5985582" y="2657867"/>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49" name="Oval 48"/>
          <p:cNvSpPr/>
          <p:nvPr/>
        </p:nvSpPr>
        <p:spPr bwMode="auto">
          <a:xfrm>
            <a:off x="5063448" y="335458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0" name="Oval 49"/>
          <p:cNvSpPr/>
          <p:nvPr/>
        </p:nvSpPr>
        <p:spPr bwMode="auto">
          <a:xfrm>
            <a:off x="4964658" y="384194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1" name="Oval 50"/>
          <p:cNvSpPr/>
          <p:nvPr/>
        </p:nvSpPr>
        <p:spPr bwMode="auto">
          <a:xfrm>
            <a:off x="5479887" y="365938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2" name="Oval 51"/>
          <p:cNvSpPr/>
          <p:nvPr/>
        </p:nvSpPr>
        <p:spPr bwMode="auto">
          <a:xfrm>
            <a:off x="5939297" y="351869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3" name="Oval 52"/>
          <p:cNvSpPr/>
          <p:nvPr/>
        </p:nvSpPr>
        <p:spPr bwMode="auto">
          <a:xfrm>
            <a:off x="5519544" y="318260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4" name="Oval 53"/>
          <p:cNvSpPr/>
          <p:nvPr/>
        </p:nvSpPr>
        <p:spPr bwMode="auto">
          <a:xfrm>
            <a:off x="5532393" y="276277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5" name="Oval 54"/>
          <p:cNvSpPr/>
          <p:nvPr/>
        </p:nvSpPr>
        <p:spPr bwMode="auto">
          <a:xfrm>
            <a:off x="5949939" y="3068700"/>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6" name="Oval 55"/>
          <p:cNvSpPr/>
          <p:nvPr/>
        </p:nvSpPr>
        <p:spPr bwMode="auto">
          <a:xfrm>
            <a:off x="6919460" y="2935877"/>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7" name="Oval 56"/>
          <p:cNvSpPr/>
          <p:nvPr/>
        </p:nvSpPr>
        <p:spPr bwMode="auto">
          <a:xfrm>
            <a:off x="6485752" y="3172019"/>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8" name="Oval 57"/>
          <p:cNvSpPr/>
          <p:nvPr/>
        </p:nvSpPr>
        <p:spPr bwMode="auto">
          <a:xfrm>
            <a:off x="6498602" y="2693662"/>
            <a:ext cx="355660" cy="344399"/>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9" name="Oval 58"/>
          <p:cNvSpPr/>
          <p:nvPr/>
        </p:nvSpPr>
        <p:spPr bwMode="auto">
          <a:xfrm>
            <a:off x="7278976" y="4216528"/>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0" name="Oval 59"/>
          <p:cNvSpPr/>
          <p:nvPr/>
        </p:nvSpPr>
        <p:spPr bwMode="auto">
          <a:xfrm>
            <a:off x="6887131" y="396418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1" name="Oval 60"/>
          <p:cNvSpPr/>
          <p:nvPr/>
        </p:nvSpPr>
        <p:spPr bwMode="auto">
          <a:xfrm>
            <a:off x="6453423" y="364205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2" name="Oval 61"/>
          <p:cNvSpPr/>
          <p:nvPr/>
        </p:nvSpPr>
        <p:spPr bwMode="auto">
          <a:xfrm>
            <a:off x="6912832" y="340366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3" name="Oval 62"/>
          <p:cNvSpPr/>
          <p:nvPr/>
        </p:nvSpPr>
        <p:spPr bwMode="auto">
          <a:xfrm>
            <a:off x="7288512" y="3737500"/>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7" name="Rechteck 66"/>
          <p:cNvSpPr/>
          <p:nvPr/>
        </p:nvSpPr>
        <p:spPr bwMode="auto">
          <a:xfrm>
            <a:off x="3481959" y="5464313"/>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68" name="Rechteck 67"/>
          <p:cNvSpPr/>
          <p:nvPr/>
        </p:nvSpPr>
        <p:spPr bwMode="auto">
          <a:xfrm>
            <a:off x="5867156" y="871417"/>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69" name="Rechteck 68"/>
          <p:cNvSpPr/>
          <p:nvPr/>
        </p:nvSpPr>
        <p:spPr bwMode="auto">
          <a:xfrm>
            <a:off x="8112803" y="550393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1087381853"/>
      </p:ext>
    </p:extLst>
  </p:cSld>
  <p:clrMapOvr>
    <a:masterClrMapping/>
  </p:clrMapOvr>
  <p:transition advTm="12837"/>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41</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1"/>
            <a:ext cx="8443913" cy="246221"/>
          </a:xfrm>
          <a:noFill/>
        </p:spPr>
        <p:txBody>
          <a:bodyPr/>
          <a:lstStyle/>
          <a:p>
            <a:pPr marL="354013" lvl="1" indent="0">
              <a:buNone/>
            </a:pPr>
            <a:r>
              <a:rPr lang="en-US" dirty="0" smtClean="0"/>
              <a:t>What I expected</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12" name="Rechteck 11"/>
          <p:cNvSpPr/>
          <p:nvPr/>
        </p:nvSpPr>
        <p:spPr bwMode="auto">
          <a:xfrm>
            <a:off x="3481959" y="5464313"/>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13" name="Oval 12"/>
          <p:cNvSpPr/>
          <p:nvPr/>
        </p:nvSpPr>
        <p:spPr bwMode="auto">
          <a:xfrm>
            <a:off x="6837940" y="16262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4" name="Oval 13"/>
          <p:cNvSpPr/>
          <p:nvPr/>
        </p:nvSpPr>
        <p:spPr bwMode="auto">
          <a:xfrm>
            <a:off x="6418186" y="243458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5" name="Oval 14"/>
          <p:cNvSpPr/>
          <p:nvPr/>
        </p:nvSpPr>
        <p:spPr bwMode="auto">
          <a:xfrm>
            <a:off x="6947370" y="45130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6" name="Oval 15"/>
          <p:cNvSpPr/>
          <p:nvPr/>
        </p:nvSpPr>
        <p:spPr bwMode="auto">
          <a:xfrm>
            <a:off x="7630059" y="574008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7" name="Oval 16"/>
          <p:cNvSpPr/>
          <p:nvPr/>
        </p:nvSpPr>
        <p:spPr bwMode="auto">
          <a:xfrm>
            <a:off x="4475129" y="6004139"/>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8" name="Oval 17"/>
          <p:cNvSpPr/>
          <p:nvPr/>
        </p:nvSpPr>
        <p:spPr bwMode="auto">
          <a:xfrm>
            <a:off x="3860006" y="49702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9" name="Oval 18"/>
          <p:cNvSpPr/>
          <p:nvPr/>
        </p:nvSpPr>
        <p:spPr bwMode="auto">
          <a:xfrm>
            <a:off x="7877935" y="4578300"/>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0" name="Oval 19"/>
          <p:cNvSpPr/>
          <p:nvPr/>
        </p:nvSpPr>
        <p:spPr bwMode="auto">
          <a:xfrm>
            <a:off x="4806735" y="4633004"/>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1" name="Oval 20"/>
          <p:cNvSpPr/>
          <p:nvPr/>
        </p:nvSpPr>
        <p:spPr bwMode="auto">
          <a:xfrm>
            <a:off x="5901852" y="1932116"/>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2" name="Oval 21"/>
          <p:cNvSpPr/>
          <p:nvPr/>
        </p:nvSpPr>
        <p:spPr bwMode="auto">
          <a:xfrm>
            <a:off x="4323834" y="449903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3" name="Oval 22"/>
          <p:cNvSpPr/>
          <p:nvPr/>
        </p:nvSpPr>
        <p:spPr bwMode="auto">
          <a:xfrm>
            <a:off x="4364594" y="500035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4" name="Oval 23"/>
          <p:cNvSpPr/>
          <p:nvPr/>
        </p:nvSpPr>
        <p:spPr bwMode="auto">
          <a:xfrm>
            <a:off x="4907732" y="568311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5" name="Oval 24"/>
          <p:cNvSpPr/>
          <p:nvPr/>
        </p:nvSpPr>
        <p:spPr bwMode="auto">
          <a:xfrm>
            <a:off x="7599939" y="52214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6" name="Oval 25"/>
          <p:cNvSpPr/>
          <p:nvPr/>
        </p:nvSpPr>
        <p:spPr bwMode="auto">
          <a:xfrm>
            <a:off x="6942952" y="5024892"/>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7" name="Oval 26"/>
          <p:cNvSpPr/>
          <p:nvPr/>
        </p:nvSpPr>
        <p:spPr bwMode="auto">
          <a:xfrm>
            <a:off x="5895223" y="2330116"/>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8" name="Oval 27"/>
          <p:cNvSpPr/>
          <p:nvPr/>
        </p:nvSpPr>
        <p:spPr bwMode="auto">
          <a:xfrm>
            <a:off x="6898877" y="207777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9" name="Oval 28"/>
          <p:cNvSpPr/>
          <p:nvPr/>
        </p:nvSpPr>
        <p:spPr bwMode="auto">
          <a:xfrm>
            <a:off x="7254380" y="177746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0" name="Oval 29"/>
          <p:cNvSpPr/>
          <p:nvPr/>
        </p:nvSpPr>
        <p:spPr bwMode="auto">
          <a:xfrm>
            <a:off x="6876491" y="1134332"/>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1" name="Oval 30"/>
          <p:cNvSpPr/>
          <p:nvPr/>
        </p:nvSpPr>
        <p:spPr bwMode="auto">
          <a:xfrm>
            <a:off x="6414872" y="1953954"/>
            <a:ext cx="355660" cy="344399"/>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2" name="Oval 31"/>
          <p:cNvSpPr/>
          <p:nvPr/>
        </p:nvSpPr>
        <p:spPr bwMode="auto">
          <a:xfrm>
            <a:off x="8116274" y="5039976"/>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3" name="Oval 32"/>
          <p:cNvSpPr/>
          <p:nvPr/>
        </p:nvSpPr>
        <p:spPr bwMode="auto">
          <a:xfrm>
            <a:off x="7389511" y="471784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4" name="Oval 33"/>
          <p:cNvSpPr/>
          <p:nvPr/>
        </p:nvSpPr>
        <p:spPr bwMode="auto">
          <a:xfrm>
            <a:off x="4471816" y="5498299"/>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5" name="Oval 34"/>
          <p:cNvSpPr/>
          <p:nvPr/>
        </p:nvSpPr>
        <p:spPr bwMode="auto">
          <a:xfrm>
            <a:off x="4889360" y="5120343"/>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6" name="Oval 35"/>
          <p:cNvSpPr/>
          <p:nvPr/>
        </p:nvSpPr>
        <p:spPr bwMode="auto">
          <a:xfrm>
            <a:off x="7162917" y="552396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7" name="Rechteck 36"/>
          <p:cNvSpPr/>
          <p:nvPr/>
        </p:nvSpPr>
        <p:spPr bwMode="auto">
          <a:xfrm>
            <a:off x="5867156" y="871417"/>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38" name="Rechteck 37"/>
          <p:cNvSpPr/>
          <p:nvPr/>
        </p:nvSpPr>
        <p:spPr bwMode="auto">
          <a:xfrm>
            <a:off x="8112803" y="550393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2790340931"/>
      </p:ext>
    </p:extLst>
  </p:cSld>
  <p:clrMapOvr>
    <a:masterClrMapping/>
  </p:clrMapOvr>
  <p:transition advTm="13949"/>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42</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2"/>
            <a:ext cx="8443913" cy="541687"/>
          </a:xfrm>
          <a:noFill/>
        </p:spPr>
        <p:txBody>
          <a:bodyPr/>
          <a:lstStyle/>
          <a:p>
            <a:pPr marL="354013" lvl="1" indent="0">
              <a:buNone/>
            </a:pPr>
            <a:r>
              <a:rPr lang="en-US" dirty="0" smtClean="0"/>
              <a:t>What happened</a:t>
            </a:r>
          </a:p>
          <a:p>
            <a:pPr marL="354013" lvl="1" indent="0">
              <a:buNone/>
            </a:pPr>
            <a:endParaRPr lang="en-US" dirty="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13" name="Oval 12"/>
          <p:cNvSpPr/>
          <p:nvPr/>
        </p:nvSpPr>
        <p:spPr bwMode="auto">
          <a:xfrm>
            <a:off x="6837940" y="16262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14" name="Oval 13"/>
          <p:cNvSpPr/>
          <p:nvPr/>
        </p:nvSpPr>
        <p:spPr bwMode="auto">
          <a:xfrm>
            <a:off x="6418186" y="243458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15" name="Oval 14"/>
          <p:cNvSpPr/>
          <p:nvPr/>
        </p:nvSpPr>
        <p:spPr bwMode="auto">
          <a:xfrm>
            <a:off x="6947370" y="45130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6" name="Oval 15"/>
          <p:cNvSpPr/>
          <p:nvPr/>
        </p:nvSpPr>
        <p:spPr bwMode="auto">
          <a:xfrm>
            <a:off x="7630059" y="574008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7" name="Oval 16"/>
          <p:cNvSpPr/>
          <p:nvPr/>
        </p:nvSpPr>
        <p:spPr bwMode="auto">
          <a:xfrm>
            <a:off x="4475129" y="6004139"/>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8" name="Oval 17"/>
          <p:cNvSpPr/>
          <p:nvPr/>
        </p:nvSpPr>
        <p:spPr bwMode="auto">
          <a:xfrm>
            <a:off x="3860006" y="49702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9" name="Oval 18"/>
          <p:cNvSpPr/>
          <p:nvPr/>
        </p:nvSpPr>
        <p:spPr bwMode="auto">
          <a:xfrm>
            <a:off x="7877935" y="4578300"/>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0" name="Oval 19"/>
          <p:cNvSpPr/>
          <p:nvPr/>
        </p:nvSpPr>
        <p:spPr bwMode="auto">
          <a:xfrm>
            <a:off x="4806735" y="4633004"/>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1" name="Oval 20"/>
          <p:cNvSpPr/>
          <p:nvPr/>
        </p:nvSpPr>
        <p:spPr bwMode="auto">
          <a:xfrm>
            <a:off x="5901852" y="1932116"/>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2" name="Oval 21"/>
          <p:cNvSpPr/>
          <p:nvPr/>
        </p:nvSpPr>
        <p:spPr bwMode="auto">
          <a:xfrm>
            <a:off x="4323834" y="449903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3" name="Oval 22"/>
          <p:cNvSpPr/>
          <p:nvPr/>
        </p:nvSpPr>
        <p:spPr bwMode="auto">
          <a:xfrm>
            <a:off x="4364594" y="500035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4" name="Oval 23"/>
          <p:cNvSpPr/>
          <p:nvPr/>
        </p:nvSpPr>
        <p:spPr bwMode="auto">
          <a:xfrm>
            <a:off x="4907732" y="568311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5" name="Oval 24"/>
          <p:cNvSpPr/>
          <p:nvPr/>
        </p:nvSpPr>
        <p:spPr bwMode="auto">
          <a:xfrm>
            <a:off x="7599939" y="52214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6" name="Oval 25"/>
          <p:cNvSpPr/>
          <p:nvPr/>
        </p:nvSpPr>
        <p:spPr bwMode="auto">
          <a:xfrm>
            <a:off x="6942952" y="5024892"/>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7" name="Oval 26"/>
          <p:cNvSpPr/>
          <p:nvPr/>
        </p:nvSpPr>
        <p:spPr bwMode="auto">
          <a:xfrm>
            <a:off x="5895223" y="2330116"/>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8" name="Oval 27"/>
          <p:cNvSpPr/>
          <p:nvPr/>
        </p:nvSpPr>
        <p:spPr bwMode="auto">
          <a:xfrm>
            <a:off x="6898877" y="207777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9" name="Oval 28"/>
          <p:cNvSpPr/>
          <p:nvPr/>
        </p:nvSpPr>
        <p:spPr bwMode="auto">
          <a:xfrm>
            <a:off x="7254380" y="1777467"/>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30" name="Oval 29"/>
          <p:cNvSpPr/>
          <p:nvPr/>
        </p:nvSpPr>
        <p:spPr bwMode="auto">
          <a:xfrm>
            <a:off x="6876491" y="1134332"/>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31" name="Oval 30"/>
          <p:cNvSpPr/>
          <p:nvPr/>
        </p:nvSpPr>
        <p:spPr bwMode="auto">
          <a:xfrm>
            <a:off x="6414872" y="1953954"/>
            <a:ext cx="355660" cy="344399"/>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32" name="Oval 31"/>
          <p:cNvSpPr/>
          <p:nvPr/>
        </p:nvSpPr>
        <p:spPr bwMode="auto">
          <a:xfrm>
            <a:off x="8116274" y="5039976"/>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3" name="Oval 32"/>
          <p:cNvSpPr/>
          <p:nvPr/>
        </p:nvSpPr>
        <p:spPr bwMode="auto">
          <a:xfrm>
            <a:off x="7389511" y="471784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4" name="Oval 33"/>
          <p:cNvSpPr/>
          <p:nvPr/>
        </p:nvSpPr>
        <p:spPr bwMode="auto">
          <a:xfrm>
            <a:off x="4471816" y="5498299"/>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5" name="Oval 34"/>
          <p:cNvSpPr/>
          <p:nvPr/>
        </p:nvSpPr>
        <p:spPr bwMode="auto">
          <a:xfrm>
            <a:off x="4889360" y="512034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6" name="Oval 35"/>
          <p:cNvSpPr/>
          <p:nvPr/>
        </p:nvSpPr>
        <p:spPr bwMode="auto">
          <a:xfrm>
            <a:off x="7162917" y="552396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9" name="Rechteck 38"/>
          <p:cNvSpPr/>
          <p:nvPr/>
        </p:nvSpPr>
        <p:spPr bwMode="auto">
          <a:xfrm>
            <a:off x="3481959" y="5464313"/>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0" name="Rechteck 39"/>
          <p:cNvSpPr/>
          <p:nvPr/>
        </p:nvSpPr>
        <p:spPr bwMode="auto">
          <a:xfrm>
            <a:off x="5867156" y="871417"/>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1" name="Rechteck 40"/>
          <p:cNvSpPr/>
          <p:nvPr/>
        </p:nvSpPr>
        <p:spPr bwMode="auto">
          <a:xfrm>
            <a:off x="8112803" y="550393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893180774"/>
      </p:ext>
    </p:extLst>
  </p:cSld>
  <p:clrMapOvr>
    <a:masterClrMapping/>
  </p:clrMapOvr>
  <p:transition advTm="9926"/>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43</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0"/>
            <a:ext cx="8443913" cy="1132618"/>
          </a:xfrm>
          <a:noFill/>
        </p:spPr>
        <p:txBody>
          <a:bodyPr/>
          <a:lstStyle/>
          <a:p>
            <a:pPr marL="354013" lvl="1" indent="0">
              <a:buNone/>
            </a:pPr>
            <a:r>
              <a:rPr lang="en-US" dirty="0"/>
              <a:t>What happened</a:t>
            </a:r>
          </a:p>
          <a:p>
            <a:pPr marL="354013" lvl="1" indent="0">
              <a:buNone/>
            </a:pPr>
            <a:endParaRPr lang="en-US" dirty="0"/>
          </a:p>
          <a:p>
            <a:pPr marL="354013" lvl="1" indent="0">
              <a:buNone/>
            </a:pPr>
            <a:r>
              <a:rPr lang="en-US" dirty="0"/>
              <a:t>At least: responsibility </a:t>
            </a:r>
          </a:p>
          <a:p>
            <a:pPr marL="354013" lvl="1" indent="0">
              <a:buNone/>
            </a:pPr>
            <a:r>
              <a:rPr lang="en-US" dirty="0"/>
              <a:t>for whole user stories</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13" name="Oval 12"/>
          <p:cNvSpPr/>
          <p:nvPr/>
        </p:nvSpPr>
        <p:spPr bwMode="auto">
          <a:xfrm>
            <a:off x="6837940" y="16262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14" name="Oval 13"/>
          <p:cNvSpPr/>
          <p:nvPr/>
        </p:nvSpPr>
        <p:spPr bwMode="auto">
          <a:xfrm>
            <a:off x="6418186" y="243458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15" name="Oval 14"/>
          <p:cNvSpPr/>
          <p:nvPr/>
        </p:nvSpPr>
        <p:spPr bwMode="auto">
          <a:xfrm>
            <a:off x="6947370" y="45130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6" name="Oval 15"/>
          <p:cNvSpPr/>
          <p:nvPr/>
        </p:nvSpPr>
        <p:spPr bwMode="auto">
          <a:xfrm>
            <a:off x="7630059" y="574008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17" name="Oval 16"/>
          <p:cNvSpPr/>
          <p:nvPr/>
        </p:nvSpPr>
        <p:spPr bwMode="auto">
          <a:xfrm>
            <a:off x="4475129" y="6004139"/>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8" name="Oval 17"/>
          <p:cNvSpPr/>
          <p:nvPr/>
        </p:nvSpPr>
        <p:spPr bwMode="auto">
          <a:xfrm>
            <a:off x="3860006" y="497021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9" name="Oval 18"/>
          <p:cNvSpPr/>
          <p:nvPr/>
        </p:nvSpPr>
        <p:spPr bwMode="auto">
          <a:xfrm>
            <a:off x="7877935" y="4578300"/>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0" name="Oval 19"/>
          <p:cNvSpPr/>
          <p:nvPr/>
        </p:nvSpPr>
        <p:spPr bwMode="auto">
          <a:xfrm>
            <a:off x="4806735" y="4633004"/>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1" name="Oval 20"/>
          <p:cNvSpPr/>
          <p:nvPr/>
        </p:nvSpPr>
        <p:spPr bwMode="auto">
          <a:xfrm>
            <a:off x="5901852" y="1932116"/>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2" name="Oval 21"/>
          <p:cNvSpPr/>
          <p:nvPr/>
        </p:nvSpPr>
        <p:spPr bwMode="auto">
          <a:xfrm>
            <a:off x="4323834" y="449903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3" name="Oval 22"/>
          <p:cNvSpPr/>
          <p:nvPr/>
        </p:nvSpPr>
        <p:spPr bwMode="auto">
          <a:xfrm>
            <a:off x="4364594" y="500035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4" name="Oval 23"/>
          <p:cNvSpPr/>
          <p:nvPr/>
        </p:nvSpPr>
        <p:spPr bwMode="auto">
          <a:xfrm>
            <a:off x="4907732" y="568311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5" name="Oval 24"/>
          <p:cNvSpPr/>
          <p:nvPr/>
        </p:nvSpPr>
        <p:spPr bwMode="auto">
          <a:xfrm>
            <a:off x="7599939" y="52214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6" name="Oval 25"/>
          <p:cNvSpPr/>
          <p:nvPr/>
        </p:nvSpPr>
        <p:spPr bwMode="auto">
          <a:xfrm>
            <a:off x="6942952" y="5024892"/>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7" name="Oval 26"/>
          <p:cNvSpPr/>
          <p:nvPr/>
        </p:nvSpPr>
        <p:spPr bwMode="auto">
          <a:xfrm>
            <a:off x="5895223" y="2330116"/>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8" name="Oval 27"/>
          <p:cNvSpPr/>
          <p:nvPr/>
        </p:nvSpPr>
        <p:spPr bwMode="auto">
          <a:xfrm>
            <a:off x="6898877" y="207777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29" name="Oval 28"/>
          <p:cNvSpPr/>
          <p:nvPr/>
        </p:nvSpPr>
        <p:spPr bwMode="auto">
          <a:xfrm>
            <a:off x="7254380" y="1777467"/>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30" name="Oval 29"/>
          <p:cNvSpPr/>
          <p:nvPr/>
        </p:nvSpPr>
        <p:spPr bwMode="auto">
          <a:xfrm>
            <a:off x="6876491" y="1134332"/>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31" name="Oval 30"/>
          <p:cNvSpPr/>
          <p:nvPr/>
        </p:nvSpPr>
        <p:spPr bwMode="auto">
          <a:xfrm>
            <a:off x="6414872" y="1953954"/>
            <a:ext cx="355660" cy="344399"/>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32" name="Oval 31"/>
          <p:cNvSpPr/>
          <p:nvPr/>
        </p:nvSpPr>
        <p:spPr bwMode="auto">
          <a:xfrm>
            <a:off x="8116274" y="5039976"/>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3" name="Oval 32"/>
          <p:cNvSpPr/>
          <p:nvPr/>
        </p:nvSpPr>
        <p:spPr bwMode="auto">
          <a:xfrm>
            <a:off x="7389511" y="471784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4" name="Oval 33"/>
          <p:cNvSpPr/>
          <p:nvPr/>
        </p:nvSpPr>
        <p:spPr bwMode="auto">
          <a:xfrm>
            <a:off x="4471816" y="5498299"/>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5" name="Oval 34"/>
          <p:cNvSpPr/>
          <p:nvPr/>
        </p:nvSpPr>
        <p:spPr bwMode="auto">
          <a:xfrm>
            <a:off x="4889360" y="512034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36" name="Oval 35"/>
          <p:cNvSpPr/>
          <p:nvPr/>
        </p:nvSpPr>
        <p:spPr bwMode="auto">
          <a:xfrm>
            <a:off x="7162917" y="552396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9" name="Rechteck 38"/>
          <p:cNvSpPr/>
          <p:nvPr/>
        </p:nvSpPr>
        <p:spPr bwMode="auto">
          <a:xfrm>
            <a:off x="3481959" y="5464313"/>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0" name="Rechteck 39"/>
          <p:cNvSpPr/>
          <p:nvPr/>
        </p:nvSpPr>
        <p:spPr bwMode="auto">
          <a:xfrm>
            <a:off x="5867156" y="871417"/>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1" name="Rechteck 40"/>
          <p:cNvSpPr/>
          <p:nvPr/>
        </p:nvSpPr>
        <p:spPr bwMode="auto">
          <a:xfrm>
            <a:off x="8112803" y="5503935"/>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2350572214"/>
      </p:ext>
    </p:extLst>
  </p:cSld>
  <p:clrMapOvr>
    <a:masterClrMapping/>
  </p:clrMapOvr>
  <p:transition advTm="18158"/>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44</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2"/>
            <a:ext cx="8443913" cy="541687"/>
          </a:xfrm>
          <a:noFill/>
        </p:spPr>
        <p:txBody>
          <a:bodyPr/>
          <a:lstStyle/>
          <a:p>
            <a:pPr marL="0" indent="0">
              <a:buNone/>
            </a:pPr>
            <a:r>
              <a:rPr lang="en-US" dirty="0" smtClean="0"/>
              <a:t>Next Time:</a:t>
            </a:r>
          </a:p>
          <a:p>
            <a:pPr marL="0" indent="0">
              <a:buNone/>
            </a:pPr>
            <a:r>
              <a:rPr lang="en-US" dirty="0" smtClean="0"/>
              <a:t>Four flip charts</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38" name="Oval 37"/>
          <p:cNvSpPr/>
          <p:nvPr/>
        </p:nvSpPr>
        <p:spPr bwMode="auto">
          <a:xfrm>
            <a:off x="6028551" y="4012819"/>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2" name="Oval 41"/>
          <p:cNvSpPr/>
          <p:nvPr/>
        </p:nvSpPr>
        <p:spPr bwMode="auto">
          <a:xfrm>
            <a:off x="6446096" y="4193133"/>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3" name="Oval 42"/>
          <p:cNvSpPr/>
          <p:nvPr/>
        </p:nvSpPr>
        <p:spPr bwMode="auto">
          <a:xfrm>
            <a:off x="6947370" y="45130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4" name="Oval 43"/>
          <p:cNvSpPr/>
          <p:nvPr/>
        </p:nvSpPr>
        <p:spPr bwMode="auto">
          <a:xfrm>
            <a:off x="6402021" y="4679372"/>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5" name="Oval 44"/>
          <p:cNvSpPr/>
          <p:nvPr/>
        </p:nvSpPr>
        <p:spPr bwMode="auto">
          <a:xfrm>
            <a:off x="5563617" y="467824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6" name="Oval 45"/>
          <p:cNvSpPr/>
          <p:nvPr/>
        </p:nvSpPr>
        <p:spPr bwMode="auto">
          <a:xfrm>
            <a:off x="5129909" y="435611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7" name="Oval 46"/>
          <p:cNvSpPr/>
          <p:nvPr/>
        </p:nvSpPr>
        <p:spPr bwMode="auto">
          <a:xfrm>
            <a:off x="5589318" y="411772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8" name="Oval 47"/>
          <p:cNvSpPr/>
          <p:nvPr/>
        </p:nvSpPr>
        <p:spPr bwMode="auto">
          <a:xfrm>
            <a:off x="5964998" y="445156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49" name="Oval 48"/>
          <p:cNvSpPr/>
          <p:nvPr/>
        </p:nvSpPr>
        <p:spPr bwMode="auto">
          <a:xfrm>
            <a:off x="5985582" y="2657867"/>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0" name="Oval 49"/>
          <p:cNvSpPr/>
          <p:nvPr/>
        </p:nvSpPr>
        <p:spPr bwMode="auto">
          <a:xfrm>
            <a:off x="5063448" y="335458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1" name="Oval 50"/>
          <p:cNvSpPr/>
          <p:nvPr/>
        </p:nvSpPr>
        <p:spPr bwMode="auto">
          <a:xfrm>
            <a:off x="4964658" y="384194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2" name="Oval 51"/>
          <p:cNvSpPr/>
          <p:nvPr/>
        </p:nvSpPr>
        <p:spPr bwMode="auto">
          <a:xfrm>
            <a:off x="5479887" y="365938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3" name="Oval 52"/>
          <p:cNvSpPr/>
          <p:nvPr/>
        </p:nvSpPr>
        <p:spPr bwMode="auto">
          <a:xfrm>
            <a:off x="5939297" y="3518691"/>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4" name="Oval 53"/>
          <p:cNvSpPr/>
          <p:nvPr/>
        </p:nvSpPr>
        <p:spPr bwMode="auto">
          <a:xfrm>
            <a:off x="5519544" y="3182603"/>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5" name="Oval 54"/>
          <p:cNvSpPr/>
          <p:nvPr/>
        </p:nvSpPr>
        <p:spPr bwMode="auto">
          <a:xfrm>
            <a:off x="5532393" y="2762775"/>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6" name="Oval 55"/>
          <p:cNvSpPr/>
          <p:nvPr/>
        </p:nvSpPr>
        <p:spPr bwMode="auto">
          <a:xfrm>
            <a:off x="5949939" y="3068700"/>
            <a:ext cx="355660" cy="341696"/>
          </a:xfrm>
          <a:prstGeom prst="ellipse">
            <a:avLst/>
          </a:prstGeom>
          <a:ln>
            <a:headEnd type="none" w="med" len="med"/>
            <a:tailEnd type="none" w="med" len="med"/>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lstStyle/>
          <a:p>
            <a:endParaRPr lang="en-US"/>
          </a:p>
        </p:txBody>
      </p:sp>
      <p:sp>
        <p:nvSpPr>
          <p:cNvPr id="57" name="Oval 56"/>
          <p:cNvSpPr/>
          <p:nvPr/>
        </p:nvSpPr>
        <p:spPr bwMode="auto">
          <a:xfrm>
            <a:off x="6919460" y="2935877"/>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8" name="Oval 57"/>
          <p:cNvSpPr/>
          <p:nvPr/>
        </p:nvSpPr>
        <p:spPr bwMode="auto">
          <a:xfrm>
            <a:off x="6485752" y="3172019"/>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59" name="Oval 58"/>
          <p:cNvSpPr/>
          <p:nvPr/>
        </p:nvSpPr>
        <p:spPr bwMode="auto">
          <a:xfrm>
            <a:off x="6498602" y="2693662"/>
            <a:ext cx="355660" cy="344399"/>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0" name="Oval 59"/>
          <p:cNvSpPr/>
          <p:nvPr/>
        </p:nvSpPr>
        <p:spPr bwMode="auto">
          <a:xfrm>
            <a:off x="7278976" y="4216528"/>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1" name="Oval 60"/>
          <p:cNvSpPr/>
          <p:nvPr/>
        </p:nvSpPr>
        <p:spPr bwMode="auto">
          <a:xfrm>
            <a:off x="6887131" y="396418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2" name="Oval 61"/>
          <p:cNvSpPr/>
          <p:nvPr/>
        </p:nvSpPr>
        <p:spPr bwMode="auto">
          <a:xfrm>
            <a:off x="6453423" y="364205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3" name="Oval 62"/>
          <p:cNvSpPr/>
          <p:nvPr/>
        </p:nvSpPr>
        <p:spPr bwMode="auto">
          <a:xfrm>
            <a:off x="6912832" y="3403661"/>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4" name="Oval 63"/>
          <p:cNvSpPr/>
          <p:nvPr/>
        </p:nvSpPr>
        <p:spPr bwMode="auto">
          <a:xfrm>
            <a:off x="7288512" y="3737500"/>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69" name="Rechteck 68"/>
          <p:cNvSpPr/>
          <p:nvPr/>
        </p:nvSpPr>
        <p:spPr bwMode="auto">
          <a:xfrm>
            <a:off x="3499890" y="5452363"/>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70" name="Rechteck 69"/>
          <p:cNvSpPr/>
          <p:nvPr/>
        </p:nvSpPr>
        <p:spPr bwMode="auto">
          <a:xfrm>
            <a:off x="3494499" y="1203111"/>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71" name="Rechteck 70"/>
          <p:cNvSpPr/>
          <p:nvPr/>
        </p:nvSpPr>
        <p:spPr bwMode="auto">
          <a:xfrm>
            <a:off x="8130734" y="5491984"/>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72" name="Rechteck 71"/>
          <p:cNvSpPr/>
          <p:nvPr/>
        </p:nvSpPr>
        <p:spPr bwMode="auto">
          <a:xfrm>
            <a:off x="8129252" y="1206099"/>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362610334"/>
      </p:ext>
    </p:extLst>
  </p:cSld>
  <p:clrMapOvr>
    <a:masterClrMapping/>
  </p:clrMapOvr>
  <p:transition advTm="11716"/>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en-US" smtClean="0"/>
              <a:pPr/>
              <a:t>45</a:t>
            </a:fld>
            <a:endParaRPr lang="en-US"/>
          </a:p>
        </p:txBody>
      </p:sp>
      <p:sp>
        <p:nvSpPr>
          <p:cNvPr id="5123" name="Rectangle 2"/>
          <p:cNvSpPr>
            <a:spLocks noGrp="1" noChangeArrowheads="1"/>
          </p:cNvSpPr>
          <p:nvPr>
            <p:ph type="title"/>
          </p:nvPr>
        </p:nvSpPr>
        <p:spPr/>
        <p:txBody>
          <a:bodyPr/>
          <a:lstStyle/>
          <a:p>
            <a:pPr lvl="1" eaLnBrk="1" hangingPunct="1"/>
            <a:r>
              <a:rPr lang="en-US" smtClean="0"/>
              <a:t>Second Part </a:t>
            </a:r>
            <a:r>
              <a:rPr lang="en-US"/>
              <a:t>of the Solution</a:t>
            </a:r>
            <a:endParaRPr lang="en-US" smtClean="0"/>
          </a:p>
        </p:txBody>
      </p:sp>
      <p:sp>
        <p:nvSpPr>
          <p:cNvPr id="5124" name="Rectangle 5"/>
          <p:cNvSpPr>
            <a:spLocks noGrp="1" noChangeArrowheads="1"/>
          </p:cNvSpPr>
          <p:nvPr>
            <p:ph type="body" idx="1"/>
          </p:nvPr>
        </p:nvSpPr>
        <p:spPr>
          <a:xfrm>
            <a:off x="377827" y="1397000"/>
            <a:ext cx="8443913" cy="837152"/>
          </a:xfrm>
          <a:noFill/>
        </p:spPr>
        <p:txBody>
          <a:bodyPr/>
          <a:lstStyle/>
          <a:p>
            <a:pPr marL="0" indent="0">
              <a:buNone/>
            </a:pPr>
            <a:r>
              <a:rPr lang="en-US" dirty="0" smtClean="0"/>
              <a:t>Next Time:</a:t>
            </a:r>
          </a:p>
          <a:p>
            <a:pPr marL="0" indent="0">
              <a:buNone/>
            </a:pPr>
            <a:r>
              <a:rPr lang="en-US" dirty="0" smtClean="0"/>
              <a:t>Four flip charts</a:t>
            </a:r>
          </a:p>
          <a:p>
            <a:pPr marL="0" indent="0">
              <a:buNone/>
            </a:pPr>
            <a:r>
              <a:rPr lang="en-US" dirty="0"/>
              <a:t>-&gt; completely mixed</a:t>
            </a:r>
            <a:endParaRPr lang="en-US" dirty="0" smtClean="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smtClean="0">
                <a:solidFill>
                  <a:schemeClr val="hlink"/>
                </a:solidFill>
              </a:rPr>
              <a:t>Joint Planning</a:t>
            </a:r>
            <a:endParaRPr lang="en-US" sz="1800" b="1">
              <a:solidFill>
                <a:schemeClr val="hlink"/>
              </a:solidFill>
            </a:endParaRPr>
          </a:p>
        </p:txBody>
      </p:sp>
      <p:sp>
        <p:nvSpPr>
          <p:cNvPr id="13" name="Oval 12"/>
          <p:cNvSpPr/>
          <p:nvPr/>
        </p:nvSpPr>
        <p:spPr bwMode="auto">
          <a:xfrm>
            <a:off x="4907963" y="1681995"/>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4" name="Oval 13"/>
          <p:cNvSpPr/>
          <p:nvPr/>
        </p:nvSpPr>
        <p:spPr bwMode="auto">
          <a:xfrm>
            <a:off x="4234802" y="2205956"/>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5" name="Oval 14"/>
          <p:cNvSpPr/>
          <p:nvPr/>
        </p:nvSpPr>
        <p:spPr bwMode="auto">
          <a:xfrm>
            <a:off x="7335841" y="4826779"/>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6" name="Oval 15"/>
          <p:cNvSpPr/>
          <p:nvPr/>
        </p:nvSpPr>
        <p:spPr bwMode="auto">
          <a:xfrm>
            <a:off x="7492726" y="5949372"/>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7" name="Oval 16"/>
          <p:cNvSpPr/>
          <p:nvPr/>
        </p:nvSpPr>
        <p:spPr bwMode="auto">
          <a:xfrm>
            <a:off x="4413147" y="5559776"/>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8" name="Oval 17"/>
          <p:cNvSpPr/>
          <p:nvPr/>
        </p:nvSpPr>
        <p:spPr bwMode="auto">
          <a:xfrm>
            <a:off x="3755321" y="4908940"/>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19" name="Oval 18"/>
          <p:cNvSpPr/>
          <p:nvPr/>
        </p:nvSpPr>
        <p:spPr bwMode="auto">
          <a:xfrm>
            <a:off x="7038613" y="2040904"/>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0" name="Oval 19"/>
          <p:cNvSpPr/>
          <p:nvPr/>
        </p:nvSpPr>
        <p:spPr bwMode="auto">
          <a:xfrm>
            <a:off x="8385468" y="2180507"/>
            <a:ext cx="355660" cy="341696"/>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1" name="Oval 20"/>
          <p:cNvSpPr/>
          <p:nvPr/>
        </p:nvSpPr>
        <p:spPr bwMode="auto">
          <a:xfrm>
            <a:off x="7539464" y="1925751"/>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2" name="Oval 21"/>
          <p:cNvSpPr/>
          <p:nvPr/>
        </p:nvSpPr>
        <p:spPr bwMode="auto">
          <a:xfrm>
            <a:off x="3808389" y="2129404"/>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3" name="Oval 22"/>
          <p:cNvSpPr/>
          <p:nvPr/>
        </p:nvSpPr>
        <p:spPr bwMode="auto">
          <a:xfrm>
            <a:off x="4367011" y="5022295"/>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4" name="Oval 23"/>
          <p:cNvSpPr/>
          <p:nvPr/>
        </p:nvSpPr>
        <p:spPr bwMode="auto">
          <a:xfrm>
            <a:off x="7033769" y="5556912"/>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5" name="Oval 24"/>
          <p:cNvSpPr/>
          <p:nvPr/>
        </p:nvSpPr>
        <p:spPr bwMode="auto">
          <a:xfrm>
            <a:off x="7896591" y="4953043"/>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6" name="Oval 25"/>
          <p:cNvSpPr/>
          <p:nvPr/>
        </p:nvSpPr>
        <p:spPr bwMode="auto">
          <a:xfrm>
            <a:off x="7417074" y="2450484"/>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7" name="Oval 26"/>
          <p:cNvSpPr/>
          <p:nvPr/>
        </p:nvSpPr>
        <p:spPr bwMode="auto">
          <a:xfrm>
            <a:off x="4486510" y="1388187"/>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8" name="Oval 27"/>
          <p:cNvSpPr/>
          <p:nvPr/>
        </p:nvSpPr>
        <p:spPr bwMode="auto">
          <a:xfrm>
            <a:off x="4844292" y="5743171"/>
            <a:ext cx="355660" cy="341696"/>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endParaRPr lang="en-US"/>
          </a:p>
        </p:txBody>
      </p:sp>
      <p:sp>
        <p:nvSpPr>
          <p:cNvPr id="29" name="Oval 28"/>
          <p:cNvSpPr/>
          <p:nvPr/>
        </p:nvSpPr>
        <p:spPr bwMode="auto">
          <a:xfrm>
            <a:off x="4827695" y="2248583"/>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0" name="Oval 29"/>
          <p:cNvSpPr/>
          <p:nvPr/>
        </p:nvSpPr>
        <p:spPr bwMode="auto">
          <a:xfrm>
            <a:off x="7546575" y="1408960"/>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1" name="Oval 30"/>
          <p:cNvSpPr/>
          <p:nvPr/>
        </p:nvSpPr>
        <p:spPr bwMode="auto">
          <a:xfrm>
            <a:off x="4466602" y="1842014"/>
            <a:ext cx="355660" cy="344399"/>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2" name="Oval 31"/>
          <p:cNvSpPr/>
          <p:nvPr/>
        </p:nvSpPr>
        <p:spPr bwMode="auto">
          <a:xfrm>
            <a:off x="7473211" y="5352057"/>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3" name="Oval 32"/>
          <p:cNvSpPr/>
          <p:nvPr/>
        </p:nvSpPr>
        <p:spPr bwMode="auto">
          <a:xfrm>
            <a:off x="4840190" y="5279004"/>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4" name="Oval 33"/>
          <p:cNvSpPr/>
          <p:nvPr/>
        </p:nvSpPr>
        <p:spPr bwMode="auto">
          <a:xfrm>
            <a:off x="4511070" y="6062521"/>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5" name="Oval 34"/>
          <p:cNvSpPr/>
          <p:nvPr/>
        </p:nvSpPr>
        <p:spPr bwMode="auto">
          <a:xfrm>
            <a:off x="7913891" y="2298015"/>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6" name="Oval 35"/>
          <p:cNvSpPr/>
          <p:nvPr/>
        </p:nvSpPr>
        <p:spPr bwMode="auto">
          <a:xfrm>
            <a:off x="8379217" y="5022443"/>
            <a:ext cx="355660" cy="341696"/>
          </a:xfrm>
          <a:prstGeom prst="ellipse">
            <a:avLst/>
          </a:prstGeom>
          <a:gradFill>
            <a:gsLst>
              <a:gs pos="0">
                <a:srgbClr val="0D66A7"/>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8" name="Rechteck 37"/>
          <p:cNvSpPr/>
          <p:nvPr/>
        </p:nvSpPr>
        <p:spPr bwMode="auto">
          <a:xfrm>
            <a:off x="3499890" y="5452363"/>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2" name="Rechteck 41"/>
          <p:cNvSpPr/>
          <p:nvPr/>
        </p:nvSpPr>
        <p:spPr bwMode="auto">
          <a:xfrm>
            <a:off x="3494499" y="1203111"/>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3" name="Rechteck 42"/>
          <p:cNvSpPr/>
          <p:nvPr/>
        </p:nvSpPr>
        <p:spPr bwMode="auto">
          <a:xfrm>
            <a:off x="8130734" y="5491984"/>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
        <p:nvSpPr>
          <p:cNvPr id="44" name="Rechteck 43"/>
          <p:cNvSpPr/>
          <p:nvPr/>
        </p:nvSpPr>
        <p:spPr bwMode="auto">
          <a:xfrm>
            <a:off x="8129252" y="1206099"/>
            <a:ext cx="822960" cy="8229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886122600"/>
      </p:ext>
    </p:extLst>
  </p:cSld>
  <p:clrMapOvr>
    <a:masterClrMapping/>
  </p:clrMapOvr>
  <p:transition advTm="12171"/>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p:cNvSpPr>
            <a:spLocks noGrp="1"/>
          </p:cNvSpPr>
          <p:nvPr>
            <p:ph type="sldNum" sz="quarter" idx="10"/>
          </p:nvPr>
        </p:nvSpPr>
        <p:spPr>
          <a:noFill/>
        </p:spPr>
        <p:txBody>
          <a:bodyPr/>
          <a:lstStyle/>
          <a:p>
            <a:fld id="{9AA342D3-ADEC-41C3-B278-6FF2EFD3698D}" type="slidenum">
              <a:rPr lang="en-US" smtClean="0"/>
              <a:pPr/>
              <a:t>46</a:t>
            </a:fld>
            <a:endParaRPr lang="en-US" smtClean="0"/>
          </a:p>
        </p:txBody>
      </p:sp>
      <p:sp>
        <p:nvSpPr>
          <p:cNvPr id="35843" name="Rectangle 6"/>
          <p:cNvSpPr>
            <a:spLocks noGrp="1" noChangeArrowheads="1"/>
          </p:cNvSpPr>
          <p:nvPr>
            <p:ph type="title"/>
          </p:nvPr>
        </p:nvSpPr>
        <p:spPr/>
        <p:txBody>
          <a:bodyPr/>
          <a:lstStyle/>
          <a:p>
            <a:pPr eaLnBrk="1" hangingPunct="1"/>
            <a:r>
              <a:rPr lang="en-US" dirty="0" smtClean="0"/>
              <a:t>Large Meetings</a:t>
            </a:r>
          </a:p>
        </p:txBody>
      </p:sp>
      <p:sp>
        <p:nvSpPr>
          <p:cNvPr id="35844" name="Rectangle 7"/>
          <p:cNvSpPr>
            <a:spLocks noChangeArrowheads="1"/>
          </p:cNvSpPr>
          <p:nvPr/>
        </p:nvSpPr>
        <p:spPr bwMode="auto">
          <a:xfrm>
            <a:off x="398463" y="338138"/>
            <a:ext cx="6170612" cy="276225"/>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Information vs. Discussion</a:t>
            </a:r>
            <a:endParaRPr lang="en-US" sz="1800" b="1" dirty="0">
              <a:solidFill>
                <a:schemeClr val="hlink"/>
              </a:solidFill>
            </a:endParaRPr>
          </a:p>
        </p:txBody>
      </p:sp>
      <p:sp>
        <p:nvSpPr>
          <p:cNvPr id="14" name="Oval 13"/>
          <p:cNvSpPr/>
          <p:nvPr/>
        </p:nvSpPr>
        <p:spPr bwMode="auto">
          <a:xfrm>
            <a:off x="625634" y="486492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2" name="Oval 51"/>
          <p:cNvSpPr/>
          <p:nvPr/>
        </p:nvSpPr>
        <p:spPr bwMode="auto">
          <a:xfrm>
            <a:off x="4603796" y="2665752"/>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3" name="Oval 52"/>
          <p:cNvSpPr/>
          <p:nvPr/>
        </p:nvSpPr>
        <p:spPr bwMode="auto">
          <a:xfrm>
            <a:off x="4794780" y="314477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4" name="Oval 53"/>
          <p:cNvSpPr/>
          <p:nvPr/>
        </p:nvSpPr>
        <p:spPr bwMode="auto">
          <a:xfrm>
            <a:off x="957908" y="526859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5" name="Oval 54"/>
          <p:cNvSpPr/>
          <p:nvPr/>
        </p:nvSpPr>
        <p:spPr bwMode="auto">
          <a:xfrm>
            <a:off x="4896930" y="365370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6" name="Oval 55"/>
          <p:cNvSpPr/>
          <p:nvPr/>
        </p:nvSpPr>
        <p:spPr bwMode="auto">
          <a:xfrm>
            <a:off x="426421" y="443151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7" name="Oval 56"/>
          <p:cNvSpPr/>
          <p:nvPr/>
        </p:nvSpPr>
        <p:spPr bwMode="auto">
          <a:xfrm>
            <a:off x="2663695" y="199638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59" name="Oval 58"/>
          <p:cNvSpPr/>
          <p:nvPr/>
        </p:nvSpPr>
        <p:spPr bwMode="auto">
          <a:xfrm>
            <a:off x="2744420" y="5944758"/>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0" name="Oval 59"/>
          <p:cNvSpPr/>
          <p:nvPr/>
        </p:nvSpPr>
        <p:spPr bwMode="auto">
          <a:xfrm>
            <a:off x="3221578" y="585949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1" name="Oval 60"/>
          <p:cNvSpPr/>
          <p:nvPr/>
        </p:nvSpPr>
        <p:spPr bwMode="auto">
          <a:xfrm>
            <a:off x="2265367" y="5917244"/>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2" name="Oval 61"/>
          <p:cNvSpPr/>
          <p:nvPr/>
        </p:nvSpPr>
        <p:spPr bwMode="auto">
          <a:xfrm>
            <a:off x="319106" y="392475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3" name="Oval 62"/>
          <p:cNvSpPr/>
          <p:nvPr/>
        </p:nvSpPr>
        <p:spPr bwMode="auto">
          <a:xfrm>
            <a:off x="350442" y="341534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5" name="Oval 64"/>
          <p:cNvSpPr/>
          <p:nvPr/>
        </p:nvSpPr>
        <p:spPr bwMode="auto">
          <a:xfrm>
            <a:off x="3706427" y="568417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66" name="Oval 65"/>
          <p:cNvSpPr/>
          <p:nvPr/>
        </p:nvSpPr>
        <p:spPr bwMode="auto">
          <a:xfrm>
            <a:off x="501762" y="289528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8" name="Oval 37"/>
          <p:cNvSpPr/>
          <p:nvPr/>
        </p:nvSpPr>
        <p:spPr bwMode="auto">
          <a:xfrm>
            <a:off x="4100790" y="5428715"/>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9" name="Oval 38"/>
          <p:cNvSpPr/>
          <p:nvPr/>
        </p:nvSpPr>
        <p:spPr bwMode="auto">
          <a:xfrm>
            <a:off x="4716257" y="461912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0" name="Oval 39"/>
          <p:cNvSpPr/>
          <p:nvPr/>
        </p:nvSpPr>
        <p:spPr bwMode="auto">
          <a:xfrm>
            <a:off x="4452985" y="5071582"/>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1" name="Oval 40"/>
          <p:cNvSpPr/>
          <p:nvPr/>
        </p:nvSpPr>
        <p:spPr bwMode="auto">
          <a:xfrm>
            <a:off x="4866938" y="414711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2" name="Oval 41"/>
          <p:cNvSpPr/>
          <p:nvPr/>
        </p:nvSpPr>
        <p:spPr bwMode="auto">
          <a:xfrm>
            <a:off x="4250056" y="2240588"/>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dirty="0"/>
          </a:p>
        </p:txBody>
      </p:sp>
      <p:sp>
        <p:nvSpPr>
          <p:cNvPr id="43" name="Oval 42"/>
          <p:cNvSpPr/>
          <p:nvPr/>
        </p:nvSpPr>
        <p:spPr bwMode="auto">
          <a:xfrm>
            <a:off x="1347727" y="557942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4" name="Oval 43"/>
          <p:cNvSpPr/>
          <p:nvPr/>
        </p:nvSpPr>
        <p:spPr bwMode="auto">
          <a:xfrm>
            <a:off x="1785269" y="580146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45" name="Oval 44"/>
          <p:cNvSpPr/>
          <p:nvPr/>
        </p:nvSpPr>
        <p:spPr bwMode="auto">
          <a:xfrm>
            <a:off x="7345692" y="306921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46" name="Oval 45"/>
          <p:cNvSpPr/>
          <p:nvPr/>
        </p:nvSpPr>
        <p:spPr bwMode="auto">
          <a:xfrm>
            <a:off x="8000018" y="3071737"/>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47" name="Oval 46"/>
          <p:cNvSpPr/>
          <p:nvPr/>
        </p:nvSpPr>
        <p:spPr bwMode="auto">
          <a:xfrm>
            <a:off x="7101718" y="2554631"/>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48" name="Oval 47"/>
          <p:cNvSpPr/>
          <p:nvPr/>
        </p:nvSpPr>
        <p:spPr bwMode="auto">
          <a:xfrm>
            <a:off x="8171790" y="2552418"/>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49" name="Oval 48"/>
          <p:cNvSpPr/>
          <p:nvPr/>
        </p:nvSpPr>
        <p:spPr bwMode="auto">
          <a:xfrm>
            <a:off x="7611468" y="2078809"/>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a:solidFill>
                <a:schemeClr val="lt1"/>
              </a:solidFill>
              <a:latin typeface="+mn-lt"/>
            </a:endParaRPr>
          </a:p>
        </p:txBody>
      </p:sp>
      <p:sp>
        <p:nvSpPr>
          <p:cNvPr id="50" name="Oval 49"/>
          <p:cNvSpPr/>
          <p:nvPr/>
        </p:nvSpPr>
        <p:spPr bwMode="auto">
          <a:xfrm>
            <a:off x="1778371" y="2357823"/>
            <a:ext cx="2140208" cy="1065364"/>
          </a:xfrm>
          <a:prstGeom prst="ellipse">
            <a:avLst/>
          </a:prstGeom>
          <a:no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a:lstStyle/>
          <a:p>
            <a:pPr algn="ctr">
              <a:buNone/>
            </a:pPr>
            <a:r>
              <a:rPr lang="en-US" sz="1800" dirty="0" smtClean="0">
                <a:solidFill>
                  <a:schemeClr val="tx1"/>
                </a:solidFill>
              </a:rPr>
              <a:t>Information</a:t>
            </a:r>
            <a:endParaRPr lang="en-US" sz="1800" dirty="0">
              <a:solidFill>
                <a:schemeClr val="tx1"/>
              </a:solidFill>
            </a:endParaRPr>
          </a:p>
        </p:txBody>
      </p:sp>
      <p:sp>
        <p:nvSpPr>
          <p:cNvPr id="2" name="Pfeil nach rechts 1"/>
          <p:cNvSpPr/>
          <p:nvPr/>
        </p:nvSpPr>
        <p:spPr bwMode="auto">
          <a:xfrm rot="5400000">
            <a:off x="2261307" y="3686514"/>
            <a:ext cx="1208100" cy="340770"/>
          </a:xfrm>
          <a:prstGeom prst="rightArrow">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58" name="Pfeil nach rechts 57"/>
          <p:cNvSpPr/>
          <p:nvPr/>
        </p:nvSpPr>
        <p:spPr bwMode="auto">
          <a:xfrm rot="2586752">
            <a:off x="2893852" y="3451677"/>
            <a:ext cx="1208100" cy="340770"/>
          </a:xfrm>
          <a:prstGeom prst="rightArrow">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67" name="Pfeil nach rechts 66"/>
          <p:cNvSpPr/>
          <p:nvPr/>
        </p:nvSpPr>
        <p:spPr bwMode="auto">
          <a:xfrm rot="7787490">
            <a:off x="1683271" y="3495649"/>
            <a:ext cx="1208100" cy="340770"/>
          </a:xfrm>
          <a:prstGeom prst="rightArrow">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3" name="Rechteck 2"/>
          <p:cNvSpPr/>
          <p:nvPr/>
        </p:nvSpPr>
        <p:spPr>
          <a:xfrm>
            <a:off x="4436343" y="3670531"/>
            <a:ext cx="607671" cy="923330"/>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buNone/>
            </a:pPr>
            <a:r>
              <a:rPr lang="de-D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de-D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0" name="Oval 69"/>
          <p:cNvSpPr/>
          <p:nvPr/>
        </p:nvSpPr>
        <p:spPr bwMode="auto">
          <a:xfrm>
            <a:off x="6794143" y="3315671"/>
            <a:ext cx="2140208" cy="1065364"/>
          </a:xfrm>
          <a:prstGeom prst="ellipse">
            <a:avLst/>
          </a:prstGeom>
          <a:noFill/>
          <a:ln w="9525" cap="flat" cmpd="sng" algn="ctr">
            <a:noFill/>
            <a:prstDash val="solid"/>
            <a:round/>
            <a:headEnd type="none" w="med" len="med"/>
            <a:tailEnd type="none" w="med" len="med"/>
          </a:ln>
          <a:effectLst/>
        </p:spPr>
        <p:txBody>
          <a:bodyPr/>
          <a:lstStyle/>
          <a:p>
            <a:pPr algn="ctr">
              <a:buNone/>
            </a:pPr>
            <a:r>
              <a:rPr lang="en-US" sz="1800" dirty="0" smtClean="0"/>
              <a:t>Discussion</a:t>
            </a:r>
            <a:endParaRPr lang="en-US" sz="1800" dirty="0"/>
          </a:p>
        </p:txBody>
      </p:sp>
      <p:sp>
        <p:nvSpPr>
          <p:cNvPr id="4" name="Nach oben gekrümmter Pfeil 3"/>
          <p:cNvSpPr/>
          <p:nvPr/>
        </p:nvSpPr>
        <p:spPr bwMode="auto">
          <a:xfrm>
            <a:off x="5312542" y="3918857"/>
            <a:ext cx="2694992" cy="1254654"/>
          </a:xfrm>
          <a:prstGeom prst="curvedUpArrow">
            <a:avLst/>
          </a:prstGeom>
          <a:solidFill>
            <a:srgbClr val="0D66A7"/>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72" name="Nach oben gekrümmter Pfeil 71"/>
          <p:cNvSpPr/>
          <p:nvPr/>
        </p:nvSpPr>
        <p:spPr bwMode="auto">
          <a:xfrm rot="10800000">
            <a:off x="3575349" y="895898"/>
            <a:ext cx="3595807" cy="1254654"/>
          </a:xfrm>
          <a:prstGeom prst="curvedUpArrow">
            <a:avLst/>
          </a:prstGeom>
          <a:solidFill>
            <a:srgbClr val="0D66A7"/>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83" name="Oval 82"/>
          <p:cNvSpPr/>
          <p:nvPr/>
        </p:nvSpPr>
        <p:spPr bwMode="auto">
          <a:xfrm>
            <a:off x="771750" y="2452753"/>
            <a:ext cx="355660" cy="341696"/>
          </a:xfrm>
          <a:prstGeom prst="ellipse">
            <a:avLst/>
          </a:prstGeom>
          <a:gradFill>
            <a:gsLst>
              <a:gs pos="0">
                <a:srgbClr val="0D66A7"/>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endParaRPr lang="en-US" dirty="0"/>
          </a:p>
        </p:txBody>
      </p:sp>
      <p:sp>
        <p:nvSpPr>
          <p:cNvPr id="7" name="Rechteck 6"/>
          <p:cNvSpPr/>
          <p:nvPr/>
        </p:nvSpPr>
        <p:spPr>
          <a:xfrm>
            <a:off x="7489073" y="2249888"/>
            <a:ext cx="728573" cy="923330"/>
          </a:xfrm>
          <a:prstGeom prst="rect">
            <a:avLst/>
          </a:prstGeom>
        </p:spPr>
        <p:txBody>
          <a:bodyPr wrap="square">
            <a:spAutoFit/>
          </a:bodyPr>
          <a:lstStyle/>
          <a:p>
            <a:pPr>
              <a:buNone/>
            </a:pPr>
            <a:r>
              <a:rPr lang="de-DE" sz="5400" dirty="0">
                <a:solidFill>
                  <a:srgbClr val="00FF00"/>
                </a:solidFill>
                <a:effectLst>
                  <a:outerShdw blurRad="50800" dist="38100" dir="2700000" algn="tl" rotWithShape="0">
                    <a:srgbClr val="000000">
                      <a:alpha val="43000"/>
                    </a:srgbClr>
                  </a:outerShdw>
                </a:effectLst>
                <a:latin typeface="Zapf Dingbats"/>
                <a:ea typeface="Zapf Dingbats"/>
                <a:cs typeface="Zapf Dingbats"/>
              </a:rPr>
              <a:t>✔</a:t>
            </a:r>
            <a:endParaRPr lang="de-DE" sz="5400" dirty="0">
              <a:solidFill>
                <a:srgbClr val="00FF00"/>
              </a:solidFill>
              <a:effectLst>
                <a:outerShdw blurRad="50800" dist="38100" dir="2700000" algn="tl" rotWithShape="0">
                  <a:srgbClr val="000000">
                    <a:alpha val="43000"/>
                  </a:srgbClr>
                </a:outerShdw>
              </a:effectLst>
            </a:endParaRPr>
          </a:p>
        </p:txBody>
      </p:sp>
    </p:spTree>
    <p:custDataLst>
      <p:tags r:id="rId1"/>
    </p:custDataLst>
    <p:extLst>
      <p:ext uri="{BB962C8B-B14F-4D97-AF65-F5344CB8AC3E}">
        <p14:creationId xmlns:p14="http://schemas.microsoft.com/office/powerpoint/2010/main" val="2992323196"/>
      </p:ext>
    </p:extLst>
  </p:cSld>
  <p:clrMapOvr>
    <a:masterClrMapping/>
  </p:clrMapOvr>
  <p:transition advTm="1087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up)">
                                      <p:cBhvr>
                                        <p:cTn id="10" dur="500"/>
                                        <p:tgtEl>
                                          <p:spTgt spid="5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up)">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par>
                                <p:cTn id="24" presetID="37" presetClass="path" presetSubtype="0" accel="50000" decel="50000" fill="hold" grpId="1" nodeType="withEffect">
                                  <p:stCondLst>
                                    <p:cond delay="0"/>
                                  </p:stCondLst>
                                  <p:childTnLst>
                                    <p:animMotion origin="layout" path="M -2.77778E-6 -0.00093 L 0.1033 0.10972 C 0.13021 0.13148 0.21233 0.14467 0.2408 0.12708 C 0.27587 0.09861 0.31111 0.05254 0.32118 0.01736 L 0.33629 -0.19723 " pathEditMode="relative" rAng="0" ptsTypes="FffFF">
                                      <p:cBhvr>
                                        <p:cTn id="25" dur="1000" fill="hold"/>
                                        <p:tgtEl>
                                          <p:spTgt spid="3"/>
                                        </p:tgtEl>
                                        <p:attrNameLst>
                                          <p:attrName>ppt_x</p:attrName>
                                          <p:attrName>ppt_y</p:attrName>
                                        </p:attrNameLst>
                                      </p:cBhvr>
                                      <p:rCtr x="16806" y="-2546"/>
                                    </p:animMotion>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2" nodeType="clickEffect">
                                  <p:stCondLst>
                                    <p:cond delay="0"/>
                                  </p:stCondLst>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9"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dissolv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wipe(right)">
                                      <p:cBhvr>
                                        <p:cTn id="51" dur="1000"/>
                                        <p:tgtEl>
                                          <p:spTgt spid="72"/>
                                        </p:tgtEl>
                                      </p:cBhvr>
                                    </p:animEffect>
                                  </p:childTnLst>
                                </p:cTn>
                              </p:par>
                              <p:par>
                                <p:cTn id="52" presetID="37" presetClass="path" presetSubtype="0" accel="50000" decel="50000" fill="hold" grpId="1" nodeType="withEffect">
                                  <p:stCondLst>
                                    <p:cond delay="0"/>
                                  </p:stCondLst>
                                  <p:childTnLst>
                                    <p:animMotion origin="layout" path="M 1.11111E-6 -4.44444E-6 L -0.02448 -0.10625 C -0.05695 -0.16273 -0.06458 -0.17615 -0.0974 -0.19583 C -0.13038 -0.21574 -0.17292 -0.23588 -0.2224 -0.22523 C -0.26632 -0.22523 -0.33264 -0.21875 -0.39427 -0.13125 L -0.43941 -4.44444E-6 " pathEditMode="relative" rAng="0" ptsTypes="FfafFF">
                                      <p:cBhvr>
                                        <p:cTn id="53" dur="1000" fill="hold"/>
                                        <p:tgtEl>
                                          <p:spTgt spid="7"/>
                                        </p:tgtEl>
                                        <p:attrNameLst>
                                          <p:attrName>ppt_x</p:attrName>
                                          <p:attrName>ppt_y</p:attrName>
                                        </p:attrNameLst>
                                      </p:cBhvr>
                                      <p:rCtr x="-21979" y="-1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2" grpId="0" animBg="1"/>
      <p:bldP spid="58" grpId="0" animBg="1"/>
      <p:bldP spid="67" grpId="0" animBg="1"/>
      <p:bldP spid="3" grpId="0"/>
      <p:bldP spid="3" grpId="1"/>
      <p:bldP spid="3" grpId="2"/>
      <p:bldP spid="70" grpId="0"/>
      <p:bldP spid="4" grpId="0" animBg="1"/>
      <p:bldP spid="72" grpId="0" animBg="1"/>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0" y="0"/>
            <a:ext cx="9144000" cy="6858000"/>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7" name="Oval 26"/>
          <p:cNvSpPr>
            <a:spLocks noChangeAspect="1"/>
          </p:cNvSpPr>
          <p:nvPr/>
        </p:nvSpPr>
        <p:spPr bwMode="auto">
          <a:xfrm>
            <a:off x="3718254" y="1988109"/>
            <a:ext cx="1152000" cy="1152000"/>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2419033975"/>
              </p:ext>
            </p:extLst>
          </p:nvPr>
        </p:nvGraphicFramePr>
        <p:xfrm>
          <a:off x="510940" y="2146070"/>
          <a:ext cx="8131239" cy="533612"/>
        </p:xfrm>
        <a:graphic>
          <a:graphicData uri="http://schemas.openxmlformats.org/drawingml/2006/table">
            <a:tbl>
              <a:tblPr/>
              <a:tblGrid>
                <a:gridCol w="610179"/>
                <a:gridCol w="626755"/>
                <a:gridCol w="626755"/>
                <a:gridCol w="626755"/>
                <a:gridCol w="626755"/>
                <a:gridCol w="626755"/>
                <a:gridCol w="626755"/>
                <a:gridCol w="626755"/>
                <a:gridCol w="626755"/>
                <a:gridCol w="626755"/>
                <a:gridCol w="626755"/>
                <a:gridCol w="626755"/>
                <a:gridCol w="626755"/>
              </a:tblGrid>
              <a:tr h="266806">
                <a:tc>
                  <a:txBody>
                    <a:bodyPr/>
                    <a:lstStyle/>
                    <a:p>
                      <a:pPr algn="l" fontAlgn="b"/>
                      <a:r>
                        <a:rPr lang="de-DE" sz="1600" b="0" i="0" u="none" strike="noStrike">
                          <a:solidFill>
                            <a:srgbClr val="000000"/>
                          </a:solidFill>
                          <a:effectLst/>
                          <a:latin typeface="Arial"/>
                        </a:rPr>
                        <a:t> </a:t>
                      </a:r>
                    </a:p>
                  </a:txBody>
                  <a:tcPr marL="9993" marR="9993" marT="99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de-DE" sz="1600" b="0" i="0" u="none" strike="noStrike" dirty="0">
                          <a:solidFill>
                            <a:srgbClr val="000000"/>
                          </a:solidFill>
                          <a:effectLst/>
                          <a:latin typeface="Arial"/>
                        </a:rPr>
                        <a:t>2011</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2012</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2013</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266806">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el 1"/>
          <p:cNvSpPr>
            <a:spLocks noGrp="1"/>
          </p:cNvSpPr>
          <p:nvPr>
            <p:ph type="title"/>
          </p:nvPr>
        </p:nvSpPr>
        <p:spPr/>
        <p:txBody>
          <a:bodyPr/>
          <a:lstStyle/>
          <a:p>
            <a:r>
              <a:rPr lang="en-US" dirty="0" smtClean="0"/>
              <a:t>Timeline</a:t>
            </a:r>
            <a:endParaRPr lang="en-US" dirty="0"/>
          </a:p>
        </p:txBody>
      </p:sp>
      <p:sp>
        <p:nvSpPr>
          <p:cNvPr id="6" name="Rechteck 5"/>
          <p:cNvSpPr>
            <a:spLocks noChangeAspect="1"/>
          </p:cNvSpPr>
          <p:nvPr/>
        </p:nvSpPr>
        <p:spPr bwMode="auto">
          <a:xfrm rot="2700000">
            <a:off x="5186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7" name="Rechteck 6"/>
          <p:cNvSpPr>
            <a:spLocks noChangeAspect="1"/>
          </p:cNvSpPr>
          <p:nvPr/>
        </p:nvSpPr>
        <p:spPr bwMode="auto">
          <a:xfrm rot="2700000">
            <a:off x="34523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8" name="Rechteck 7"/>
          <p:cNvSpPr>
            <a:spLocks noChangeAspect="1"/>
          </p:cNvSpPr>
          <p:nvPr/>
        </p:nvSpPr>
        <p:spPr bwMode="auto">
          <a:xfrm rot="2700000">
            <a:off x="59542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0" name="Abgerundete rechteckige Legende 9"/>
          <p:cNvSpPr/>
          <p:nvPr/>
        </p:nvSpPr>
        <p:spPr bwMode="auto">
          <a:xfrm>
            <a:off x="723900" y="2819400"/>
            <a:ext cx="1155700" cy="544830"/>
          </a:xfrm>
          <a:prstGeom prst="wedgeRoundRectCallout">
            <a:avLst>
              <a:gd name="adj1" fmla="val -61492"/>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Started with Scrum</a:t>
            </a:r>
          </a:p>
        </p:txBody>
      </p:sp>
      <p:sp>
        <p:nvSpPr>
          <p:cNvPr id="11" name="Abgerundete rechteckige Legende 10"/>
          <p:cNvSpPr/>
          <p:nvPr/>
        </p:nvSpPr>
        <p:spPr bwMode="auto">
          <a:xfrm>
            <a:off x="1943100" y="2832100"/>
            <a:ext cx="1358900" cy="544830"/>
          </a:xfrm>
          <a:prstGeom prst="wedgeRoundRectCallout">
            <a:avLst>
              <a:gd name="adj1" fmla="val 58270"/>
              <a:gd name="adj2" fmla="val -28652"/>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the first market</a:t>
            </a:r>
          </a:p>
        </p:txBody>
      </p:sp>
      <p:sp>
        <p:nvSpPr>
          <p:cNvPr id="12" name="Abgerundete rechteckige Legende 11"/>
          <p:cNvSpPr/>
          <p:nvPr/>
        </p:nvSpPr>
        <p:spPr bwMode="auto">
          <a:xfrm>
            <a:off x="41910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three further markets</a:t>
            </a:r>
          </a:p>
        </p:txBody>
      </p:sp>
      <p:sp>
        <p:nvSpPr>
          <p:cNvPr id="14" name="Rechteck 13"/>
          <p:cNvSpPr>
            <a:spLocks noChangeAspect="1"/>
          </p:cNvSpPr>
          <p:nvPr/>
        </p:nvSpPr>
        <p:spPr bwMode="auto">
          <a:xfrm rot="2700000">
            <a:off x="84561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6" name="Abgerundete rechteckige Legende 15"/>
          <p:cNvSpPr/>
          <p:nvPr/>
        </p:nvSpPr>
        <p:spPr bwMode="auto">
          <a:xfrm>
            <a:off x="66802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six further markets</a:t>
            </a:r>
          </a:p>
        </p:txBody>
      </p:sp>
      <p:graphicFrame>
        <p:nvGraphicFramePr>
          <p:cNvPr id="21" name="Tabelle 20"/>
          <p:cNvGraphicFramePr>
            <a:graphicFrameLocks noGrp="1"/>
          </p:cNvGraphicFramePr>
          <p:nvPr/>
        </p:nvGraphicFramePr>
        <p:xfrm>
          <a:off x="520704" y="3630295"/>
          <a:ext cx="7505700" cy="772795"/>
        </p:xfrm>
        <a:graphic>
          <a:graphicData uri="http://schemas.openxmlformats.org/drawingml/2006/table">
            <a:tbl>
              <a:tblPr/>
              <a:tblGrid>
                <a:gridCol w="625475"/>
                <a:gridCol w="625475"/>
                <a:gridCol w="625475"/>
                <a:gridCol w="625475"/>
                <a:gridCol w="625475"/>
                <a:gridCol w="625475"/>
                <a:gridCol w="625475"/>
                <a:gridCol w="625475"/>
                <a:gridCol w="625475"/>
                <a:gridCol w="835021"/>
                <a:gridCol w="415929"/>
                <a:gridCol w="625475"/>
              </a:tblGrid>
              <a:tr h="171450">
                <a:tc gridSpan="4">
                  <a:txBody>
                    <a:bodyPr/>
                    <a:lstStyle/>
                    <a:p>
                      <a:pPr algn="ctr" rtl="0" fontAlgn="b"/>
                      <a:r>
                        <a:rPr lang="de-DE" sz="1600" b="0" i="0" u="none" strike="noStrike" dirty="0">
                          <a:solidFill>
                            <a:srgbClr val="000000"/>
                          </a:solidFill>
                          <a:latin typeface="Arial"/>
                        </a:rPr>
                        <a:t>SM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b"/>
                      <a:r>
                        <a:rPr lang="de-DE" sz="1600" b="0" i="0" u="none" strike="noStrike">
                          <a:solidFill>
                            <a:srgbClr val="000000"/>
                          </a:solidFill>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r>
              <a:tr h="272415">
                <a:tc>
                  <a:txBody>
                    <a:bodyPr/>
                    <a:lstStyle/>
                    <a:p>
                      <a:pPr algn="l" rtl="0" fontAlgn="b"/>
                      <a:r>
                        <a:rPr lang="de-DE" sz="1600" b="0" i="0" u="none" strike="noStrike" dirty="0">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5">
                  <a:txBody>
                    <a:bodyPr/>
                    <a:lstStyle/>
                    <a:p>
                      <a:pPr algn="ctr" rtl="0" fontAlgn="b"/>
                      <a:r>
                        <a:rPr lang="de-DE" sz="1600" b="0" i="0" u="none" strike="noStrike" dirty="0">
                          <a:solidFill>
                            <a:srgbClr val="000000"/>
                          </a:solidFill>
                          <a:latin typeface="Arial"/>
                        </a:rPr>
                        <a:t>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
                      <a:r>
                        <a:rPr lang="de-DE" sz="1600" b="0" i="0" u="none" strike="noStrike">
                          <a:solidFill>
                            <a:srgbClr val="000000"/>
                          </a:solidFill>
                          <a:latin typeface="Arial"/>
                        </a:rPr>
                        <a:t>LeadPO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a:txBody>
                    <a:bodyPr/>
                    <a:lstStyle/>
                    <a:p>
                      <a:pPr algn="l" fontAlgn="b"/>
                      <a:endParaRPr lang="de-DE" sz="1600" b="0" i="0" u="none" strike="noStrike">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r>
              <a:tr h="171450">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b"/>
                      <a:r>
                        <a:rPr lang="de-DE" sz="1600" b="0" i="0" u="none" strike="noStrike" dirty="0" smtClean="0">
                          <a:solidFill>
                            <a:srgbClr val="000000"/>
                          </a:solidFill>
                          <a:latin typeface="Arial"/>
                        </a:rPr>
                        <a:t>PO</a:t>
                      </a:r>
                      <a:endParaRPr lang="de-DE" sz="1600" b="0" i="0" u="none" strike="noStrike" dirty="0">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r>
            </a:tbl>
          </a:graphicData>
        </a:graphic>
      </p:graphicFrame>
      <p:sp>
        <p:nvSpPr>
          <p:cNvPr id="20" name="Rectangle 6"/>
          <p:cNvSpPr>
            <a:spLocks noChangeArrowheads="1"/>
          </p:cNvSpPr>
          <p:nvPr/>
        </p:nvSpPr>
        <p:spPr bwMode="auto">
          <a:xfrm>
            <a:off x="398463" y="357188"/>
            <a:ext cx="6113462" cy="274637"/>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Whole Project</a:t>
            </a:r>
            <a:endParaRPr lang="en-US" sz="1800" b="1" dirty="0">
              <a:solidFill>
                <a:schemeClr val="hlink"/>
              </a:solidFill>
            </a:endParaRPr>
          </a:p>
        </p:txBody>
      </p:sp>
      <p:sp>
        <p:nvSpPr>
          <p:cNvPr id="18" name="Geschweifte Klammer links 17"/>
          <p:cNvSpPr/>
          <p:nvPr/>
        </p:nvSpPr>
        <p:spPr bwMode="auto">
          <a:xfrm rot="16200000">
            <a:off x="1011992" y="4440991"/>
            <a:ext cx="355603" cy="1328818"/>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3" name="Textfeld 22"/>
          <p:cNvSpPr txBox="1"/>
          <p:nvPr/>
        </p:nvSpPr>
        <p:spPr>
          <a:xfrm>
            <a:off x="444500" y="5334000"/>
            <a:ext cx="1358900" cy="584775"/>
          </a:xfrm>
          <a:prstGeom prst="rect">
            <a:avLst/>
          </a:prstGeom>
          <a:noFill/>
        </p:spPr>
        <p:txBody>
          <a:bodyPr wrap="square" rtlCol="0">
            <a:spAutoFit/>
          </a:bodyPr>
          <a:lstStyle/>
          <a:p>
            <a:pPr algn="ctr">
              <a:buNone/>
            </a:pPr>
            <a:r>
              <a:rPr lang="en-US" dirty="0" smtClean="0"/>
              <a:t>Scaling to 200 People</a:t>
            </a:r>
            <a:endParaRPr lang="en-US" dirty="0"/>
          </a:p>
        </p:txBody>
      </p:sp>
      <p:sp>
        <p:nvSpPr>
          <p:cNvPr id="24" name="Geschweifte Klammer links 23"/>
          <p:cNvSpPr/>
          <p:nvPr/>
        </p:nvSpPr>
        <p:spPr bwMode="auto">
          <a:xfrm rot="16200000">
            <a:off x="3863141" y="2948743"/>
            <a:ext cx="355603" cy="43133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5" name="Textfeld 24"/>
          <p:cNvSpPr txBox="1"/>
          <p:nvPr/>
        </p:nvSpPr>
        <p:spPr>
          <a:xfrm>
            <a:off x="1803399" y="5346700"/>
            <a:ext cx="4483101" cy="338554"/>
          </a:xfrm>
          <a:prstGeom prst="rect">
            <a:avLst/>
          </a:prstGeom>
          <a:noFill/>
        </p:spPr>
        <p:txBody>
          <a:bodyPr wrap="square" rtlCol="0">
            <a:spAutoFit/>
          </a:bodyPr>
          <a:lstStyle/>
          <a:p>
            <a:pPr algn="ctr">
              <a:buNone/>
            </a:pPr>
            <a:r>
              <a:rPr lang="en-US" dirty="0" smtClean="0"/>
              <a:t>Growing to 400 People</a:t>
            </a:r>
            <a:endParaRPr lang="en-US" dirty="0"/>
          </a:p>
        </p:txBody>
      </p:sp>
      <p:sp>
        <p:nvSpPr>
          <p:cNvPr id="28" name="Geschweifte Klammer links 27"/>
          <p:cNvSpPr/>
          <p:nvPr/>
        </p:nvSpPr>
        <p:spPr bwMode="auto">
          <a:xfrm rot="16200000">
            <a:off x="6964663" y="4199693"/>
            <a:ext cx="355603" cy="18114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9" name="Textfeld 28"/>
          <p:cNvSpPr txBox="1"/>
          <p:nvPr/>
        </p:nvSpPr>
        <p:spPr>
          <a:xfrm>
            <a:off x="6184900" y="5321300"/>
            <a:ext cx="1985238" cy="584775"/>
          </a:xfrm>
          <a:prstGeom prst="rect">
            <a:avLst/>
          </a:prstGeom>
          <a:noFill/>
        </p:spPr>
        <p:txBody>
          <a:bodyPr wrap="square" rtlCol="0">
            <a:spAutoFit/>
          </a:bodyPr>
          <a:lstStyle/>
          <a:p>
            <a:pPr algn="ctr">
              <a:buNone/>
            </a:pPr>
            <a:r>
              <a:rPr lang="en-US" dirty="0" smtClean="0"/>
              <a:t>Shrinking to 350 People</a:t>
            </a:r>
            <a:endParaRPr lang="en-US" dirty="0"/>
          </a:p>
        </p:txBody>
      </p:sp>
      <p:cxnSp>
        <p:nvCxnSpPr>
          <p:cNvPr id="32" name="Gerade Verbindung 31"/>
          <p:cNvCxnSpPr/>
          <p:nvPr/>
        </p:nvCxnSpPr>
        <p:spPr bwMode="auto">
          <a:xfrm>
            <a:off x="3708400" y="1816100"/>
            <a:ext cx="0" cy="2679700"/>
          </a:xfrm>
          <a:prstGeom prst="line">
            <a:avLst/>
          </a:prstGeom>
          <a:noFill/>
          <a:ln w="9525" cap="flat" cmpd="sng" algn="ctr">
            <a:solidFill>
              <a:schemeClr val="tx1"/>
            </a:solidFill>
            <a:prstDash val="solid"/>
            <a:round/>
            <a:headEnd type="none" w="med" len="med"/>
            <a:tailEnd type="none" w="med" len="med"/>
          </a:ln>
          <a:effectLst/>
        </p:spPr>
      </p:cxnSp>
      <p:sp>
        <p:nvSpPr>
          <p:cNvPr id="35" name="Abgerundete rechteckige Legende 34"/>
          <p:cNvSpPr/>
          <p:nvPr/>
        </p:nvSpPr>
        <p:spPr bwMode="auto">
          <a:xfrm>
            <a:off x="3924300" y="1092200"/>
            <a:ext cx="1536700" cy="495300"/>
          </a:xfrm>
          <a:prstGeom prst="wedgeRoundRectCallout">
            <a:avLst>
              <a:gd name="adj1" fmla="val -63853"/>
              <a:gd name="adj2" fmla="val 98631"/>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Reorganization</a:t>
            </a:r>
          </a:p>
        </p:txBody>
      </p:sp>
      <p:sp>
        <p:nvSpPr>
          <p:cNvPr id="22" name="Foliennummernplatzhalter 3"/>
          <p:cNvSpPr>
            <a:spLocks noGrp="1"/>
          </p:cNvSpPr>
          <p:nvPr>
            <p:ph type="sldNum" sz="quarter" idx="10"/>
          </p:nvPr>
        </p:nvSpPr>
        <p:spPr>
          <a:xfrm>
            <a:off x="8486775" y="6553200"/>
            <a:ext cx="428625" cy="228600"/>
          </a:xfrm>
        </p:spPr>
        <p:txBody>
          <a:bodyPr/>
          <a:lstStyle/>
          <a:p>
            <a:pPr>
              <a:defRPr/>
            </a:pPr>
            <a:fld id="{ACC88516-36E3-410A-857E-6593B50610DF}" type="slidenum">
              <a:rPr lang="de-DE" smtClean="0"/>
              <a:pPr>
                <a:defRPr/>
              </a:pPr>
              <a:t>47</a:t>
            </a:fld>
            <a:endParaRPr lang="de-DE" dirty="0"/>
          </a:p>
        </p:txBody>
      </p:sp>
    </p:spTree>
    <p:custDataLst>
      <p:tags r:id="rId1"/>
    </p:custDataLst>
    <p:extLst>
      <p:ext uri="{BB962C8B-B14F-4D97-AF65-F5344CB8AC3E}">
        <p14:creationId xmlns:p14="http://schemas.microsoft.com/office/powerpoint/2010/main" val="1128487379"/>
      </p:ext>
    </p:extLst>
  </p:cSld>
  <p:clrMapOvr>
    <a:masterClrMapping/>
  </p:clrMapOvr>
  <p:transition advTm="94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2.59259E-6 L 0.12743 0.00209 " pathEditMode="relative" rAng="0" ptsTypes="AA">
                                      <p:cBhvr>
                                        <p:cTn id="6" dur="2000" fill="hold"/>
                                        <p:tgtEl>
                                          <p:spTgt spid="27"/>
                                        </p:tgtEl>
                                        <p:attrNameLst>
                                          <p:attrName>ppt_x</p:attrName>
                                          <p:attrName>ppt_y</p:attrName>
                                        </p:attrNameLst>
                                      </p:cBhvr>
                                      <p:rCtr x="6372"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48</a:t>
            </a:fld>
            <a:endParaRPr lang="de-DE"/>
          </a:p>
        </p:txBody>
      </p:sp>
      <p:sp>
        <p:nvSpPr>
          <p:cNvPr id="5123" name="Rectangle 2"/>
          <p:cNvSpPr>
            <a:spLocks noGrp="1" noChangeArrowheads="1"/>
          </p:cNvSpPr>
          <p:nvPr>
            <p:ph type="title"/>
          </p:nvPr>
        </p:nvSpPr>
        <p:spPr/>
        <p:txBody>
          <a:bodyPr/>
          <a:lstStyle/>
          <a:p>
            <a:pPr eaLnBrk="1" hangingPunct="1"/>
            <a:r>
              <a:rPr lang="en-US" dirty="0" smtClean="0"/>
              <a:t>Growth by Two Teams</a:t>
            </a:r>
          </a:p>
        </p:txBody>
      </p:sp>
      <p:sp>
        <p:nvSpPr>
          <p:cNvPr id="5124" name="Rectangle 5"/>
          <p:cNvSpPr>
            <a:spLocks noGrp="1" noChangeArrowheads="1"/>
          </p:cNvSpPr>
          <p:nvPr>
            <p:ph type="body" idx="1"/>
          </p:nvPr>
        </p:nvSpPr>
        <p:spPr>
          <a:xfrm>
            <a:off x="377827" y="1397000"/>
            <a:ext cx="8443913" cy="1132618"/>
          </a:xfrm>
          <a:noFill/>
        </p:spPr>
        <p:txBody>
          <a:bodyPr/>
          <a:lstStyle/>
          <a:p>
            <a:pPr eaLnBrk="1" hangingPunct="1"/>
            <a:r>
              <a:rPr lang="en-US" dirty="0" smtClean="0"/>
              <a:t>Challenge</a:t>
            </a:r>
          </a:p>
          <a:p>
            <a:pPr lvl="1" eaLnBrk="1" hangingPunct="1"/>
            <a:r>
              <a:rPr lang="en-US" dirty="0"/>
              <a:t>o</a:t>
            </a:r>
            <a:r>
              <a:rPr lang="en-US" dirty="0" smtClean="0"/>
              <a:t>ne month before Feature Freeze</a:t>
            </a:r>
          </a:p>
          <a:p>
            <a:pPr lvl="1" eaLnBrk="1" hangingPunct="1"/>
            <a:r>
              <a:rPr lang="en-US" dirty="0" smtClean="0"/>
              <a:t>market requirements (until now ignored by the core team) are escalated</a:t>
            </a:r>
          </a:p>
          <a:p>
            <a:pPr lvl="1" eaLnBrk="1" hangingPunct="1"/>
            <a:r>
              <a:rPr lang="en-US" dirty="0"/>
              <a:t>o</a:t>
            </a:r>
            <a:r>
              <a:rPr lang="en-US" dirty="0" smtClean="0"/>
              <a:t>ther Feature Teams have to “lend” us two teams</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a:solidFill>
                  <a:schemeClr val="hlink"/>
                </a:solidFill>
              </a:rPr>
              <a:t>Split the Backlog, not the </a:t>
            </a:r>
            <a:r>
              <a:rPr lang="en-US" sz="1800" b="1" dirty="0" smtClean="0">
                <a:solidFill>
                  <a:schemeClr val="hlink"/>
                </a:solidFill>
              </a:rPr>
              <a:t>Team</a:t>
            </a:r>
            <a:endParaRPr lang="en-US" sz="1800" b="1" dirty="0">
              <a:solidFill>
                <a:schemeClr val="hlink"/>
              </a:solidFill>
            </a:endParaRPr>
          </a:p>
        </p:txBody>
      </p:sp>
      <p:pic>
        <p:nvPicPr>
          <p:cNvPr id="3" name="Bild 2" descr="bikablo-Papier-zerreiss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652" y="2051422"/>
            <a:ext cx="3645647" cy="5195047"/>
          </a:xfrm>
          <a:prstGeom prst="rect">
            <a:avLst/>
          </a:prstGeom>
        </p:spPr>
      </p:pic>
      <p:sp>
        <p:nvSpPr>
          <p:cNvPr id="8" name="Rectangle 5"/>
          <p:cNvSpPr txBox="1">
            <a:spLocks noChangeArrowheads="1"/>
          </p:cNvSpPr>
          <p:nvPr/>
        </p:nvSpPr>
        <p:spPr bwMode="auto">
          <a:xfrm>
            <a:off x="377827" y="2846278"/>
            <a:ext cx="8443913" cy="2314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pPr eaLnBrk="1" hangingPunct="1"/>
            <a:r>
              <a:rPr lang="en-US" dirty="0" smtClean="0"/>
              <a:t>Solution</a:t>
            </a:r>
          </a:p>
          <a:p>
            <a:pPr lvl="1" eaLnBrk="1" hangingPunct="1"/>
            <a:r>
              <a:rPr lang="en-US" dirty="0"/>
              <a:t>l</a:t>
            </a:r>
            <a:r>
              <a:rPr lang="en-US" dirty="0" smtClean="0"/>
              <a:t>eave the new teams together</a:t>
            </a:r>
          </a:p>
          <a:p>
            <a:pPr lvl="1" eaLnBrk="1" hangingPunct="1"/>
            <a:r>
              <a:rPr lang="en-US" dirty="0"/>
              <a:t>s</a:t>
            </a:r>
            <a:r>
              <a:rPr lang="en-US" dirty="0" smtClean="0"/>
              <a:t>upply an experienced developer to each team</a:t>
            </a:r>
          </a:p>
          <a:p>
            <a:pPr lvl="1" eaLnBrk="1" hangingPunct="1"/>
            <a:r>
              <a:rPr lang="en-US" dirty="0"/>
              <a:t>s</a:t>
            </a:r>
            <a:r>
              <a:rPr lang="en-US" dirty="0" smtClean="0"/>
              <a:t>plit the Backlog, not the team</a:t>
            </a:r>
          </a:p>
          <a:p>
            <a:pPr lvl="1" eaLnBrk="1" hangingPunct="1"/>
            <a:r>
              <a:rPr lang="en-US" dirty="0"/>
              <a:t>s</a:t>
            </a:r>
            <a:r>
              <a:rPr lang="en-US" dirty="0" smtClean="0"/>
              <a:t>ocializing:</a:t>
            </a:r>
          </a:p>
          <a:p>
            <a:pPr lvl="2" eaLnBrk="1" hangingPunct="1"/>
            <a:r>
              <a:rPr lang="en-US" dirty="0"/>
              <a:t>j</a:t>
            </a:r>
            <a:r>
              <a:rPr lang="en-US" dirty="0" smtClean="0"/>
              <a:t>oint Planning</a:t>
            </a:r>
          </a:p>
          <a:p>
            <a:pPr lvl="2" eaLnBrk="1" hangingPunct="1"/>
            <a:r>
              <a:rPr lang="en-US" dirty="0" smtClean="0"/>
              <a:t>Retrospective: World Café</a:t>
            </a:r>
          </a:p>
          <a:p>
            <a:pPr lvl="2" eaLnBrk="1" hangingPunct="1"/>
            <a:r>
              <a:rPr lang="en-US" dirty="0"/>
              <a:t>i</a:t>
            </a:r>
            <a:r>
              <a:rPr lang="en-US" dirty="0" smtClean="0"/>
              <a:t>nformal: </a:t>
            </a:r>
            <a:r>
              <a:rPr lang="en-US" dirty="0"/>
              <a:t>c</a:t>
            </a:r>
            <a:r>
              <a:rPr lang="en-US" dirty="0" smtClean="0"/>
              <a:t>offee and banana split together</a:t>
            </a:r>
          </a:p>
        </p:txBody>
      </p:sp>
      <p:sp>
        <p:nvSpPr>
          <p:cNvPr id="9" name="Rectangle 5"/>
          <p:cNvSpPr txBox="1">
            <a:spLocks noChangeArrowheads="1"/>
          </p:cNvSpPr>
          <p:nvPr/>
        </p:nvSpPr>
        <p:spPr bwMode="auto">
          <a:xfrm>
            <a:off x="377827" y="5431071"/>
            <a:ext cx="8443913" cy="83715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pPr eaLnBrk="1" hangingPunct="1"/>
            <a:r>
              <a:rPr lang="en-US" dirty="0" smtClean="0"/>
              <a:t>Result</a:t>
            </a:r>
          </a:p>
          <a:p>
            <a:pPr lvl="1" eaLnBrk="1" hangingPunct="1"/>
            <a:r>
              <a:rPr lang="en-US" dirty="0"/>
              <a:t>m</a:t>
            </a:r>
            <a:r>
              <a:rPr lang="en-US" dirty="0" smtClean="0"/>
              <a:t>arket requirements were delivered in time</a:t>
            </a:r>
          </a:p>
          <a:p>
            <a:pPr lvl="1" eaLnBrk="1" hangingPunct="1"/>
            <a:r>
              <a:rPr lang="en-US" dirty="0" smtClean="0"/>
              <a:t>Core Team was happy (and surprised)</a:t>
            </a:r>
          </a:p>
        </p:txBody>
      </p:sp>
    </p:spTree>
    <p:custDataLst>
      <p:tags r:id="rId1"/>
    </p:custDataLst>
  </p:cSld>
  <p:clrMapOvr>
    <a:masterClrMapping/>
  </p:clrMapOvr>
  <p:transition advTm="1328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1177204568"/>
              </p:ext>
            </p:extLst>
          </p:nvPr>
        </p:nvGraphicFramePr>
        <p:xfrm>
          <a:off x="510940" y="2146070"/>
          <a:ext cx="8131239" cy="533612"/>
        </p:xfrm>
        <a:graphic>
          <a:graphicData uri="http://schemas.openxmlformats.org/drawingml/2006/table">
            <a:tbl>
              <a:tblPr/>
              <a:tblGrid>
                <a:gridCol w="610179"/>
                <a:gridCol w="626755"/>
                <a:gridCol w="626755"/>
                <a:gridCol w="626755"/>
                <a:gridCol w="626755"/>
                <a:gridCol w="626755"/>
                <a:gridCol w="626755"/>
                <a:gridCol w="626755"/>
                <a:gridCol w="626755"/>
                <a:gridCol w="626755"/>
                <a:gridCol w="626755"/>
                <a:gridCol w="626755"/>
                <a:gridCol w="626755"/>
              </a:tblGrid>
              <a:tr h="266806">
                <a:tc>
                  <a:txBody>
                    <a:bodyPr/>
                    <a:lstStyle/>
                    <a:p>
                      <a:pPr algn="l" fontAlgn="b"/>
                      <a:r>
                        <a:rPr lang="de-DE" sz="1600" b="0" i="0" u="none" strike="noStrike">
                          <a:solidFill>
                            <a:srgbClr val="000000"/>
                          </a:solidFill>
                          <a:effectLst/>
                          <a:latin typeface="Arial"/>
                        </a:rPr>
                        <a:t> </a:t>
                      </a:r>
                    </a:p>
                  </a:txBody>
                  <a:tcPr marL="9993" marR="9993" marT="99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de-DE" sz="1600" b="0" i="0" u="none" strike="noStrike" dirty="0">
                          <a:solidFill>
                            <a:srgbClr val="000000"/>
                          </a:solidFill>
                          <a:effectLst/>
                          <a:latin typeface="Arial"/>
                        </a:rPr>
                        <a:t>2011</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2012</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2013</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266806">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el 1"/>
          <p:cNvSpPr>
            <a:spLocks noGrp="1"/>
          </p:cNvSpPr>
          <p:nvPr>
            <p:ph type="title"/>
          </p:nvPr>
        </p:nvSpPr>
        <p:spPr/>
        <p:txBody>
          <a:bodyPr/>
          <a:lstStyle/>
          <a:p>
            <a:r>
              <a:rPr lang="en-US" dirty="0" smtClean="0"/>
              <a:t>Timeline</a:t>
            </a:r>
            <a:endParaRPr lang="en-US" dirty="0"/>
          </a:p>
        </p:txBody>
      </p:sp>
      <p:sp>
        <p:nvSpPr>
          <p:cNvPr id="6" name="Rechteck 5"/>
          <p:cNvSpPr>
            <a:spLocks noChangeAspect="1"/>
          </p:cNvSpPr>
          <p:nvPr/>
        </p:nvSpPr>
        <p:spPr bwMode="auto">
          <a:xfrm rot="2700000">
            <a:off x="5186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7" name="Rechteck 6"/>
          <p:cNvSpPr>
            <a:spLocks noChangeAspect="1"/>
          </p:cNvSpPr>
          <p:nvPr/>
        </p:nvSpPr>
        <p:spPr bwMode="auto">
          <a:xfrm rot="2700000">
            <a:off x="34523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8" name="Rechteck 7"/>
          <p:cNvSpPr>
            <a:spLocks noChangeAspect="1"/>
          </p:cNvSpPr>
          <p:nvPr/>
        </p:nvSpPr>
        <p:spPr bwMode="auto">
          <a:xfrm rot="2700000">
            <a:off x="59542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0" name="Abgerundete rechteckige Legende 9"/>
          <p:cNvSpPr/>
          <p:nvPr/>
        </p:nvSpPr>
        <p:spPr bwMode="auto">
          <a:xfrm>
            <a:off x="723900" y="2819400"/>
            <a:ext cx="1155700" cy="544830"/>
          </a:xfrm>
          <a:prstGeom prst="wedgeRoundRectCallout">
            <a:avLst>
              <a:gd name="adj1" fmla="val -61492"/>
              <a:gd name="adj2" fmla="val -23747"/>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Started with Scrum</a:t>
            </a:r>
          </a:p>
        </p:txBody>
      </p:sp>
      <p:sp>
        <p:nvSpPr>
          <p:cNvPr id="11" name="Abgerundete rechteckige Legende 10"/>
          <p:cNvSpPr/>
          <p:nvPr/>
        </p:nvSpPr>
        <p:spPr bwMode="auto">
          <a:xfrm>
            <a:off x="1943100" y="2832100"/>
            <a:ext cx="1358900" cy="544830"/>
          </a:xfrm>
          <a:prstGeom prst="wedgeRoundRectCallout">
            <a:avLst>
              <a:gd name="adj1" fmla="val 58270"/>
              <a:gd name="adj2" fmla="val -28652"/>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the first market</a:t>
            </a:r>
          </a:p>
        </p:txBody>
      </p:sp>
      <p:sp>
        <p:nvSpPr>
          <p:cNvPr id="12" name="Abgerundete rechteckige Legende 11"/>
          <p:cNvSpPr/>
          <p:nvPr/>
        </p:nvSpPr>
        <p:spPr bwMode="auto">
          <a:xfrm>
            <a:off x="4191000" y="2806700"/>
            <a:ext cx="1536700" cy="544830"/>
          </a:xfrm>
          <a:prstGeom prst="wedgeRoundRectCallout">
            <a:avLst>
              <a:gd name="adj1" fmla="val 62679"/>
              <a:gd name="adj2" fmla="val -23747"/>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three further markets</a:t>
            </a:r>
          </a:p>
        </p:txBody>
      </p:sp>
      <p:sp>
        <p:nvSpPr>
          <p:cNvPr id="14" name="Rechteck 13"/>
          <p:cNvSpPr>
            <a:spLocks noChangeAspect="1"/>
          </p:cNvSpPr>
          <p:nvPr/>
        </p:nvSpPr>
        <p:spPr bwMode="auto">
          <a:xfrm rot="2700000">
            <a:off x="84561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6" name="Abgerundete rechteckige Legende 15"/>
          <p:cNvSpPr/>
          <p:nvPr/>
        </p:nvSpPr>
        <p:spPr bwMode="auto">
          <a:xfrm>
            <a:off x="6680200" y="2806700"/>
            <a:ext cx="1536700" cy="544830"/>
          </a:xfrm>
          <a:prstGeom prst="wedgeRoundRectCallout">
            <a:avLst>
              <a:gd name="adj1" fmla="val 62679"/>
              <a:gd name="adj2" fmla="val -23747"/>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six further markets</a:t>
            </a:r>
          </a:p>
        </p:txBody>
      </p:sp>
      <p:graphicFrame>
        <p:nvGraphicFramePr>
          <p:cNvPr id="21" name="Tabelle 20"/>
          <p:cNvGraphicFramePr>
            <a:graphicFrameLocks noGrp="1"/>
          </p:cNvGraphicFramePr>
          <p:nvPr/>
        </p:nvGraphicFramePr>
        <p:xfrm>
          <a:off x="520704" y="3630295"/>
          <a:ext cx="7505700" cy="772795"/>
        </p:xfrm>
        <a:graphic>
          <a:graphicData uri="http://schemas.openxmlformats.org/drawingml/2006/table">
            <a:tbl>
              <a:tblPr/>
              <a:tblGrid>
                <a:gridCol w="625475"/>
                <a:gridCol w="625475"/>
                <a:gridCol w="625475"/>
                <a:gridCol w="625475"/>
                <a:gridCol w="625475"/>
                <a:gridCol w="625475"/>
                <a:gridCol w="625475"/>
                <a:gridCol w="625475"/>
                <a:gridCol w="625475"/>
                <a:gridCol w="835021"/>
                <a:gridCol w="415929"/>
                <a:gridCol w="625475"/>
              </a:tblGrid>
              <a:tr h="171450">
                <a:tc gridSpan="4">
                  <a:txBody>
                    <a:bodyPr/>
                    <a:lstStyle/>
                    <a:p>
                      <a:pPr algn="ctr" rtl="0" fontAlgn="b"/>
                      <a:r>
                        <a:rPr lang="de-DE" sz="1600" b="0" i="0" u="none" strike="noStrike" dirty="0">
                          <a:solidFill>
                            <a:srgbClr val="000000"/>
                          </a:solidFill>
                          <a:latin typeface="Arial"/>
                        </a:rPr>
                        <a:t>SM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b"/>
                      <a:r>
                        <a:rPr lang="de-DE" sz="1600" b="0" i="0" u="none" strike="noStrike">
                          <a:solidFill>
                            <a:srgbClr val="000000"/>
                          </a:solidFill>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r>
              <a:tr h="272415">
                <a:tc>
                  <a:txBody>
                    <a:bodyPr/>
                    <a:lstStyle/>
                    <a:p>
                      <a:pPr algn="l" rtl="0" fontAlgn="b"/>
                      <a:r>
                        <a:rPr lang="de-DE" sz="1600" b="0" i="0" u="none" strike="noStrike" dirty="0">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5">
                  <a:txBody>
                    <a:bodyPr/>
                    <a:lstStyle/>
                    <a:p>
                      <a:pPr algn="ctr" rtl="0" fontAlgn="b"/>
                      <a:r>
                        <a:rPr lang="de-DE" sz="1600" b="0" i="0" u="none" strike="noStrike" dirty="0">
                          <a:solidFill>
                            <a:srgbClr val="000000"/>
                          </a:solidFill>
                          <a:latin typeface="Arial"/>
                        </a:rPr>
                        <a:t>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
                      <a:r>
                        <a:rPr lang="de-DE" sz="1600" b="0" i="0" u="none" strike="noStrike">
                          <a:solidFill>
                            <a:srgbClr val="000000"/>
                          </a:solidFill>
                          <a:latin typeface="Arial"/>
                        </a:rPr>
                        <a:t>LeadPO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a:txBody>
                    <a:bodyPr/>
                    <a:lstStyle/>
                    <a:p>
                      <a:pPr algn="l" fontAlgn="b"/>
                      <a:endParaRPr lang="de-DE" sz="1600" b="0" i="0" u="none" strike="noStrike">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r>
              <a:tr h="171450">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b"/>
                      <a:r>
                        <a:rPr lang="de-DE" sz="1600" b="0" i="0" u="none" strike="noStrike" dirty="0" smtClean="0">
                          <a:solidFill>
                            <a:srgbClr val="000000"/>
                          </a:solidFill>
                          <a:latin typeface="Arial"/>
                        </a:rPr>
                        <a:t>PO</a:t>
                      </a:r>
                      <a:endParaRPr lang="de-DE" sz="1600" b="0" i="0" u="none" strike="noStrike" dirty="0">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r>
            </a:tbl>
          </a:graphicData>
        </a:graphic>
      </p:graphicFrame>
      <p:sp>
        <p:nvSpPr>
          <p:cNvPr id="20" name="Rectangle 6"/>
          <p:cNvSpPr>
            <a:spLocks noChangeArrowheads="1"/>
          </p:cNvSpPr>
          <p:nvPr/>
        </p:nvSpPr>
        <p:spPr bwMode="auto">
          <a:xfrm>
            <a:off x="398463" y="357188"/>
            <a:ext cx="6113462" cy="274637"/>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Whole Project</a:t>
            </a:r>
            <a:endParaRPr lang="en-US" sz="1800" b="1" dirty="0">
              <a:solidFill>
                <a:schemeClr val="hlink"/>
              </a:solidFill>
            </a:endParaRPr>
          </a:p>
        </p:txBody>
      </p:sp>
      <p:sp>
        <p:nvSpPr>
          <p:cNvPr id="18" name="Geschweifte Klammer links 17"/>
          <p:cNvSpPr/>
          <p:nvPr/>
        </p:nvSpPr>
        <p:spPr bwMode="auto">
          <a:xfrm rot="16200000">
            <a:off x="1011992" y="4440991"/>
            <a:ext cx="355603" cy="1328818"/>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3" name="Textfeld 22"/>
          <p:cNvSpPr txBox="1"/>
          <p:nvPr/>
        </p:nvSpPr>
        <p:spPr>
          <a:xfrm>
            <a:off x="444500" y="5334000"/>
            <a:ext cx="1358900" cy="584775"/>
          </a:xfrm>
          <a:prstGeom prst="rect">
            <a:avLst/>
          </a:prstGeom>
          <a:noFill/>
        </p:spPr>
        <p:txBody>
          <a:bodyPr wrap="square" rtlCol="0">
            <a:spAutoFit/>
          </a:bodyPr>
          <a:lstStyle/>
          <a:p>
            <a:pPr algn="ctr">
              <a:buNone/>
            </a:pPr>
            <a:r>
              <a:rPr lang="en-US" dirty="0" smtClean="0"/>
              <a:t>Scaling to 200 People</a:t>
            </a:r>
            <a:endParaRPr lang="en-US" dirty="0"/>
          </a:p>
        </p:txBody>
      </p:sp>
      <p:sp>
        <p:nvSpPr>
          <p:cNvPr id="24" name="Geschweifte Klammer links 23"/>
          <p:cNvSpPr/>
          <p:nvPr/>
        </p:nvSpPr>
        <p:spPr bwMode="auto">
          <a:xfrm rot="16200000">
            <a:off x="3863141" y="2948743"/>
            <a:ext cx="355603" cy="43133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5" name="Textfeld 24"/>
          <p:cNvSpPr txBox="1"/>
          <p:nvPr/>
        </p:nvSpPr>
        <p:spPr>
          <a:xfrm>
            <a:off x="1803399" y="5346700"/>
            <a:ext cx="4483101" cy="338554"/>
          </a:xfrm>
          <a:prstGeom prst="rect">
            <a:avLst/>
          </a:prstGeom>
          <a:noFill/>
        </p:spPr>
        <p:txBody>
          <a:bodyPr wrap="square" rtlCol="0">
            <a:spAutoFit/>
          </a:bodyPr>
          <a:lstStyle/>
          <a:p>
            <a:pPr algn="ctr">
              <a:buNone/>
            </a:pPr>
            <a:r>
              <a:rPr lang="en-US" dirty="0" smtClean="0"/>
              <a:t>Growing to 400 People</a:t>
            </a:r>
            <a:endParaRPr lang="en-US" dirty="0"/>
          </a:p>
        </p:txBody>
      </p:sp>
      <p:sp>
        <p:nvSpPr>
          <p:cNvPr id="28" name="Geschweifte Klammer links 27"/>
          <p:cNvSpPr/>
          <p:nvPr/>
        </p:nvSpPr>
        <p:spPr bwMode="auto">
          <a:xfrm rot="16200000">
            <a:off x="6964663" y="4199693"/>
            <a:ext cx="355603" cy="18114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9" name="Textfeld 28"/>
          <p:cNvSpPr txBox="1"/>
          <p:nvPr/>
        </p:nvSpPr>
        <p:spPr>
          <a:xfrm>
            <a:off x="6184900" y="5321300"/>
            <a:ext cx="1985238" cy="584775"/>
          </a:xfrm>
          <a:prstGeom prst="rect">
            <a:avLst/>
          </a:prstGeom>
          <a:noFill/>
        </p:spPr>
        <p:txBody>
          <a:bodyPr wrap="square" rtlCol="0">
            <a:spAutoFit/>
          </a:bodyPr>
          <a:lstStyle/>
          <a:p>
            <a:pPr algn="ctr">
              <a:buNone/>
            </a:pPr>
            <a:r>
              <a:rPr lang="en-US" dirty="0" smtClean="0"/>
              <a:t>Shrinking to 350 People</a:t>
            </a:r>
            <a:endParaRPr lang="en-US" dirty="0"/>
          </a:p>
        </p:txBody>
      </p:sp>
      <p:cxnSp>
        <p:nvCxnSpPr>
          <p:cNvPr id="32" name="Gerade Verbindung 31"/>
          <p:cNvCxnSpPr/>
          <p:nvPr/>
        </p:nvCxnSpPr>
        <p:spPr bwMode="auto">
          <a:xfrm>
            <a:off x="3708400" y="1816100"/>
            <a:ext cx="0" cy="2679700"/>
          </a:xfrm>
          <a:prstGeom prst="line">
            <a:avLst/>
          </a:prstGeom>
          <a:noFill/>
          <a:ln w="9525" cap="flat" cmpd="sng" algn="ctr">
            <a:solidFill>
              <a:schemeClr val="tx1"/>
            </a:solidFill>
            <a:prstDash val="solid"/>
            <a:round/>
            <a:headEnd type="none" w="med" len="med"/>
            <a:tailEnd type="none" w="med" len="med"/>
          </a:ln>
          <a:effectLst/>
        </p:spPr>
      </p:cxnSp>
      <p:sp>
        <p:nvSpPr>
          <p:cNvPr id="35" name="Abgerundete rechteckige Legende 34"/>
          <p:cNvSpPr/>
          <p:nvPr/>
        </p:nvSpPr>
        <p:spPr bwMode="auto">
          <a:xfrm>
            <a:off x="3924300" y="1092200"/>
            <a:ext cx="1536700" cy="495300"/>
          </a:xfrm>
          <a:prstGeom prst="wedgeRoundRectCallout">
            <a:avLst>
              <a:gd name="adj1" fmla="val -63853"/>
              <a:gd name="adj2" fmla="val 98631"/>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Reorganization</a:t>
            </a:r>
          </a:p>
        </p:txBody>
      </p:sp>
      <p:sp>
        <p:nvSpPr>
          <p:cNvPr id="22" name="Foliennummernplatzhalter 3"/>
          <p:cNvSpPr>
            <a:spLocks noGrp="1"/>
          </p:cNvSpPr>
          <p:nvPr>
            <p:ph type="sldNum" sz="quarter" idx="10"/>
          </p:nvPr>
        </p:nvSpPr>
        <p:spPr>
          <a:xfrm>
            <a:off x="8486775" y="6553200"/>
            <a:ext cx="428625" cy="228600"/>
          </a:xfrm>
        </p:spPr>
        <p:txBody>
          <a:bodyPr/>
          <a:lstStyle/>
          <a:p>
            <a:pPr>
              <a:defRPr/>
            </a:pPr>
            <a:fld id="{ACC88516-36E3-410A-857E-6593B50610DF}" type="slidenum">
              <a:rPr lang="de-DE" smtClean="0"/>
              <a:pPr>
                <a:defRPr/>
              </a:pPr>
              <a:t>4</a:t>
            </a:fld>
            <a:endParaRPr lang="de-DE" dirty="0"/>
          </a:p>
        </p:txBody>
      </p:sp>
    </p:spTree>
    <p:extLst>
      <p:ext uri="{BB962C8B-B14F-4D97-AF65-F5344CB8AC3E}">
        <p14:creationId xmlns:p14="http://schemas.microsoft.com/office/powerpoint/2010/main" val="1231392555"/>
      </p:ext>
    </p:extLst>
  </p:cSld>
  <p:clrMapOvr>
    <a:masterClrMapping/>
  </p:clrMapOvr>
  <p:transition advTm="5368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3"/>
          <p:cNvSpPr>
            <a:spLocks noGrp="1"/>
          </p:cNvSpPr>
          <p:nvPr>
            <p:ph type="sldNum" sz="quarter" idx="10"/>
          </p:nvPr>
        </p:nvSpPr>
        <p:spPr>
          <a:noFill/>
        </p:spPr>
        <p:txBody>
          <a:bodyPr/>
          <a:lstStyle/>
          <a:p>
            <a:fld id="{87C21788-D191-44D7-A3D2-24809740E713}" type="slidenum">
              <a:rPr lang="de-DE"/>
              <a:pPr/>
              <a:t>49</a:t>
            </a:fld>
            <a:endParaRPr lang="de-DE"/>
          </a:p>
        </p:txBody>
      </p:sp>
      <p:sp>
        <p:nvSpPr>
          <p:cNvPr id="19459" name="Rectangle 4"/>
          <p:cNvSpPr>
            <a:spLocks noChangeArrowheads="1"/>
          </p:cNvSpPr>
          <p:nvPr/>
        </p:nvSpPr>
        <p:spPr bwMode="auto">
          <a:xfrm>
            <a:off x="0" y="0"/>
            <a:ext cx="9144000" cy="6858000"/>
          </a:xfrm>
          <a:prstGeom prst="rect">
            <a:avLst/>
          </a:prstGeom>
          <a:solidFill>
            <a:schemeClr val="tx1"/>
          </a:solidFill>
          <a:ln w="9525" algn="ctr">
            <a:solidFill>
              <a:schemeClr val="tx1"/>
            </a:solidFill>
            <a:miter lim="800000"/>
            <a:headEnd/>
            <a:tailEnd/>
          </a:ln>
        </p:spPr>
        <p:txBody>
          <a:bodyPr lIns="0" tIns="0" rIns="0" bIns="0" anchor="ctr">
            <a:spAutoFit/>
          </a:bodyPr>
          <a:lstStyle/>
          <a:p>
            <a:endParaRPr lang="de-DE"/>
          </a:p>
        </p:txBody>
      </p:sp>
      <p:pic>
        <p:nvPicPr>
          <p:cNvPr id="4" name="Inhaltsplatzhalter 4" descr="IMG_0221.jpg"/>
          <p:cNvPicPr>
            <a:picLocks noGrp="1" noChangeAspect="1"/>
          </p:cNvPicPr>
          <p:nvPr>
            <p:ph idx="1"/>
          </p:nvPr>
        </p:nvPicPr>
        <p:blipFill>
          <a:blip r:embed="rId3" cstate="print"/>
          <a:stretch>
            <a:fillRect/>
          </a:stretch>
        </p:blipFill>
        <p:spPr>
          <a:xfrm>
            <a:off x="2039735" y="0"/>
            <a:ext cx="5143502" cy="6858000"/>
          </a:xfrm>
        </p:spPr>
      </p:pic>
    </p:spTree>
    <p:extLst>
      <p:ext uri="{BB962C8B-B14F-4D97-AF65-F5344CB8AC3E}">
        <p14:creationId xmlns:p14="http://schemas.microsoft.com/office/powerpoint/2010/main" val="381212990"/>
      </p:ext>
    </p:extLst>
  </p:cSld>
  <p:clrMapOvr>
    <a:masterClrMapping/>
  </p:clrMapOvr>
  <p:transition advTm="6744"/>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de-DE"/>
          </a:p>
        </p:txBody>
      </p:sp>
      <p:pic>
        <p:nvPicPr>
          <p:cNvPr id="6" name="Bild 5" descr="CRM-Retro-Sprint56-kl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advTm="6782"/>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5" name="Inhaltsplatzhalter 4" descr="IMG_0162.jpg"/>
          <p:cNvPicPr>
            <a:picLocks noGrp="1" noChangeAspect="1"/>
          </p:cNvPicPr>
          <p:nvPr>
            <p:ph idx="1"/>
          </p:nvPr>
        </p:nvPicPr>
        <p:blipFill>
          <a:blip r:embed="rId3" cstate="print"/>
          <a:stretch>
            <a:fillRect/>
          </a:stretch>
        </p:blipFill>
        <p:spPr>
          <a:xfrm>
            <a:off x="2" y="0"/>
            <a:ext cx="9144001" cy="6858000"/>
          </a:xfrm>
        </p:spPr>
      </p:pic>
    </p:spTree>
  </p:cSld>
  <p:clrMapOvr>
    <a:masterClrMapping/>
  </p:clrMapOvr>
  <p:transition advTm="7355"/>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52</a:t>
            </a:fld>
            <a:endParaRPr lang="de-DE"/>
          </a:p>
        </p:txBody>
      </p:sp>
      <p:sp>
        <p:nvSpPr>
          <p:cNvPr id="5123" name="Rectangle 2"/>
          <p:cNvSpPr>
            <a:spLocks noGrp="1" noChangeArrowheads="1"/>
          </p:cNvSpPr>
          <p:nvPr>
            <p:ph type="title"/>
          </p:nvPr>
        </p:nvSpPr>
        <p:spPr/>
        <p:txBody>
          <a:bodyPr/>
          <a:lstStyle/>
          <a:p>
            <a:pPr eaLnBrk="1" hangingPunct="1"/>
            <a:r>
              <a:rPr lang="en-US" dirty="0" smtClean="0"/>
              <a:t>Second Burst of Growth</a:t>
            </a:r>
          </a:p>
        </p:txBody>
      </p:sp>
      <p:sp>
        <p:nvSpPr>
          <p:cNvPr id="5124" name="Rectangle 5"/>
          <p:cNvSpPr>
            <a:spLocks noGrp="1" noChangeArrowheads="1"/>
          </p:cNvSpPr>
          <p:nvPr>
            <p:ph type="body" idx="1"/>
          </p:nvPr>
        </p:nvSpPr>
        <p:spPr>
          <a:xfrm>
            <a:off x="377827" y="1397002"/>
            <a:ext cx="8443913" cy="3200875"/>
          </a:xfrm>
          <a:noFill/>
        </p:spPr>
        <p:txBody>
          <a:bodyPr/>
          <a:lstStyle/>
          <a:p>
            <a:pPr eaLnBrk="1" hangingPunct="1"/>
            <a:r>
              <a:rPr lang="en-US" dirty="0" smtClean="0"/>
              <a:t>Challenge</a:t>
            </a:r>
          </a:p>
          <a:p>
            <a:pPr lvl="1" eaLnBrk="1" hangingPunct="1"/>
            <a:r>
              <a:rPr lang="en-US" dirty="0"/>
              <a:t>w</a:t>
            </a:r>
            <a:r>
              <a:rPr lang="en-US" dirty="0" smtClean="0"/>
              <a:t>e can keep the two teams and get some more people, including POs</a:t>
            </a:r>
          </a:p>
          <a:p>
            <a:pPr lvl="1" eaLnBrk="1" hangingPunct="1"/>
            <a:r>
              <a:rPr lang="en-US" dirty="0" smtClean="0"/>
              <a:t>normal fluctuation</a:t>
            </a:r>
          </a:p>
          <a:p>
            <a:pPr lvl="1" eaLnBrk="1" hangingPunct="1">
              <a:buNone/>
            </a:pPr>
            <a:r>
              <a:rPr lang="en-US" dirty="0" smtClean="0"/>
              <a:t>	-&gt; now over 50 people, 40% newbies</a:t>
            </a:r>
          </a:p>
          <a:p>
            <a:pPr marL="0" indent="0" eaLnBrk="1" hangingPunct="1">
              <a:buNone/>
            </a:pPr>
            <a:endParaRPr lang="en-US" dirty="0" smtClean="0"/>
          </a:p>
          <a:p>
            <a:pPr eaLnBrk="1" hangingPunct="1"/>
            <a:r>
              <a:rPr lang="en-US" dirty="0" smtClean="0"/>
              <a:t>Solution</a:t>
            </a:r>
          </a:p>
          <a:p>
            <a:pPr lvl="1" eaLnBrk="1" hangingPunct="1"/>
            <a:r>
              <a:rPr lang="en-US" dirty="0"/>
              <a:t>f</a:t>
            </a:r>
            <a:r>
              <a:rPr lang="en-US" dirty="0" smtClean="0"/>
              <a:t>irst attempt: code reviews, pairing. Didn’t suffice for the knowledge transfer.</a:t>
            </a:r>
          </a:p>
          <a:p>
            <a:pPr lvl="1" eaLnBrk="1" hangingPunct="1"/>
            <a:r>
              <a:rPr lang="en-US" dirty="0"/>
              <a:t>s</a:t>
            </a:r>
            <a:r>
              <a:rPr lang="en-US" dirty="0" smtClean="0"/>
              <a:t>econd attempt (result of a retrospective):</a:t>
            </a:r>
          </a:p>
          <a:p>
            <a:pPr lvl="2" eaLnBrk="1" hangingPunct="1"/>
            <a:r>
              <a:rPr lang="en-US" dirty="0"/>
              <a:t>i</a:t>
            </a:r>
            <a:r>
              <a:rPr lang="en-US" dirty="0" smtClean="0"/>
              <a:t>ntroduce fixed teams again</a:t>
            </a:r>
          </a:p>
          <a:p>
            <a:pPr lvl="2" eaLnBrk="1" hangingPunct="1"/>
            <a:r>
              <a:rPr lang="en-US" dirty="0"/>
              <a:t>m</a:t>
            </a:r>
            <a:r>
              <a:rPr lang="en-US" dirty="0" smtClean="0"/>
              <a:t>ix newbies and experienced team members</a:t>
            </a:r>
          </a:p>
          <a:p>
            <a:pPr lvl="2" eaLnBrk="1" hangingPunct="1"/>
            <a:endParaRPr lang="en-US" dirty="0" smtClean="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Mix Teams Again</a:t>
            </a:r>
            <a:endParaRPr lang="en-US" sz="1800" b="1" dirty="0">
              <a:solidFill>
                <a:schemeClr val="hlink"/>
              </a:solidFill>
            </a:endParaRPr>
          </a:p>
        </p:txBody>
      </p:sp>
    </p:spTree>
  </p:cSld>
  <p:clrMapOvr>
    <a:masterClrMapping/>
  </p:clrMapOvr>
  <p:transition advTm="57037"/>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53</a:t>
            </a:fld>
            <a:endParaRPr lang="de-DE"/>
          </a:p>
        </p:txBody>
      </p:sp>
      <p:sp>
        <p:nvSpPr>
          <p:cNvPr id="5123" name="Rectangle 2"/>
          <p:cNvSpPr>
            <a:spLocks noGrp="1" noChangeArrowheads="1"/>
          </p:cNvSpPr>
          <p:nvPr>
            <p:ph type="title"/>
          </p:nvPr>
        </p:nvSpPr>
        <p:spPr/>
        <p:txBody>
          <a:bodyPr/>
          <a:lstStyle/>
          <a:p>
            <a:pPr eaLnBrk="1" hangingPunct="1"/>
            <a:r>
              <a:rPr lang="en-US" dirty="0" smtClean="0"/>
              <a:t>Participatory Team Forming</a:t>
            </a:r>
          </a:p>
        </p:txBody>
      </p:sp>
      <p:sp>
        <p:nvSpPr>
          <p:cNvPr id="5124" name="Rectangle 5"/>
          <p:cNvSpPr>
            <a:spLocks noGrp="1" noChangeArrowheads="1"/>
          </p:cNvSpPr>
          <p:nvPr>
            <p:ph type="body" idx="1"/>
          </p:nvPr>
        </p:nvSpPr>
        <p:spPr>
          <a:xfrm>
            <a:off x="377827" y="1397000"/>
            <a:ext cx="8443913" cy="1723548"/>
          </a:xfrm>
          <a:noFill/>
        </p:spPr>
        <p:txBody>
          <a:bodyPr/>
          <a:lstStyle/>
          <a:p>
            <a:pPr eaLnBrk="1" hangingPunct="1"/>
            <a:r>
              <a:rPr lang="en-US" dirty="0" smtClean="0"/>
              <a:t>Flip chart with the constraints:</a:t>
            </a:r>
          </a:p>
          <a:p>
            <a:pPr lvl="1" eaLnBrk="1" hangingPunct="1"/>
            <a:r>
              <a:rPr lang="en-US" dirty="0"/>
              <a:t>s</a:t>
            </a:r>
            <a:r>
              <a:rPr lang="en-US" dirty="0" smtClean="0"/>
              <a:t>ix teams with 9 people each</a:t>
            </a:r>
          </a:p>
          <a:p>
            <a:pPr lvl="1" eaLnBrk="1" hangingPunct="1"/>
            <a:r>
              <a:rPr lang="en-US" dirty="0"/>
              <a:t>e</a:t>
            </a:r>
            <a:r>
              <a:rPr lang="en-US" dirty="0" smtClean="0"/>
              <a:t>qually distributed:</a:t>
            </a:r>
          </a:p>
          <a:p>
            <a:pPr lvl="2" eaLnBrk="1" hangingPunct="1"/>
            <a:r>
              <a:rPr lang="en-US" dirty="0"/>
              <a:t>n</a:t>
            </a:r>
            <a:r>
              <a:rPr lang="en-US" dirty="0" smtClean="0"/>
              <a:t>ewbies</a:t>
            </a:r>
          </a:p>
          <a:p>
            <a:pPr lvl="2" eaLnBrk="1" hangingPunct="1"/>
            <a:r>
              <a:rPr lang="en-US" dirty="0"/>
              <a:t>t</a:t>
            </a:r>
            <a:r>
              <a:rPr lang="en-US" dirty="0" smtClean="0"/>
              <a:t>esters</a:t>
            </a:r>
          </a:p>
          <a:p>
            <a:pPr lvl="2" eaLnBrk="1" hangingPunct="1"/>
            <a:r>
              <a:rPr lang="en-US" dirty="0"/>
              <a:t>c</a:t>
            </a:r>
            <a:r>
              <a:rPr lang="en-US" dirty="0" smtClean="0"/>
              <a:t>onceptionists</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Using Crowd Intelligence</a:t>
            </a:r>
            <a:endParaRPr lang="en-US" sz="1800" b="1" dirty="0">
              <a:solidFill>
                <a:schemeClr val="hlink"/>
              </a:solidFill>
            </a:endParaRPr>
          </a:p>
        </p:txBody>
      </p:sp>
      <p:pic>
        <p:nvPicPr>
          <p:cNvPr id="2" name="Bild 1" descr="RFX-Teams-Flip-Ch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707" y="215105"/>
            <a:ext cx="4937760" cy="6583680"/>
          </a:xfrm>
          <a:prstGeom prst="rect">
            <a:avLst/>
          </a:prstGeom>
        </p:spPr>
      </p:pic>
      <p:sp>
        <p:nvSpPr>
          <p:cNvPr id="7" name="Rectangle 5"/>
          <p:cNvSpPr txBox="1">
            <a:spLocks noChangeArrowheads="1"/>
          </p:cNvSpPr>
          <p:nvPr/>
        </p:nvSpPr>
        <p:spPr bwMode="auto">
          <a:xfrm>
            <a:off x="377827" y="3414035"/>
            <a:ext cx="8443913" cy="78790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pPr eaLnBrk="1" hangingPunct="1"/>
            <a:r>
              <a:rPr lang="en-US" dirty="0" smtClean="0"/>
              <a:t>Flip charts for the six teams</a:t>
            </a:r>
          </a:p>
          <a:p>
            <a:pPr eaLnBrk="1" hangingPunct="1"/>
            <a:r>
              <a:rPr lang="en-US" dirty="0" smtClean="0"/>
              <a:t>Everyone gets a sticky with their name </a:t>
            </a:r>
            <a:br>
              <a:rPr lang="en-US" dirty="0" smtClean="0"/>
            </a:br>
            <a:r>
              <a:rPr lang="en-US" dirty="0" smtClean="0"/>
              <a:t>and can put it onto one of the flip charts.</a:t>
            </a:r>
          </a:p>
        </p:txBody>
      </p:sp>
      <p:sp>
        <p:nvSpPr>
          <p:cNvPr id="8" name="Rectangle 5"/>
          <p:cNvSpPr txBox="1">
            <a:spLocks noChangeArrowheads="1"/>
          </p:cNvSpPr>
          <p:nvPr/>
        </p:nvSpPr>
        <p:spPr bwMode="auto">
          <a:xfrm>
            <a:off x="377827" y="4519670"/>
            <a:ext cx="8443913"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pPr eaLnBrk="1" hangingPunct="1"/>
            <a:r>
              <a:rPr lang="en-US" dirty="0" smtClean="0"/>
              <a:t>After 30 minutes six teams have </a:t>
            </a:r>
            <a:br>
              <a:rPr lang="en-US" dirty="0" smtClean="0"/>
            </a:br>
            <a:r>
              <a:rPr lang="en-US" dirty="0" smtClean="0"/>
              <a:t>formed according to the constraints.</a:t>
            </a:r>
          </a:p>
        </p:txBody>
      </p:sp>
    </p:spTree>
    <p:custDataLst>
      <p:tags r:id="rId1"/>
    </p:custDataLst>
    <p:extLst>
      <p:ext uri="{BB962C8B-B14F-4D97-AF65-F5344CB8AC3E}">
        <p14:creationId xmlns:p14="http://schemas.microsoft.com/office/powerpoint/2010/main" val="2650100381"/>
      </p:ext>
    </p:extLst>
  </p:cSld>
  <p:clrMapOvr>
    <a:masterClrMapping/>
  </p:clrMapOvr>
  <p:transition advTm="988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0" y="0"/>
            <a:ext cx="9144000" cy="6858000"/>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7" name="Oval 26"/>
          <p:cNvSpPr>
            <a:spLocks noChangeAspect="1"/>
          </p:cNvSpPr>
          <p:nvPr/>
        </p:nvSpPr>
        <p:spPr bwMode="auto">
          <a:xfrm>
            <a:off x="4883652" y="1988109"/>
            <a:ext cx="1152000" cy="1152000"/>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1115916379"/>
              </p:ext>
            </p:extLst>
          </p:nvPr>
        </p:nvGraphicFramePr>
        <p:xfrm>
          <a:off x="510940" y="2146070"/>
          <a:ext cx="8131239" cy="533612"/>
        </p:xfrm>
        <a:graphic>
          <a:graphicData uri="http://schemas.openxmlformats.org/drawingml/2006/table">
            <a:tbl>
              <a:tblPr/>
              <a:tblGrid>
                <a:gridCol w="610179"/>
                <a:gridCol w="626755"/>
                <a:gridCol w="626755"/>
                <a:gridCol w="626755"/>
                <a:gridCol w="626755"/>
                <a:gridCol w="626755"/>
                <a:gridCol w="626755"/>
                <a:gridCol w="626755"/>
                <a:gridCol w="626755"/>
                <a:gridCol w="626755"/>
                <a:gridCol w="626755"/>
                <a:gridCol w="626755"/>
                <a:gridCol w="626755"/>
              </a:tblGrid>
              <a:tr h="266806">
                <a:tc>
                  <a:txBody>
                    <a:bodyPr/>
                    <a:lstStyle/>
                    <a:p>
                      <a:pPr algn="l" fontAlgn="b"/>
                      <a:r>
                        <a:rPr lang="de-DE" sz="1600" b="0" i="0" u="none" strike="noStrike">
                          <a:solidFill>
                            <a:srgbClr val="000000"/>
                          </a:solidFill>
                          <a:effectLst/>
                          <a:latin typeface="Arial"/>
                        </a:rPr>
                        <a:t> </a:t>
                      </a:r>
                    </a:p>
                  </a:txBody>
                  <a:tcPr marL="9993" marR="9993" marT="99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de-DE" sz="1600" b="0" i="0" u="none" strike="noStrike" dirty="0">
                          <a:solidFill>
                            <a:srgbClr val="000000"/>
                          </a:solidFill>
                          <a:effectLst/>
                          <a:latin typeface="Arial"/>
                        </a:rPr>
                        <a:t>2011</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2012</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2013</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266806">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el 1"/>
          <p:cNvSpPr>
            <a:spLocks noGrp="1"/>
          </p:cNvSpPr>
          <p:nvPr>
            <p:ph type="title"/>
          </p:nvPr>
        </p:nvSpPr>
        <p:spPr/>
        <p:txBody>
          <a:bodyPr/>
          <a:lstStyle/>
          <a:p>
            <a:r>
              <a:rPr lang="en-US" dirty="0" smtClean="0"/>
              <a:t>Timeline</a:t>
            </a:r>
            <a:endParaRPr lang="en-US" dirty="0"/>
          </a:p>
        </p:txBody>
      </p:sp>
      <p:sp>
        <p:nvSpPr>
          <p:cNvPr id="6" name="Rechteck 5"/>
          <p:cNvSpPr>
            <a:spLocks noChangeAspect="1"/>
          </p:cNvSpPr>
          <p:nvPr/>
        </p:nvSpPr>
        <p:spPr bwMode="auto">
          <a:xfrm rot="2700000">
            <a:off x="5186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7" name="Rechteck 6"/>
          <p:cNvSpPr>
            <a:spLocks noChangeAspect="1"/>
          </p:cNvSpPr>
          <p:nvPr/>
        </p:nvSpPr>
        <p:spPr bwMode="auto">
          <a:xfrm rot="2700000">
            <a:off x="34523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8" name="Rechteck 7"/>
          <p:cNvSpPr>
            <a:spLocks noChangeAspect="1"/>
          </p:cNvSpPr>
          <p:nvPr/>
        </p:nvSpPr>
        <p:spPr bwMode="auto">
          <a:xfrm rot="2700000">
            <a:off x="59542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0" name="Abgerundete rechteckige Legende 9"/>
          <p:cNvSpPr/>
          <p:nvPr/>
        </p:nvSpPr>
        <p:spPr bwMode="auto">
          <a:xfrm>
            <a:off x="723900" y="2819400"/>
            <a:ext cx="1155700" cy="544830"/>
          </a:xfrm>
          <a:prstGeom prst="wedgeRoundRectCallout">
            <a:avLst>
              <a:gd name="adj1" fmla="val -61492"/>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Started with Scrum</a:t>
            </a:r>
          </a:p>
        </p:txBody>
      </p:sp>
      <p:sp>
        <p:nvSpPr>
          <p:cNvPr id="11" name="Abgerundete rechteckige Legende 10"/>
          <p:cNvSpPr/>
          <p:nvPr/>
        </p:nvSpPr>
        <p:spPr bwMode="auto">
          <a:xfrm>
            <a:off x="1943100" y="2832100"/>
            <a:ext cx="1358900" cy="544830"/>
          </a:xfrm>
          <a:prstGeom prst="wedgeRoundRectCallout">
            <a:avLst>
              <a:gd name="adj1" fmla="val 58270"/>
              <a:gd name="adj2" fmla="val -28652"/>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the first market</a:t>
            </a:r>
          </a:p>
        </p:txBody>
      </p:sp>
      <p:sp>
        <p:nvSpPr>
          <p:cNvPr id="12" name="Abgerundete rechteckige Legende 11"/>
          <p:cNvSpPr/>
          <p:nvPr/>
        </p:nvSpPr>
        <p:spPr bwMode="auto">
          <a:xfrm>
            <a:off x="41910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three further markets</a:t>
            </a:r>
          </a:p>
        </p:txBody>
      </p:sp>
      <p:sp>
        <p:nvSpPr>
          <p:cNvPr id="14" name="Rechteck 13"/>
          <p:cNvSpPr>
            <a:spLocks noChangeAspect="1"/>
          </p:cNvSpPr>
          <p:nvPr/>
        </p:nvSpPr>
        <p:spPr bwMode="auto">
          <a:xfrm rot="2700000">
            <a:off x="84561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6" name="Abgerundete rechteckige Legende 15"/>
          <p:cNvSpPr/>
          <p:nvPr/>
        </p:nvSpPr>
        <p:spPr bwMode="auto">
          <a:xfrm>
            <a:off x="66802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six further markets</a:t>
            </a:r>
          </a:p>
        </p:txBody>
      </p:sp>
      <p:graphicFrame>
        <p:nvGraphicFramePr>
          <p:cNvPr id="21" name="Tabelle 20"/>
          <p:cNvGraphicFramePr>
            <a:graphicFrameLocks noGrp="1"/>
          </p:cNvGraphicFramePr>
          <p:nvPr/>
        </p:nvGraphicFramePr>
        <p:xfrm>
          <a:off x="520704" y="3630295"/>
          <a:ext cx="7505700" cy="772795"/>
        </p:xfrm>
        <a:graphic>
          <a:graphicData uri="http://schemas.openxmlformats.org/drawingml/2006/table">
            <a:tbl>
              <a:tblPr/>
              <a:tblGrid>
                <a:gridCol w="625475"/>
                <a:gridCol w="625475"/>
                <a:gridCol w="625475"/>
                <a:gridCol w="625475"/>
                <a:gridCol w="625475"/>
                <a:gridCol w="625475"/>
                <a:gridCol w="625475"/>
                <a:gridCol w="625475"/>
                <a:gridCol w="625475"/>
                <a:gridCol w="835021"/>
                <a:gridCol w="415929"/>
                <a:gridCol w="625475"/>
              </a:tblGrid>
              <a:tr h="171450">
                <a:tc gridSpan="4">
                  <a:txBody>
                    <a:bodyPr/>
                    <a:lstStyle/>
                    <a:p>
                      <a:pPr algn="ctr" rtl="0" fontAlgn="b"/>
                      <a:r>
                        <a:rPr lang="de-DE" sz="1600" b="0" i="0" u="none" strike="noStrike" dirty="0">
                          <a:solidFill>
                            <a:srgbClr val="000000"/>
                          </a:solidFill>
                          <a:latin typeface="Arial"/>
                        </a:rPr>
                        <a:t>SM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b"/>
                      <a:r>
                        <a:rPr lang="de-DE" sz="1600" b="0" i="0" u="none" strike="noStrike">
                          <a:solidFill>
                            <a:srgbClr val="000000"/>
                          </a:solidFill>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r>
              <a:tr h="272415">
                <a:tc>
                  <a:txBody>
                    <a:bodyPr/>
                    <a:lstStyle/>
                    <a:p>
                      <a:pPr algn="l" rtl="0" fontAlgn="b"/>
                      <a:r>
                        <a:rPr lang="de-DE" sz="1600" b="0" i="0" u="none" strike="noStrike" dirty="0">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5">
                  <a:txBody>
                    <a:bodyPr/>
                    <a:lstStyle/>
                    <a:p>
                      <a:pPr algn="ctr" rtl="0" fontAlgn="b"/>
                      <a:r>
                        <a:rPr lang="de-DE" sz="1600" b="0" i="0" u="none" strike="noStrike" dirty="0">
                          <a:solidFill>
                            <a:srgbClr val="000000"/>
                          </a:solidFill>
                          <a:latin typeface="Arial"/>
                        </a:rPr>
                        <a:t>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
                      <a:r>
                        <a:rPr lang="de-DE" sz="1600" b="0" i="0" u="none" strike="noStrike">
                          <a:solidFill>
                            <a:srgbClr val="000000"/>
                          </a:solidFill>
                          <a:latin typeface="Arial"/>
                        </a:rPr>
                        <a:t>LeadPO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a:txBody>
                    <a:bodyPr/>
                    <a:lstStyle/>
                    <a:p>
                      <a:pPr algn="l" fontAlgn="b"/>
                      <a:endParaRPr lang="de-DE" sz="1600" b="0" i="0" u="none" strike="noStrike">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r>
              <a:tr h="171450">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b"/>
                      <a:r>
                        <a:rPr lang="de-DE" sz="1600" b="0" i="0" u="none" strike="noStrike" dirty="0" smtClean="0">
                          <a:solidFill>
                            <a:srgbClr val="000000"/>
                          </a:solidFill>
                          <a:latin typeface="Arial"/>
                        </a:rPr>
                        <a:t>PO</a:t>
                      </a:r>
                      <a:endParaRPr lang="de-DE" sz="1600" b="0" i="0" u="none" strike="noStrike" dirty="0">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r>
            </a:tbl>
          </a:graphicData>
        </a:graphic>
      </p:graphicFrame>
      <p:sp>
        <p:nvSpPr>
          <p:cNvPr id="20" name="Rectangle 6"/>
          <p:cNvSpPr>
            <a:spLocks noChangeArrowheads="1"/>
          </p:cNvSpPr>
          <p:nvPr/>
        </p:nvSpPr>
        <p:spPr bwMode="auto">
          <a:xfrm>
            <a:off x="398463" y="357188"/>
            <a:ext cx="6113462" cy="274637"/>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Whole Project</a:t>
            </a:r>
            <a:endParaRPr lang="en-US" sz="1800" b="1" dirty="0">
              <a:solidFill>
                <a:schemeClr val="hlink"/>
              </a:solidFill>
            </a:endParaRPr>
          </a:p>
        </p:txBody>
      </p:sp>
      <p:sp>
        <p:nvSpPr>
          <p:cNvPr id="18" name="Geschweifte Klammer links 17"/>
          <p:cNvSpPr/>
          <p:nvPr/>
        </p:nvSpPr>
        <p:spPr bwMode="auto">
          <a:xfrm rot="16200000">
            <a:off x="1011992" y="4440991"/>
            <a:ext cx="355603" cy="1328818"/>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3" name="Textfeld 22"/>
          <p:cNvSpPr txBox="1"/>
          <p:nvPr/>
        </p:nvSpPr>
        <p:spPr>
          <a:xfrm>
            <a:off x="444500" y="5334000"/>
            <a:ext cx="1358900" cy="584775"/>
          </a:xfrm>
          <a:prstGeom prst="rect">
            <a:avLst/>
          </a:prstGeom>
          <a:noFill/>
        </p:spPr>
        <p:txBody>
          <a:bodyPr wrap="square" rtlCol="0">
            <a:spAutoFit/>
          </a:bodyPr>
          <a:lstStyle/>
          <a:p>
            <a:pPr algn="ctr">
              <a:buNone/>
            </a:pPr>
            <a:r>
              <a:rPr lang="en-US" dirty="0" smtClean="0"/>
              <a:t>Scaling to 200 People</a:t>
            </a:r>
            <a:endParaRPr lang="en-US" dirty="0"/>
          </a:p>
        </p:txBody>
      </p:sp>
      <p:sp>
        <p:nvSpPr>
          <p:cNvPr id="24" name="Geschweifte Klammer links 23"/>
          <p:cNvSpPr/>
          <p:nvPr/>
        </p:nvSpPr>
        <p:spPr bwMode="auto">
          <a:xfrm rot="16200000">
            <a:off x="3863141" y="2948743"/>
            <a:ext cx="355603" cy="43133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5" name="Textfeld 24"/>
          <p:cNvSpPr txBox="1"/>
          <p:nvPr/>
        </p:nvSpPr>
        <p:spPr>
          <a:xfrm>
            <a:off x="1803399" y="5346700"/>
            <a:ext cx="4483101" cy="338554"/>
          </a:xfrm>
          <a:prstGeom prst="rect">
            <a:avLst/>
          </a:prstGeom>
          <a:noFill/>
        </p:spPr>
        <p:txBody>
          <a:bodyPr wrap="square" rtlCol="0">
            <a:spAutoFit/>
          </a:bodyPr>
          <a:lstStyle/>
          <a:p>
            <a:pPr algn="ctr">
              <a:buNone/>
            </a:pPr>
            <a:r>
              <a:rPr lang="en-US" dirty="0" smtClean="0"/>
              <a:t>Growing to 400 People</a:t>
            </a:r>
            <a:endParaRPr lang="en-US" dirty="0"/>
          </a:p>
        </p:txBody>
      </p:sp>
      <p:sp>
        <p:nvSpPr>
          <p:cNvPr id="28" name="Geschweifte Klammer links 27"/>
          <p:cNvSpPr/>
          <p:nvPr/>
        </p:nvSpPr>
        <p:spPr bwMode="auto">
          <a:xfrm rot="16200000">
            <a:off x="6964663" y="4199693"/>
            <a:ext cx="355603" cy="18114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9" name="Textfeld 28"/>
          <p:cNvSpPr txBox="1"/>
          <p:nvPr/>
        </p:nvSpPr>
        <p:spPr>
          <a:xfrm>
            <a:off x="6184900" y="5321300"/>
            <a:ext cx="1985238" cy="584775"/>
          </a:xfrm>
          <a:prstGeom prst="rect">
            <a:avLst/>
          </a:prstGeom>
          <a:noFill/>
        </p:spPr>
        <p:txBody>
          <a:bodyPr wrap="square" rtlCol="0">
            <a:spAutoFit/>
          </a:bodyPr>
          <a:lstStyle/>
          <a:p>
            <a:pPr algn="ctr">
              <a:buNone/>
            </a:pPr>
            <a:r>
              <a:rPr lang="en-US" dirty="0" smtClean="0"/>
              <a:t>Shrinking to 350 People</a:t>
            </a:r>
            <a:endParaRPr lang="en-US" dirty="0"/>
          </a:p>
        </p:txBody>
      </p:sp>
      <p:cxnSp>
        <p:nvCxnSpPr>
          <p:cNvPr id="32" name="Gerade Verbindung 31"/>
          <p:cNvCxnSpPr/>
          <p:nvPr/>
        </p:nvCxnSpPr>
        <p:spPr bwMode="auto">
          <a:xfrm>
            <a:off x="3708400" y="1816100"/>
            <a:ext cx="0" cy="2679700"/>
          </a:xfrm>
          <a:prstGeom prst="line">
            <a:avLst/>
          </a:prstGeom>
          <a:noFill/>
          <a:ln w="9525" cap="flat" cmpd="sng" algn="ctr">
            <a:solidFill>
              <a:schemeClr val="tx1"/>
            </a:solidFill>
            <a:prstDash val="solid"/>
            <a:round/>
            <a:headEnd type="none" w="med" len="med"/>
            <a:tailEnd type="none" w="med" len="med"/>
          </a:ln>
          <a:effectLst/>
        </p:spPr>
      </p:cxnSp>
      <p:sp>
        <p:nvSpPr>
          <p:cNvPr id="35" name="Abgerundete rechteckige Legende 34"/>
          <p:cNvSpPr/>
          <p:nvPr/>
        </p:nvSpPr>
        <p:spPr bwMode="auto">
          <a:xfrm>
            <a:off x="3924300" y="1092200"/>
            <a:ext cx="1536700" cy="495300"/>
          </a:xfrm>
          <a:prstGeom prst="wedgeRoundRectCallout">
            <a:avLst>
              <a:gd name="adj1" fmla="val -63853"/>
              <a:gd name="adj2" fmla="val 98631"/>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Reorganization</a:t>
            </a:r>
          </a:p>
        </p:txBody>
      </p:sp>
      <p:sp>
        <p:nvSpPr>
          <p:cNvPr id="22" name="Foliennummernplatzhalter 3"/>
          <p:cNvSpPr>
            <a:spLocks noGrp="1"/>
          </p:cNvSpPr>
          <p:nvPr>
            <p:ph type="sldNum" sz="quarter" idx="10"/>
          </p:nvPr>
        </p:nvSpPr>
        <p:spPr>
          <a:xfrm>
            <a:off x="8486775" y="6553200"/>
            <a:ext cx="428625" cy="228600"/>
          </a:xfrm>
        </p:spPr>
        <p:txBody>
          <a:bodyPr/>
          <a:lstStyle/>
          <a:p>
            <a:pPr>
              <a:defRPr/>
            </a:pPr>
            <a:fld id="{ACC88516-36E3-410A-857E-6593B50610DF}" type="slidenum">
              <a:rPr lang="de-DE" smtClean="0"/>
              <a:pPr>
                <a:defRPr/>
              </a:pPr>
              <a:t>54</a:t>
            </a:fld>
            <a:endParaRPr lang="de-DE" dirty="0"/>
          </a:p>
        </p:txBody>
      </p:sp>
    </p:spTree>
    <p:custDataLst>
      <p:tags r:id="rId1"/>
    </p:custDataLst>
    <p:extLst>
      <p:ext uri="{BB962C8B-B14F-4D97-AF65-F5344CB8AC3E}">
        <p14:creationId xmlns:p14="http://schemas.microsoft.com/office/powerpoint/2010/main" val="3079194986"/>
      </p:ext>
    </p:extLst>
  </p:cSld>
  <p:clrMapOvr>
    <a:masterClrMapping/>
  </p:clrMapOvr>
  <p:transition advTm="1020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05556E-6 2.22222E-6 L 0.13559 2.22222E-6 " pathEditMode="relative" ptsTypes="AA">
                                      <p:cBhvr>
                                        <p:cTn id="6"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55</a:t>
            </a:fld>
            <a:endParaRPr lang="de-DE" dirty="0"/>
          </a:p>
        </p:txBody>
      </p:sp>
      <p:sp>
        <p:nvSpPr>
          <p:cNvPr id="5123" name="Rectangle 2"/>
          <p:cNvSpPr>
            <a:spLocks noGrp="1" noChangeArrowheads="1"/>
          </p:cNvSpPr>
          <p:nvPr>
            <p:ph type="title"/>
          </p:nvPr>
        </p:nvSpPr>
        <p:spPr/>
        <p:txBody>
          <a:bodyPr/>
          <a:lstStyle/>
          <a:p>
            <a:pPr eaLnBrk="1" hangingPunct="1"/>
            <a:r>
              <a:rPr lang="en-US" dirty="0" smtClean="0"/>
              <a:t>Acting LeadPO</a:t>
            </a:r>
          </a:p>
        </p:txBody>
      </p:sp>
      <p:sp>
        <p:nvSpPr>
          <p:cNvPr id="5124" name="Rectangle 5"/>
          <p:cNvSpPr>
            <a:spLocks noGrp="1" noChangeArrowheads="1"/>
          </p:cNvSpPr>
          <p:nvPr>
            <p:ph type="body" idx="1"/>
          </p:nvPr>
        </p:nvSpPr>
        <p:spPr>
          <a:xfrm>
            <a:off x="377827" y="1397002"/>
            <a:ext cx="8443913" cy="2314479"/>
          </a:xfrm>
          <a:noFill/>
        </p:spPr>
        <p:txBody>
          <a:bodyPr/>
          <a:lstStyle/>
          <a:p>
            <a:pPr eaLnBrk="1" hangingPunct="1"/>
            <a:r>
              <a:rPr lang="en-US" dirty="0" smtClean="0"/>
              <a:t>Previous LeadPO was promoted by the end of 2012</a:t>
            </a:r>
          </a:p>
          <a:p>
            <a:pPr eaLnBrk="1" hangingPunct="1"/>
            <a:r>
              <a:rPr lang="en-US" dirty="0" smtClean="0"/>
              <a:t>I became acting LeadPO, until her successor came.</a:t>
            </a:r>
          </a:p>
          <a:p>
            <a:pPr eaLnBrk="1" hangingPunct="1"/>
            <a:endParaRPr lang="en-US" dirty="0" smtClean="0"/>
          </a:p>
          <a:p>
            <a:pPr eaLnBrk="1" hangingPunct="1"/>
            <a:r>
              <a:rPr lang="en-US" dirty="0" smtClean="0"/>
              <a:t>Challenges</a:t>
            </a:r>
          </a:p>
          <a:p>
            <a:pPr lvl="1" eaLnBrk="1" hangingPunct="1"/>
            <a:r>
              <a:rPr lang="en-US" dirty="0"/>
              <a:t>as LeadPO much time in so called end-to-end workshops</a:t>
            </a:r>
          </a:p>
          <a:p>
            <a:pPr lvl="1" eaLnBrk="1" hangingPunct="1"/>
            <a:r>
              <a:rPr lang="en-US" dirty="0" smtClean="0"/>
              <a:t>only three POs for six teams</a:t>
            </a:r>
          </a:p>
          <a:p>
            <a:pPr lvl="1" eaLnBrk="1" hangingPunct="1"/>
            <a:r>
              <a:rPr lang="en-US" dirty="0" smtClean="0"/>
              <a:t>empty Backlog because of the bottleneck in the Concept Synchro Team</a:t>
            </a:r>
          </a:p>
          <a:p>
            <a:pPr lvl="1" eaLnBrk="1" hangingPunct="1"/>
            <a:endParaRPr lang="en-US" dirty="0" smtClean="0"/>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New Turbulences</a:t>
            </a:r>
            <a:endParaRPr lang="en-US" sz="1800" b="1" dirty="0">
              <a:solidFill>
                <a:schemeClr val="hlink"/>
              </a:solidFill>
            </a:endParaRPr>
          </a:p>
        </p:txBody>
      </p:sp>
      <p:sp>
        <p:nvSpPr>
          <p:cNvPr id="7" name="Rectangle 5"/>
          <p:cNvSpPr txBox="1">
            <a:spLocks noChangeArrowheads="1"/>
          </p:cNvSpPr>
          <p:nvPr/>
        </p:nvSpPr>
        <p:spPr bwMode="auto">
          <a:xfrm>
            <a:off x="377825" y="3630664"/>
            <a:ext cx="8443913" cy="11326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pPr eaLnBrk="1" hangingPunct="1"/>
            <a:r>
              <a:rPr lang="en-US" dirty="0" smtClean="0"/>
              <a:t>Solution – inspired by Kanban</a:t>
            </a:r>
          </a:p>
          <a:p>
            <a:pPr lvl="1" eaLnBrk="1" hangingPunct="1"/>
            <a:r>
              <a:rPr lang="en-US" dirty="0" smtClean="0"/>
              <a:t>Feature Board (Feature, Story Preparation, </a:t>
            </a:r>
            <a:r>
              <a:rPr lang="en-US" dirty="0" err="1" smtClean="0"/>
              <a:t>Dev</a:t>
            </a:r>
            <a:r>
              <a:rPr lang="en-US" dirty="0" smtClean="0"/>
              <a:t>, Test)</a:t>
            </a:r>
          </a:p>
          <a:p>
            <a:pPr lvl="1" eaLnBrk="1" hangingPunct="1"/>
            <a:r>
              <a:rPr lang="en-US" dirty="0" err="1" smtClean="0"/>
              <a:t>Conceptionist</a:t>
            </a:r>
            <a:r>
              <a:rPr lang="en-US" dirty="0" smtClean="0"/>
              <a:t> Weekly</a:t>
            </a:r>
          </a:p>
          <a:p>
            <a:pPr lvl="1" eaLnBrk="1" hangingPunct="1"/>
            <a:endParaRPr lang="en-US" dirty="0" smtClean="0"/>
          </a:p>
        </p:txBody>
      </p:sp>
    </p:spTree>
    <p:custDataLst>
      <p:tags r:id="rId1"/>
    </p:custDataLst>
    <p:extLst>
      <p:ext uri="{BB962C8B-B14F-4D97-AF65-F5344CB8AC3E}">
        <p14:creationId xmlns:p14="http://schemas.microsoft.com/office/powerpoint/2010/main" val="2684120848"/>
      </p:ext>
    </p:extLst>
  </p:cSld>
  <p:clrMapOvr>
    <a:masterClrMapping/>
  </p:clrMapOvr>
  <p:transition advTm="673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ACC88516-36E3-410A-857E-6593B50610DF}" type="slidenum">
              <a:rPr lang="en-US" noProof="0" smtClean="0"/>
              <a:pPr>
                <a:defRPr/>
              </a:pPr>
              <a:t>56</a:t>
            </a:fld>
            <a:endParaRPr lang="en-US" noProof="0"/>
          </a:p>
        </p:txBody>
      </p:sp>
      <p:pic>
        <p:nvPicPr>
          <p:cNvPr id="5" name="Bild 4" descr="bikablo-Feature-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07"/>
            <a:ext cx="9144000" cy="6405604"/>
          </a:xfrm>
          <a:prstGeom prst="rect">
            <a:avLst/>
          </a:prstGeom>
        </p:spPr>
      </p:pic>
    </p:spTree>
    <p:extLst>
      <p:ext uri="{BB962C8B-B14F-4D97-AF65-F5344CB8AC3E}">
        <p14:creationId xmlns:p14="http://schemas.microsoft.com/office/powerpoint/2010/main" val="4002839775"/>
      </p:ext>
    </p:extLst>
  </p:cSld>
  <p:clrMapOvr>
    <a:masterClrMapping/>
  </p:clrMapOvr>
  <p:transition advTm="112155"/>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57</a:t>
            </a:fld>
            <a:endParaRPr lang="de-DE" dirty="0"/>
          </a:p>
        </p:txBody>
      </p:sp>
      <p:sp>
        <p:nvSpPr>
          <p:cNvPr id="5123" name="Rectangle 2"/>
          <p:cNvSpPr>
            <a:spLocks noGrp="1" noChangeArrowheads="1"/>
          </p:cNvSpPr>
          <p:nvPr>
            <p:ph type="title"/>
          </p:nvPr>
        </p:nvSpPr>
        <p:spPr/>
        <p:txBody>
          <a:bodyPr/>
          <a:lstStyle/>
          <a:p>
            <a:pPr eaLnBrk="1" hangingPunct="1"/>
            <a:r>
              <a:rPr lang="en-US" dirty="0" smtClean="0"/>
              <a:t>Acting LeadPO</a:t>
            </a:r>
          </a:p>
        </p:txBody>
      </p:sp>
      <p:sp>
        <p:nvSpPr>
          <p:cNvPr id="5124" name="Rectangle 5"/>
          <p:cNvSpPr>
            <a:spLocks noGrp="1" noChangeArrowheads="1"/>
          </p:cNvSpPr>
          <p:nvPr>
            <p:ph type="body" idx="1"/>
          </p:nvPr>
        </p:nvSpPr>
        <p:spPr>
          <a:xfrm>
            <a:off x="377827" y="1397002"/>
            <a:ext cx="8443913" cy="1428083"/>
          </a:xfrm>
          <a:noFill/>
        </p:spPr>
        <p:txBody>
          <a:bodyPr/>
          <a:lstStyle/>
          <a:p>
            <a:pPr eaLnBrk="1" hangingPunct="1"/>
            <a:r>
              <a:rPr lang="en-US" dirty="0" smtClean="0"/>
              <a:t>Result</a:t>
            </a:r>
          </a:p>
          <a:p>
            <a:pPr lvl="1" eaLnBrk="1" hangingPunct="1"/>
            <a:r>
              <a:rPr lang="en-US" dirty="0" smtClean="0"/>
              <a:t>January till March was hard work</a:t>
            </a:r>
          </a:p>
          <a:p>
            <a:pPr lvl="1" eaLnBrk="1" hangingPunct="1"/>
            <a:r>
              <a:rPr lang="en-US" dirty="0" smtClean="0"/>
              <a:t>from April on it was easy</a:t>
            </a:r>
          </a:p>
          <a:p>
            <a:pPr lvl="2" eaLnBrk="1" hangingPunct="1"/>
            <a:r>
              <a:rPr lang="en-US" dirty="0" smtClean="0"/>
              <a:t>concepts were ready, Backlogs were full</a:t>
            </a:r>
          </a:p>
          <a:p>
            <a:pPr lvl="2" eaLnBrk="1" hangingPunct="1"/>
            <a:r>
              <a:rPr lang="en-US" dirty="0" smtClean="0"/>
              <a:t>teams were performing</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Smoothing the Turbulences</a:t>
            </a:r>
            <a:endParaRPr lang="en-US" sz="1800" b="1" dirty="0">
              <a:solidFill>
                <a:schemeClr val="hlink"/>
              </a:solidFill>
            </a:endParaRPr>
          </a:p>
        </p:txBody>
      </p:sp>
    </p:spTree>
    <p:extLst>
      <p:ext uri="{BB962C8B-B14F-4D97-AF65-F5344CB8AC3E}">
        <p14:creationId xmlns:p14="http://schemas.microsoft.com/office/powerpoint/2010/main" val="2130542145"/>
      </p:ext>
    </p:extLst>
  </p:cSld>
  <p:clrMapOvr>
    <a:masterClrMapping/>
  </p:clrMapOvr>
  <p:transition advTm="20865"/>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0" y="0"/>
            <a:ext cx="9144000" cy="6858000"/>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6" name="Oval 25"/>
          <p:cNvSpPr>
            <a:spLocks noChangeAspect="1"/>
          </p:cNvSpPr>
          <p:nvPr/>
        </p:nvSpPr>
        <p:spPr bwMode="auto">
          <a:xfrm>
            <a:off x="-1611818" y="-5459232"/>
            <a:ext cx="16128000" cy="16128000"/>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7" name="Oval 26"/>
          <p:cNvSpPr>
            <a:spLocks noChangeAspect="1"/>
          </p:cNvSpPr>
          <p:nvPr/>
        </p:nvSpPr>
        <p:spPr bwMode="auto">
          <a:xfrm>
            <a:off x="6138696" y="1988109"/>
            <a:ext cx="1152000" cy="1152000"/>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665066023"/>
              </p:ext>
            </p:extLst>
          </p:nvPr>
        </p:nvGraphicFramePr>
        <p:xfrm>
          <a:off x="510940" y="2146070"/>
          <a:ext cx="8131239" cy="533612"/>
        </p:xfrm>
        <a:graphic>
          <a:graphicData uri="http://schemas.openxmlformats.org/drawingml/2006/table">
            <a:tbl>
              <a:tblPr/>
              <a:tblGrid>
                <a:gridCol w="610179"/>
                <a:gridCol w="626755"/>
                <a:gridCol w="626755"/>
                <a:gridCol w="626755"/>
                <a:gridCol w="626755"/>
                <a:gridCol w="626755"/>
                <a:gridCol w="626755"/>
                <a:gridCol w="626755"/>
                <a:gridCol w="626755"/>
                <a:gridCol w="626755"/>
                <a:gridCol w="626755"/>
                <a:gridCol w="626755"/>
                <a:gridCol w="626755"/>
              </a:tblGrid>
              <a:tr h="266806">
                <a:tc>
                  <a:txBody>
                    <a:bodyPr/>
                    <a:lstStyle/>
                    <a:p>
                      <a:pPr algn="l" fontAlgn="b"/>
                      <a:r>
                        <a:rPr lang="de-DE" sz="1600" b="0" i="0" u="none" strike="noStrike">
                          <a:solidFill>
                            <a:srgbClr val="000000"/>
                          </a:solidFill>
                          <a:effectLst/>
                          <a:latin typeface="Arial"/>
                        </a:rPr>
                        <a:t> </a:t>
                      </a:r>
                    </a:p>
                  </a:txBody>
                  <a:tcPr marL="9993" marR="9993" marT="999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de-DE" sz="1600" b="0" i="0" u="none" strike="noStrike" dirty="0">
                          <a:solidFill>
                            <a:srgbClr val="000000"/>
                          </a:solidFill>
                          <a:effectLst/>
                          <a:latin typeface="Arial"/>
                        </a:rPr>
                        <a:t>2011</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2012</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lgn="ctr" fontAlgn="b"/>
                      <a:r>
                        <a:rPr lang="de-DE" sz="1600" b="0" i="0" u="none" strike="noStrike">
                          <a:solidFill>
                            <a:srgbClr val="000000"/>
                          </a:solidFill>
                          <a:effectLst/>
                          <a:latin typeface="Arial"/>
                        </a:rPr>
                        <a:t>2013</a:t>
                      </a:r>
                    </a:p>
                  </a:txBody>
                  <a:tcPr marL="9993" marR="9993" marT="99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266806">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Q1</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Q2</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a:solidFill>
                            <a:srgbClr val="000000"/>
                          </a:solidFill>
                          <a:effectLst/>
                          <a:latin typeface="Arial"/>
                        </a:rPr>
                        <a:t>Q3</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600" b="0" i="0" u="none" strike="noStrike" dirty="0">
                          <a:solidFill>
                            <a:srgbClr val="000000"/>
                          </a:solidFill>
                          <a:effectLst/>
                          <a:latin typeface="Arial"/>
                        </a:rPr>
                        <a:t>Q4</a:t>
                      </a:r>
                    </a:p>
                  </a:txBody>
                  <a:tcPr marL="9993" marR="9993" marT="99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el 1"/>
          <p:cNvSpPr>
            <a:spLocks noGrp="1"/>
          </p:cNvSpPr>
          <p:nvPr>
            <p:ph type="title"/>
          </p:nvPr>
        </p:nvSpPr>
        <p:spPr/>
        <p:txBody>
          <a:bodyPr/>
          <a:lstStyle/>
          <a:p>
            <a:r>
              <a:rPr lang="en-US" dirty="0" smtClean="0"/>
              <a:t>Timeline</a:t>
            </a:r>
            <a:endParaRPr lang="en-US" dirty="0"/>
          </a:p>
        </p:txBody>
      </p:sp>
      <p:sp>
        <p:nvSpPr>
          <p:cNvPr id="6" name="Rechteck 5"/>
          <p:cNvSpPr>
            <a:spLocks noChangeAspect="1"/>
          </p:cNvSpPr>
          <p:nvPr/>
        </p:nvSpPr>
        <p:spPr bwMode="auto">
          <a:xfrm rot="2700000">
            <a:off x="5186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7" name="Rechteck 6"/>
          <p:cNvSpPr>
            <a:spLocks noChangeAspect="1"/>
          </p:cNvSpPr>
          <p:nvPr/>
        </p:nvSpPr>
        <p:spPr bwMode="auto">
          <a:xfrm rot="2700000">
            <a:off x="3452300" y="2908628"/>
            <a:ext cx="108000" cy="10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8" name="Rechteck 7"/>
          <p:cNvSpPr>
            <a:spLocks noChangeAspect="1"/>
          </p:cNvSpPr>
          <p:nvPr/>
        </p:nvSpPr>
        <p:spPr bwMode="auto">
          <a:xfrm rot="2700000">
            <a:off x="59542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0" name="Abgerundete rechteckige Legende 9"/>
          <p:cNvSpPr/>
          <p:nvPr/>
        </p:nvSpPr>
        <p:spPr bwMode="auto">
          <a:xfrm>
            <a:off x="723900" y="2819400"/>
            <a:ext cx="1155700" cy="544830"/>
          </a:xfrm>
          <a:prstGeom prst="wedgeRoundRectCallout">
            <a:avLst>
              <a:gd name="adj1" fmla="val -61492"/>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Started with Scrum</a:t>
            </a:r>
          </a:p>
        </p:txBody>
      </p:sp>
      <p:sp>
        <p:nvSpPr>
          <p:cNvPr id="11" name="Abgerundete rechteckige Legende 10"/>
          <p:cNvSpPr/>
          <p:nvPr/>
        </p:nvSpPr>
        <p:spPr bwMode="auto">
          <a:xfrm>
            <a:off x="1943100" y="2832100"/>
            <a:ext cx="1358900" cy="544830"/>
          </a:xfrm>
          <a:prstGeom prst="wedgeRoundRectCallout">
            <a:avLst>
              <a:gd name="adj1" fmla="val 58270"/>
              <a:gd name="adj2" fmla="val -28652"/>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the first market</a:t>
            </a:r>
          </a:p>
        </p:txBody>
      </p:sp>
      <p:sp>
        <p:nvSpPr>
          <p:cNvPr id="12" name="Abgerundete rechteckige Legende 11"/>
          <p:cNvSpPr/>
          <p:nvPr/>
        </p:nvSpPr>
        <p:spPr bwMode="auto">
          <a:xfrm>
            <a:off x="41910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three further markets</a:t>
            </a:r>
          </a:p>
        </p:txBody>
      </p:sp>
      <p:sp>
        <p:nvSpPr>
          <p:cNvPr id="14" name="Rechteck 13"/>
          <p:cNvSpPr>
            <a:spLocks noChangeAspect="1"/>
          </p:cNvSpPr>
          <p:nvPr/>
        </p:nvSpPr>
        <p:spPr bwMode="auto">
          <a:xfrm rot="2700000">
            <a:off x="8456100" y="2908628"/>
            <a:ext cx="108000" cy="108000"/>
          </a:xfrm>
          <a:prstGeom prst="rect">
            <a:avLst/>
          </a:prstGeom>
          <a:solidFill>
            <a:schemeClr val="tx1"/>
          </a:solidFill>
          <a:ln w="9525" cap="flat" cmpd="sng" algn="ctr">
            <a:solidFill>
              <a:srgbClr val="B2B2B2"/>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16" name="Abgerundete rechteckige Legende 15"/>
          <p:cNvSpPr/>
          <p:nvPr/>
        </p:nvSpPr>
        <p:spPr bwMode="auto">
          <a:xfrm>
            <a:off x="6680200" y="2806700"/>
            <a:ext cx="1536700" cy="544830"/>
          </a:xfrm>
          <a:prstGeom prst="wedgeRoundRectCallout">
            <a:avLst>
              <a:gd name="adj1" fmla="val 62679"/>
              <a:gd name="adj2" fmla="val -23747"/>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six further markets</a:t>
            </a:r>
          </a:p>
        </p:txBody>
      </p:sp>
      <p:graphicFrame>
        <p:nvGraphicFramePr>
          <p:cNvPr id="21" name="Tabelle 20"/>
          <p:cNvGraphicFramePr>
            <a:graphicFrameLocks noGrp="1"/>
          </p:cNvGraphicFramePr>
          <p:nvPr/>
        </p:nvGraphicFramePr>
        <p:xfrm>
          <a:off x="520704" y="3630295"/>
          <a:ext cx="7505700" cy="772795"/>
        </p:xfrm>
        <a:graphic>
          <a:graphicData uri="http://schemas.openxmlformats.org/drawingml/2006/table">
            <a:tbl>
              <a:tblPr/>
              <a:tblGrid>
                <a:gridCol w="625475"/>
                <a:gridCol w="625475"/>
                <a:gridCol w="625475"/>
                <a:gridCol w="625475"/>
                <a:gridCol w="625475"/>
                <a:gridCol w="625475"/>
                <a:gridCol w="625475"/>
                <a:gridCol w="625475"/>
                <a:gridCol w="625475"/>
                <a:gridCol w="835021"/>
                <a:gridCol w="415929"/>
                <a:gridCol w="625475"/>
              </a:tblGrid>
              <a:tr h="171450">
                <a:tc gridSpan="4">
                  <a:txBody>
                    <a:bodyPr/>
                    <a:lstStyle/>
                    <a:p>
                      <a:pPr algn="ctr" rtl="0" fontAlgn="b"/>
                      <a:r>
                        <a:rPr lang="de-DE" sz="1600" b="0" i="0" u="none" strike="noStrike" dirty="0">
                          <a:solidFill>
                            <a:srgbClr val="000000"/>
                          </a:solidFill>
                          <a:latin typeface="Arial"/>
                        </a:rPr>
                        <a:t>SM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b"/>
                      <a:r>
                        <a:rPr lang="de-DE" sz="1600" b="0" i="0" u="none" strike="noStrike">
                          <a:solidFill>
                            <a:srgbClr val="000000"/>
                          </a:solidFill>
                          <a:latin typeface="Arial"/>
                        </a:rPr>
                        <a:t> </a:t>
                      </a: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r>
              <a:tr h="272415">
                <a:tc>
                  <a:txBody>
                    <a:bodyPr/>
                    <a:lstStyle/>
                    <a:p>
                      <a:pPr algn="l" rtl="0" fontAlgn="b"/>
                      <a:r>
                        <a:rPr lang="de-DE" sz="1600" b="0" i="0" u="none" strike="noStrike" dirty="0">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r>
                        <a:rPr lang="de-DE" sz="1600" b="0" i="0" u="none" strike="noStrike">
                          <a:solidFill>
                            <a:srgbClr val="000000"/>
                          </a:solidFill>
                          <a:latin typeface="Arial"/>
                        </a:rPr>
                        <a:t> </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5">
                  <a:txBody>
                    <a:bodyPr/>
                    <a:lstStyle/>
                    <a:p>
                      <a:pPr algn="ctr" rtl="0" fontAlgn="b"/>
                      <a:r>
                        <a:rPr lang="de-DE" sz="1600" b="0" i="0" u="none" strike="noStrike" dirty="0">
                          <a:solidFill>
                            <a:srgbClr val="000000"/>
                          </a:solidFill>
                          <a:latin typeface="Arial"/>
                        </a:rPr>
                        <a:t>PO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
                      <a:r>
                        <a:rPr lang="de-DE" sz="1600" b="0" i="0" u="none" strike="noStrike">
                          <a:solidFill>
                            <a:srgbClr val="000000"/>
                          </a:solidFill>
                          <a:latin typeface="Arial"/>
                        </a:rPr>
                        <a:t>LeadPO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a:txBody>
                    <a:bodyPr/>
                    <a:lstStyle/>
                    <a:p>
                      <a:pPr algn="l" fontAlgn="b"/>
                      <a:endParaRPr lang="de-DE" sz="1600" b="0" i="0" u="none" strike="noStrike">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tcPr>
                </a:tc>
              </a:tr>
              <a:tr h="171450">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a:noFill/>
                    </a:lnR>
                    <a:lnT>
                      <a:noFill/>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e-DE" sz="1600" b="0" i="0" u="none" strike="noStrike">
                          <a:solidFill>
                            <a:srgbClr val="000000"/>
                          </a:solidFill>
                          <a:latin typeface="Arial"/>
                        </a:rPr>
                        <a:t>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600" b="0" i="0" u="none" strike="noStrike">
                        <a:solidFill>
                          <a:srgbClr val="000000"/>
                        </a:solidFill>
                        <a:latin typeface="Arial"/>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rtl="0" fontAlgn="b"/>
                      <a:r>
                        <a:rPr lang="de-DE" sz="1600" b="0" i="0" u="none" strike="noStrike" dirty="0" smtClean="0">
                          <a:solidFill>
                            <a:srgbClr val="000000"/>
                          </a:solidFill>
                          <a:latin typeface="Arial"/>
                        </a:rPr>
                        <a:t>PO</a:t>
                      </a:r>
                      <a:endParaRPr lang="de-DE" sz="1600" b="0" i="0" u="none" strike="noStrike" dirty="0">
                        <a:solidFill>
                          <a:srgbClr val="000000"/>
                        </a:solidFill>
                        <a:latin typeface="Arial"/>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r>
            </a:tbl>
          </a:graphicData>
        </a:graphic>
      </p:graphicFrame>
      <p:sp>
        <p:nvSpPr>
          <p:cNvPr id="20" name="Rectangle 6"/>
          <p:cNvSpPr>
            <a:spLocks noChangeArrowheads="1"/>
          </p:cNvSpPr>
          <p:nvPr/>
        </p:nvSpPr>
        <p:spPr bwMode="auto">
          <a:xfrm>
            <a:off x="398463" y="357188"/>
            <a:ext cx="6113462" cy="274637"/>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Whole Project</a:t>
            </a:r>
            <a:endParaRPr lang="en-US" sz="1800" b="1" dirty="0">
              <a:solidFill>
                <a:schemeClr val="hlink"/>
              </a:solidFill>
            </a:endParaRPr>
          </a:p>
        </p:txBody>
      </p:sp>
      <p:sp>
        <p:nvSpPr>
          <p:cNvPr id="18" name="Geschweifte Klammer links 17"/>
          <p:cNvSpPr/>
          <p:nvPr/>
        </p:nvSpPr>
        <p:spPr bwMode="auto">
          <a:xfrm rot="16200000">
            <a:off x="1011992" y="4440991"/>
            <a:ext cx="355603" cy="1328818"/>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3" name="Textfeld 22"/>
          <p:cNvSpPr txBox="1"/>
          <p:nvPr/>
        </p:nvSpPr>
        <p:spPr>
          <a:xfrm>
            <a:off x="444500" y="5334000"/>
            <a:ext cx="1358900" cy="584775"/>
          </a:xfrm>
          <a:prstGeom prst="rect">
            <a:avLst/>
          </a:prstGeom>
          <a:noFill/>
        </p:spPr>
        <p:txBody>
          <a:bodyPr wrap="square" rtlCol="0">
            <a:spAutoFit/>
          </a:bodyPr>
          <a:lstStyle/>
          <a:p>
            <a:pPr algn="ctr">
              <a:buNone/>
            </a:pPr>
            <a:r>
              <a:rPr lang="en-US" dirty="0" smtClean="0"/>
              <a:t>Scaling to 200 People</a:t>
            </a:r>
            <a:endParaRPr lang="en-US" dirty="0"/>
          </a:p>
        </p:txBody>
      </p:sp>
      <p:sp>
        <p:nvSpPr>
          <p:cNvPr id="24" name="Geschweifte Klammer links 23"/>
          <p:cNvSpPr/>
          <p:nvPr/>
        </p:nvSpPr>
        <p:spPr bwMode="auto">
          <a:xfrm rot="16200000">
            <a:off x="3863141" y="2948743"/>
            <a:ext cx="355603" cy="43133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5" name="Textfeld 24"/>
          <p:cNvSpPr txBox="1"/>
          <p:nvPr/>
        </p:nvSpPr>
        <p:spPr>
          <a:xfrm>
            <a:off x="1803399" y="5346700"/>
            <a:ext cx="4483101" cy="338554"/>
          </a:xfrm>
          <a:prstGeom prst="rect">
            <a:avLst/>
          </a:prstGeom>
          <a:noFill/>
        </p:spPr>
        <p:txBody>
          <a:bodyPr wrap="square" rtlCol="0">
            <a:spAutoFit/>
          </a:bodyPr>
          <a:lstStyle/>
          <a:p>
            <a:pPr algn="ctr">
              <a:buNone/>
            </a:pPr>
            <a:r>
              <a:rPr lang="en-US" dirty="0" smtClean="0"/>
              <a:t>Growing to 400 People</a:t>
            </a:r>
            <a:endParaRPr lang="en-US" dirty="0"/>
          </a:p>
        </p:txBody>
      </p:sp>
      <p:sp>
        <p:nvSpPr>
          <p:cNvPr id="28" name="Geschweifte Klammer links 27"/>
          <p:cNvSpPr/>
          <p:nvPr/>
        </p:nvSpPr>
        <p:spPr bwMode="auto">
          <a:xfrm rot="16200000">
            <a:off x="6964663" y="4199693"/>
            <a:ext cx="355603" cy="1811415"/>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600" b="0" i="0" u="none" strike="noStrike" cap="none" normalizeH="0" baseline="0" dirty="0" smtClean="0">
              <a:ln>
                <a:noFill/>
              </a:ln>
              <a:solidFill>
                <a:srgbClr val="000000"/>
              </a:solidFill>
              <a:effectLst/>
              <a:latin typeface="Arial" charset="0"/>
            </a:endParaRPr>
          </a:p>
        </p:txBody>
      </p:sp>
      <p:sp>
        <p:nvSpPr>
          <p:cNvPr id="29" name="Textfeld 28"/>
          <p:cNvSpPr txBox="1"/>
          <p:nvPr/>
        </p:nvSpPr>
        <p:spPr>
          <a:xfrm>
            <a:off x="6184900" y="5321300"/>
            <a:ext cx="1985238" cy="584775"/>
          </a:xfrm>
          <a:prstGeom prst="rect">
            <a:avLst/>
          </a:prstGeom>
          <a:noFill/>
        </p:spPr>
        <p:txBody>
          <a:bodyPr wrap="square" rtlCol="0">
            <a:spAutoFit/>
          </a:bodyPr>
          <a:lstStyle/>
          <a:p>
            <a:pPr algn="ctr">
              <a:buNone/>
            </a:pPr>
            <a:r>
              <a:rPr lang="en-US" dirty="0" smtClean="0"/>
              <a:t>Shrinking to 350 People</a:t>
            </a:r>
            <a:endParaRPr lang="en-US" dirty="0"/>
          </a:p>
        </p:txBody>
      </p:sp>
      <p:cxnSp>
        <p:nvCxnSpPr>
          <p:cNvPr id="32" name="Gerade Verbindung 31"/>
          <p:cNvCxnSpPr/>
          <p:nvPr/>
        </p:nvCxnSpPr>
        <p:spPr bwMode="auto">
          <a:xfrm>
            <a:off x="3708400" y="1816100"/>
            <a:ext cx="0" cy="2679700"/>
          </a:xfrm>
          <a:prstGeom prst="line">
            <a:avLst/>
          </a:prstGeom>
          <a:noFill/>
          <a:ln w="9525" cap="flat" cmpd="sng" algn="ctr">
            <a:solidFill>
              <a:schemeClr val="tx1"/>
            </a:solidFill>
            <a:prstDash val="solid"/>
            <a:round/>
            <a:headEnd type="none" w="med" len="med"/>
            <a:tailEnd type="none" w="med" len="med"/>
          </a:ln>
          <a:effectLst/>
        </p:spPr>
      </p:cxnSp>
      <p:sp>
        <p:nvSpPr>
          <p:cNvPr id="35" name="Abgerundete rechteckige Legende 34"/>
          <p:cNvSpPr/>
          <p:nvPr/>
        </p:nvSpPr>
        <p:spPr bwMode="auto">
          <a:xfrm>
            <a:off x="3924300" y="1092200"/>
            <a:ext cx="1536700" cy="495300"/>
          </a:xfrm>
          <a:prstGeom prst="wedgeRoundRectCallout">
            <a:avLst>
              <a:gd name="adj1" fmla="val -63853"/>
              <a:gd name="adj2" fmla="val 98631"/>
              <a:gd name="adj3" fmla="val 16667"/>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Reorganization</a:t>
            </a:r>
          </a:p>
        </p:txBody>
      </p:sp>
      <p:sp>
        <p:nvSpPr>
          <p:cNvPr id="22" name="Foliennummernplatzhalter 3"/>
          <p:cNvSpPr>
            <a:spLocks noGrp="1"/>
          </p:cNvSpPr>
          <p:nvPr>
            <p:ph type="sldNum" sz="quarter" idx="10"/>
          </p:nvPr>
        </p:nvSpPr>
        <p:spPr>
          <a:xfrm>
            <a:off x="8486775" y="6553200"/>
            <a:ext cx="428625" cy="228600"/>
          </a:xfrm>
        </p:spPr>
        <p:txBody>
          <a:bodyPr/>
          <a:lstStyle/>
          <a:p>
            <a:pPr>
              <a:defRPr/>
            </a:pPr>
            <a:fld id="{ACC88516-36E3-410A-857E-6593B50610DF}" type="slidenum">
              <a:rPr lang="de-DE" smtClean="0"/>
              <a:pPr>
                <a:defRPr/>
              </a:pPr>
              <a:t>58</a:t>
            </a:fld>
            <a:endParaRPr lang="de-DE" dirty="0"/>
          </a:p>
        </p:txBody>
      </p:sp>
    </p:spTree>
    <p:custDataLst>
      <p:tags r:id="rId1"/>
    </p:custDataLst>
    <p:extLst>
      <p:ext uri="{BB962C8B-B14F-4D97-AF65-F5344CB8AC3E}">
        <p14:creationId xmlns:p14="http://schemas.microsoft.com/office/powerpoint/2010/main" val="1896827393"/>
      </p:ext>
    </p:extLst>
  </p:cSld>
  <p:clrMapOvr>
    <a:masterClrMapping/>
  </p:clrMapOvr>
  <p:transition advTm="599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329886" y="0"/>
            <a:ext cx="9847067" cy="6858000"/>
          </a:xfrm>
          <a:prstGeom prst="rect">
            <a:avLst/>
          </a:prstGeom>
        </p:spPr>
      </p:pic>
      <p:sp>
        <p:nvSpPr>
          <p:cNvPr id="2" name="Titel 1"/>
          <p:cNvSpPr>
            <a:spLocks noGrp="1"/>
          </p:cNvSpPr>
          <p:nvPr>
            <p:ph type="title"/>
          </p:nvPr>
        </p:nvSpPr>
        <p:spPr/>
        <p:txBody>
          <a:bodyPr/>
          <a:lstStyle/>
          <a:p>
            <a:r>
              <a:rPr lang="en-US" dirty="0" smtClean="0"/>
              <a:t> </a:t>
            </a:r>
            <a:endParaRPr lang="en-US" dirty="0"/>
          </a:p>
        </p:txBody>
      </p:sp>
      <p:sp>
        <p:nvSpPr>
          <p:cNvPr id="10" name="Abgerundete rechteckige Legende 9"/>
          <p:cNvSpPr/>
          <p:nvPr/>
        </p:nvSpPr>
        <p:spPr bwMode="auto">
          <a:xfrm>
            <a:off x="723900" y="2819400"/>
            <a:ext cx="1155700" cy="544830"/>
          </a:xfrm>
          <a:prstGeom prst="wedgeRoundRectCallout">
            <a:avLst>
              <a:gd name="adj1" fmla="val -61492"/>
              <a:gd name="adj2" fmla="val -23747"/>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Started with Scrum</a:t>
            </a:r>
          </a:p>
        </p:txBody>
      </p:sp>
      <p:sp>
        <p:nvSpPr>
          <p:cNvPr id="11" name="Abgerundete rechteckige Legende 10"/>
          <p:cNvSpPr/>
          <p:nvPr/>
        </p:nvSpPr>
        <p:spPr bwMode="auto">
          <a:xfrm>
            <a:off x="1943100" y="2832100"/>
            <a:ext cx="1358900" cy="544830"/>
          </a:xfrm>
          <a:prstGeom prst="wedgeRoundRectCallout">
            <a:avLst>
              <a:gd name="adj1" fmla="val 58270"/>
              <a:gd name="adj2" fmla="val -28652"/>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the first market</a:t>
            </a:r>
          </a:p>
        </p:txBody>
      </p:sp>
      <p:sp>
        <p:nvSpPr>
          <p:cNvPr id="12" name="Abgerundete rechteckige Legende 11"/>
          <p:cNvSpPr/>
          <p:nvPr/>
        </p:nvSpPr>
        <p:spPr bwMode="auto">
          <a:xfrm>
            <a:off x="4191000" y="2806700"/>
            <a:ext cx="1536700" cy="544830"/>
          </a:xfrm>
          <a:prstGeom prst="wedgeRoundRectCallout">
            <a:avLst>
              <a:gd name="adj1" fmla="val 62679"/>
              <a:gd name="adj2" fmla="val -23747"/>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three further markets</a:t>
            </a:r>
          </a:p>
        </p:txBody>
      </p:sp>
      <p:sp>
        <p:nvSpPr>
          <p:cNvPr id="16" name="Abgerundete rechteckige Legende 15"/>
          <p:cNvSpPr/>
          <p:nvPr/>
        </p:nvSpPr>
        <p:spPr bwMode="auto">
          <a:xfrm>
            <a:off x="6680200" y="2806700"/>
            <a:ext cx="1536700" cy="544830"/>
          </a:xfrm>
          <a:prstGeom prst="wedgeRoundRectCallout">
            <a:avLst>
              <a:gd name="adj1" fmla="val 62679"/>
              <a:gd name="adj2" fmla="val -23747"/>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t" anchorCtr="0" compatLnSpc="1">
            <a:prstTxWarp prst="textNoShape">
              <a:avLst/>
            </a:prstTxWarp>
            <a:spAutoFit/>
          </a:bodyPr>
          <a:lstStyle/>
          <a:p>
            <a:pPr>
              <a:buNone/>
            </a:pPr>
            <a:r>
              <a:rPr lang="en-US" dirty="0" smtClean="0"/>
              <a:t>Rollout in six further markets</a:t>
            </a:r>
          </a:p>
        </p:txBody>
      </p:sp>
      <p:sp>
        <p:nvSpPr>
          <p:cNvPr id="20" name="Rectangle 6"/>
          <p:cNvSpPr>
            <a:spLocks noChangeArrowheads="1"/>
          </p:cNvSpPr>
          <p:nvPr/>
        </p:nvSpPr>
        <p:spPr bwMode="auto">
          <a:xfrm>
            <a:off x="398463" y="357188"/>
            <a:ext cx="6113462" cy="274637"/>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 </a:t>
            </a:r>
            <a:endParaRPr lang="en-US" sz="1800" b="1" dirty="0">
              <a:solidFill>
                <a:schemeClr val="hlink"/>
              </a:solidFill>
            </a:endParaRPr>
          </a:p>
        </p:txBody>
      </p:sp>
      <p:sp>
        <p:nvSpPr>
          <p:cNvPr id="35" name="Abgerundete rechteckige Legende 34"/>
          <p:cNvSpPr/>
          <p:nvPr/>
        </p:nvSpPr>
        <p:spPr bwMode="auto">
          <a:xfrm>
            <a:off x="3924300" y="1092200"/>
            <a:ext cx="1536700" cy="495300"/>
          </a:xfrm>
          <a:prstGeom prst="wedgeRoundRectCallout">
            <a:avLst>
              <a:gd name="adj1" fmla="val -63853"/>
              <a:gd name="adj2" fmla="val 98631"/>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Reorganization</a:t>
            </a:r>
          </a:p>
        </p:txBody>
      </p:sp>
      <p:sp>
        <p:nvSpPr>
          <p:cNvPr id="26" name="Wolke 25"/>
          <p:cNvSpPr/>
          <p:nvPr/>
        </p:nvSpPr>
        <p:spPr bwMode="auto">
          <a:xfrm>
            <a:off x="2706159" y="4897695"/>
            <a:ext cx="2638598" cy="1382843"/>
          </a:xfrm>
          <a:prstGeom prst="cloud">
            <a:avLst/>
          </a:prstGeom>
          <a:solidFill>
            <a:schemeClr val="bg1">
              <a:alpha val="8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5" name="Textfeld 24"/>
          <p:cNvSpPr txBox="1"/>
          <p:nvPr/>
        </p:nvSpPr>
        <p:spPr>
          <a:xfrm>
            <a:off x="1803399" y="5346700"/>
            <a:ext cx="4483101" cy="338554"/>
          </a:xfrm>
          <a:prstGeom prst="rect">
            <a:avLst/>
          </a:prstGeom>
          <a:noFill/>
        </p:spPr>
        <p:txBody>
          <a:bodyPr wrap="square" rtlCol="0">
            <a:spAutoFit/>
          </a:bodyPr>
          <a:lstStyle/>
          <a:p>
            <a:pPr algn="ctr">
              <a:buNone/>
            </a:pPr>
            <a:r>
              <a:rPr lang="en-US" dirty="0" smtClean="0"/>
              <a:t>Growing to 400 People</a:t>
            </a:r>
            <a:endParaRPr lang="en-US" dirty="0"/>
          </a:p>
        </p:txBody>
      </p:sp>
      <p:sp>
        <p:nvSpPr>
          <p:cNvPr id="27" name="Wolke 26"/>
          <p:cNvSpPr/>
          <p:nvPr/>
        </p:nvSpPr>
        <p:spPr bwMode="auto">
          <a:xfrm>
            <a:off x="6263574" y="5080258"/>
            <a:ext cx="1872179" cy="1045630"/>
          </a:xfrm>
          <a:prstGeom prst="cloud">
            <a:avLst/>
          </a:prstGeom>
          <a:solidFill>
            <a:schemeClr val="bg1">
              <a:alpha val="8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9" name="Textfeld 28"/>
          <p:cNvSpPr txBox="1"/>
          <p:nvPr/>
        </p:nvSpPr>
        <p:spPr>
          <a:xfrm>
            <a:off x="6184900" y="5321300"/>
            <a:ext cx="1985238" cy="584775"/>
          </a:xfrm>
          <a:prstGeom prst="rect">
            <a:avLst/>
          </a:prstGeom>
          <a:noFill/>
        </p:spPr>
        <p:txBody>
          <a:bodyPr wrap="square" rtlCol="0">
            <a:spAutoFit/>
          </a:bodyPr>
          <a:lstStyle/>
          <a:p>
            <a:pPr algn="ctr">
              <a:buNone/>
            </a:pPr>
            <a:r>
              <a:rPr lang="en-US" dirty="0" smtClean="0"/>
              <a:t>Shrinking to 350 People</a:t>
            </a:r>
            <a:endParaRPr lang="en-US" dirty="0"/>
          </a:p>
        </p:txBody>
      </p:sp>
      <p:sp>
        <p:nvSpPr>
          <p:cNvPr id="30" name="Wolke 29"/>
          <p:cNvSpPr/>
          <p:nvPr/>
        </p:nvSpPr>
        <p:spPr bwMode="auto">
          <a:xfrm>
            <a:off x="317651" y="5275651"/>
            <a:ext cx="1594182" cy="898467"/>
          </a:xfrm>
          <a:prstGeom prst="cloud">
            <a:avLst/>
          </a:prstGeom>
          <a:solidFill>
            <a:schemeClr val="bg1">
              <a:alpha val="8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rgbClr val="000000"/>
              </a:solidFill>
              <a:effectLst/>
              <a:latin typeface="Arial" charset="0"/>
            </a:endParaRPr>
          </a:p>
        </p:txBody>
      </p:sp>
      <p:sp>
        <p:nvSpPr>
          <p:cNvPr id="23" name="Textfeld 22"/>
          <p:cNvSpPr txBox="1"/>
          <p:nvPr/>
        </p:nvSpPr>
        <p:spPr>
          <a:xfrm>
            <a:off x="444500" y="5334000"/>
            <a:ext cx="1358900" cy="584775"/>
          </a:xfrm>
          <a:prstGeom prst="rect">
            <a:avLst/>
          </a:prstGeom>
          <a:noFill/>
        </p:spPr>
        <p:txBody>
          <a:bodyPr wrap="square" rtlCol="0">
            <a:spAutoFit/>
          </a:bodyPr>
          <a:lstStyle/>
          <a:p>
            <a:pPr algn="ctr">
              <a:buNone/>
            </a:pPr>
            <a:r>
              <a:rPr lang="en-US" dirty="0" smtClean="0"/>
              <a:t>Scaling to 200 People</a:t>
            </a:r>
            <a:endParaRPr lang="en-US" dirty="0"/>
          </a:p>
        </p:txBody>
      </p:sp>
    </p:spTree>
    <p:extLst>
      <p:ext uri="{BB962C8B-B14F-4D97-AF65-F5344CB8AC3E}">
        <p14:creationId xmlns:p14="http://schemas.microsoft.com/office/powerpoint/2010/main" val="2854056456"/>
      </p:ext>
    </p:extLst>
  </p:cSld>
  <p:clrMapOvr>
    <a:masterClrMapping/>
  </p:clrMapOvr>
  <p:transition advTm="13504"/>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5"/>
          <p:cNvSpPr>
            <a:spLocks noGrp="1" noChangeArrowheads="1"/>
          </p:cNvSpPr>
          <p:nvPr>
            <p:ph type="body" idx="1"/>
          </p:nvPr>
        </p:nvSpPr>
        <p:spPr>
          <a:xfrm>
            <a:off x="377827" y="1397000"/>
            <a:ext cx="8443913" cy="4087272"/>
          </a:xfrm>
          <a:noFill/>
        </p:spPr>
        <p:txBody>
          <a:bodyPr/>
          <a:lstStyle/>
          <a:p>
            <a:pPr eaLnBrk="1" hangingPunct="1"/>
            <a:r>
              <a:rPr lang="en-US" dirty="0" smtClean="0"/>
              <a:t>Great opportunity to learn </a:t>
            </a:r>
            <a:r>
              <a:rPr lang="en-US" dirty="0"/>
              <a:t>h</a:t>
            </a:r>
            <a:r>
              <a:rPr lang="en-US" dirty="0" smtClean="0"/>
              <a:t>ow to work with large teams</a:t>
            </a:r>
          </a:p>
          <a:p>
            <a:pPr lvl="1" eaLnBrk="1" hangingPunct="1"/>
            <a:r>
              <a:rPr lang="en-US" dirty="0" smtClean="0"/>
              <a:t>Team Estimation Game</a:t>
            </a:r>
          </a:p>
          <a:p>
            <a:pPr lvl="1" eaLnBrk="1" hangingPunct="1"/>
            <a:r>
              <a:rPr lang="en-US" dirty="0" smtClean="0"/>
              <a:t>information vs. discussion</a:t>
            </a:r>
          </a:p>
          <a:p>
            <a:pPr lvl="1" eaLnBrk="1" hangingPunct="1"/>
            <a:r>
              <a:rPr lang="en-US" dirty="0" smtClean="0"/>
              <a:t>dynamic teams</a:t>
            </a:r>
          </a:p>
          <a:p>
            <a:pPr lvl="1" eaLnBrk="1" hangingPunct="1"/>
            <a:r>
              <a:rPr lang="en-US" dirty="0" smtClean="0"/>
              <a:t>participatory </a:t>
            </a:r>
            <a:r>
              <a:rPr lang="en-US" dirty="0"/>
              <a:t>team </a:t>
            </a:r>
            <a:r>
              <a:rPr lang="en-US" dirty="0" smtClean="0"/>
              <a:t>forming</a:t>
            </a:r>
          </a:p>
          <a:p>
            <a:pPr eaLnBrk="1" hangingPunct="1"/>
            <a:endParaRPr lang="en-US" dirty="0" smtClean="0"/>
          </a:p>
          <a:p>
            <a:pPr eaLnBrk="1" hangingPunct="1"/>
            <a:r>
              <a:rPr lang="en-US" dirty="0" smtClean="0"/>
              <a:t>Bursts of growth with completely different solutions depending on the situation</a:t>
            </a:r>
          </a:p>
          <a:p>
            <a:pPr lvl="1" eaLnBrk="1" hangingPunct="1"/>
            <a:r>
              <a:rPr lang="en-US" dirty="0" smtClean="0"/>
              <a:t>split Backlog, not teams</a:t>
            </a:r>
          </a:p>
          <a:p>
            <a:pPr lvl="1" eaLnBrk="1" hangingPunct="1"/>
            <a:r>
              <a:rPr lang="en-US" dirty="0" smtClean="0"/>
              <a:t>mix newbies and experienced team members</a:t>
            </a:r>
          </a:p>
          <a:p>
            <a:pPr eaLnBrk="1" hangingPunct="1"/>
            <a:endParaRPr lang="en-US" dirty="0" smtClean="0"/>
          </a:p>
          <a:p>
            <a:pPr eaLnBrk="1" hangingPunct="1"/>
            <a:r>
              <a:rPr lang="en-US" dirty="0" smtClean="0"/>
              <a:t>Alignment</a:t>
            </a:r>
          </a:p>
          <a:p>
            <a:pPr lvl="1" eaLnBrk="1" hangingPunct="1"/>
            <a:r>
              <a:rPr lang="en-US" dirty="0" smtClean="0"/>
              <a:t>transparency of the goals</a:t>
            </a:r>
          </a:p>
          <a:p>
            <a:pPr lvl="1" eaLnBrk="1" hangingPunct="1"/>
            <a:r>
              <a:rPr lang="en-US" dirty="0" smtClean="0"/>
              <a:t>transparency of bottlenecks</a:t>
            </a:r>
            <a:endParaRPr lang="en-US" dirty="0"/>
          </a:p>
          <a:p>
            <a:pPr eaLnBrk="1" hangingPunct="1"/>
            <a:endParaRPr lang="en-US" dirty="0" smtClean="0"/>
          </a:p>
        </p:txBody>
      </p:sp>
      <p:sp>
        <p:nvSpPr>
          <p:cNvPr id="5122" name="Foliennummernplatzhalter 3"/>
          <p:cNvSpPr>
            <a:spLocks noGrp="1"/>
          </p:cNvSpPr>
          <p:nvPr>
            <p:ph type="sldNum" sz="quarter" idx="10"/>
          </p:nvPr>
        </p:nvSpPr>
        <p:spPr>
          <a:noFill/>
        </p:spPr>
        <p:txBody>
          <a:bodyPr/>
          <a:lstStyle/>
          <a:p>
            <a:fld id="{B8CDA711-A42F-4F33-91BE-8E42DC3C50C1}" type="slidenum">
              <a:rPr lang="de-DE"/>
              <a:pPr/>
              <a:t>59</a:t>
            </a:fld>
            <a:endParaRPr lang="de-DE"/>
          </a:p>
        </p:txBody>
      </p:sp>
      <p:sp>
        <p:nvSpPr>
          <p:cNvPr id="5123" name="Rectangle 2"/>
          <p:cNvSpPr>
            <a:spLocks noGrp="1" noChangeArrowheads="1"/>
          </p:cNvSpPr>
          <p:nvPr>
            <p:ph type="title"/>
          </p:nvPr>
        </p:nvSpPr>
        <p:spPr/>
        <p:txBody>
          <a:bodyPr/>
          <a:lstStyle/>
          <a:p>
            <a:pPr eaLnBrk="1" hangingPunct="1"/>
            <a:r>
              <a:rPr lang="en-US" smtClean="0"/>
              <a:t>Conclusion</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Structures for Self-Organization</a:t>
            </a:r>
            <a:endParaRPr lang="en-US" sz="1800" b="1" dirty="0">
              <a:solidFill>
                <a:schemeClr val="hlink"/>
              </a:solidFill>
            </a:endParaRPr>
          </a:p>
        </p:txBody>
      </p:sp>
    </p:spTree>
  </p:cSld>
  <p:clrMapOvr>
    <a:masterClrMapping/>
  </p:clrMapOvr>
  <p:transition advTm="62689"/>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5"/>
          <p:cNvSpPr>
            <a:spLocks noGrp="1" noChangeArrowheads="1"/>
          </p:cNvSpPr>
          <p:nvPr>
            <p:ph type="body" idx="1"/>
          </p:nvPr>
        </p:nvSpPr>
        <p:spPr>
          <a:xfrm>
            <a:off x="377827" y="1397000"/>
            <a:ext cx="8443913" cy="1723548"/>
          </a:xfrm>
          <a:noFill/>
        </p:spPr>
        <p:txBody>
          <a:bodyPr/>
          <a:lstStyle/>
          <a:p>
            <a:pPr eaLnBrk="1" hangingPunct="1"/>
            <a:r>
              <a:rPr lang="en-US" dirty="0"/>
              <a:t>F</a:t>
            </a:r>
            <a:r>
              <a:rPr lang="en-US" dirty="0" smtClean="0"/>
              <a:t>reedom to experiment</a:t>
            </a:r>
          </a:p>
          <a:p>
            <a:pPr marL="0" indent="0" eaLnBrk="1" hangingPunct="1">
              <a:buNone/>
            </a:pPr>
            <a:endParaRPr lang="en-US" dirty="0" smtClean="0"/>
          </a:p>
          <a:p>
            <a:pPr eaLnBrk="1" hangingPunct="1"/>
            <a:r>
              <a:rPr lang="en-US" dirty="0" smtClean="0"/>
              <a:t>Outstanding team spirit</a:t>
            </a:r>
          </a:p>
          <a:p>
            <a:pPr eaLnBrk="1" hangingPunct="1"/>
            <a:endParaRPr lang="en-US" dirty="0"/>
          </a:p>
          <a:p>
            <a:pPr eaLnBrk="1" hangingPunct="1"/>
            <a:r>
              <a:rPr lang="en-US" dirty="0"/>
              <a:t>Awesome project</a:t>
            </a:r>
            <a:endParaRPr lang="en-US" dirty="0" smtClean="0"/>
          </a:p>
          <a:p>
            <a:pPr eaLnBrk="1" hangingPunct="1"/>
            <a:endParaRPr lang="en-US" dirty="0" smtClean="0"/>
          </a:p>
        </p:txBody>
      </p:sp>
      <p:sp>
        <p:nvSpPr>
          <p:cNvPr id="5122" name="Foliennummernplatzhalter 3"/>
          <p:cNvSpPr>
            <a:spLocks noGrp="1"/>
          </p:cNvSpPr>
          <p:nvPr>
            <p:ph type="sldNum" sz="quarter" idx="10"/>
          </p:nvPr>
        </p:nvSpPr>
        <p:spPr>
          <a:noFill/>
        </p:spPr>
        <p:txBody>
          <a:bodyPr/>
          <a:lstStyle/>
          <a:p>
            <a:fld id="{B8CDA711-A42F-4F33-91BE-8E42DC3C50C1}" type="slidenum">
              <a:rPr lang="de-DE"/>
              <a:pPr/>
              <a:t>60</a:t>
            </a:fld>
            <a:endParaRPr lang="de-DE"/>
          </a:p>
        </p:txBody>
      </p:sp>
      <p:sp>
        <p:nvSpPr>
          <p:cNvPr id="5123" name="Rectangle 2"/>
          <p:cNvSpPr>
            <a:spLocks noGrp="1" noChangeArrowheads="1"/>
          </p:cNvSpPr>
          <p:nvPr>
            <p:ph type="title"/>
          </p:nvPr>
        </p:nvSpPr>
        <p:spPr/>
        <p:txBody>
          <a:bodyPr/>
          <a:lstStyle/>
          <a:p>
            <a:pPr eaLnBrk="1" hangingPunct="1"/>
            <a:r>
              <a:rPr lang="en-US" dirty="0" smtClean="0"/>
              <a:t>Personal Conclusion</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None/>
            </a:pPr>
            <a:r>
              <a:rPr lang="en-US" sz="1800" b="1" dirty="0">
                <a:solidFill>
                  <a:schemeClr val="hlink"/>
                </a:solidFill>
              </a:rPr>
              <a:t>Awesome Project</a:t>
            </a:r>
          </a:p>
        </p:txBody>
      </p:sp>
      <p:pic>
        <p:nvPicPr>
          <p:cNvPr id="3076" name="Picture 4" descr="C:\Documents and Settings\Administrator\Local Settings\Temporary Internet Files\Content.IE5\POZSS3DM\MP900430667[1].jpg"/>
          <p:cNvPicPr>
            <a:picLocks noChangeAspect="1" noChangeArrowheads="1"/>
          </p:cNvPicPr>
          <p:nvPr/>
        </p:nvPicPr>
        <p:blipFill>
          <a:blip r:embed="rId3" cstate="print"/>
          <a:srcRect/>
          <a:stretch>
            <a:fillRect/>
          </a:stretch>
        </p:blipFill>
        <p:spPr bwMode="auto">
          <a:xfrm>
            <a:off x="3383280" y="757935"/>
            <a:ext cx="5760720" cy="5760720"/>
          </a:xfrm>
          <a:prstGeom prst="rect">
            <a:avLst/>
          </a:prstGeom>
          <a:noFill/>
        </p:spPr>
      </p:pic>
    </p:spTree>
    <p:extLst>
      <p:ext uri="{BB962C8B-B14F-4D97-AF65-F5344CB8AC3E}">
        <p14:creationId xmlns:p14="http://schemas.microsoft.com/office/powerpoint/2010/main" val="4062895282"/>
      </p:ext>
    </p:extLst>
  </p:cSld>
  <p:clrMapOvr>
    <a:masterClrMapping/>
  </p:clrMapOvr>
  <p:transition advTm="10297"/>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nummernplatzhalter 3"/>
          <p:cNvSpPr>
            <a:spLocks noGrp="1"/>
          </p:cNvSpPr>
          <p:nvPr>
            <p:ph type="sldNum" sz="quarter" idx="10"/>
          </p:nvPr>
        </p:nvSpPr>
        <p:spPr>
          <a:noFill/>
        </p:spPr>
        <p:txBody>
          <a:bodyPr/>
          <a:lstStyle/>
          <a:p>
            <a:fld id="{5C09CC47-94BD-4E17-AA1B-F099442A501A}" type="slidenum">
              <a:rPr lang="de-DE"/>
              <a:pPr/>
              <a:t>61</a:t>
            </a:fld>
            <a:endParaRPr lang="de-DE"/>
          </a:p>
        </p:txBody>
      </p:sp>
      <p:sp>
        <p:nvSpPr>
          <p:cNvPr id="18435" name="Rectangle 2"/>
          <p:cNvSpPr>
            <a:spLocks noGrp="1" noChangeArrowheads="1"/>
          </p:cNvSpPr>
          <p:nvPr>
            <p:ph type="title"/>
          </p:nvPr>
        </p:nvSpPr>
        <p:spPr/>
        <p:txBody>
          <a:bodyPr/>
          <a:lstStyle/>
          <a:p>
            <a:pPr eaLnBrk="1" hangingPunct="1"/>
            <a:r>
              <a:rPr lang="en-US" smtClean="0"/>
              <a:t>Thank you for your attention!</a:t>
            </a:r>
          </a:p>
        </p:txBody>
      </p:sp>
      <p:sp>
        <p:nvSpPr>
          <p:cNvPr id="18436" name="Rectangle 3"/>
          <p:cNvSpPr>
            <a:spLocks noChangeArrowheads="1"/>
          </p:cNvSpPr>
          <p:nvPr/>
        </p:nvSpPr>
        <p:spPr bwMode="auto">
          <a:xfrm>
            <a:off x="398463" y="337366"/>
            <a:ext cx="617061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Questions?</a:t>
            </a:r>
            <a:endParaRPr lang="en-US" sz="1800" b="1" dirty="0">
              <a:solidFill>
                <a:schemeClr val="hlink"/>
              </a:solidFill>
            </a:endParaRPr>
          </a:p>
        </p:txBody>
      </p:sp>
      <p:sp>
        <p:nvSpPr>
          <p:cNvPr id="18437" name="Rectangle 17"/>
          <p:cNvSpPr>
            <a:spLocks noChangeArrowheads="1"/>
          </p:cNvSpPr>
          <p:nvPr/>
        </p:nvSpPr>
        <p:spPr bwMode="auto">
          <a:xfrm>
            <a:off x="430215" y="1654176"/>
            <a:ext cx="4160837" cy="738664"/>
          </a:xfrm>
          <a:prstGeom prst="rect">
            <a:avLst/>
          </a:prstGeom>
          <a:noFill/>
          <a:ln w="9525">
            <a:noFill/>
            <a:miter lim="800000"/>
            <a:headEnd/>
            <a:tailEnd/>
          </a:ln>
        </p:spPr>
        <p:txBody>
          <a:bodyPr lIns="0" tIns="0" rIns="0" bIns="0">
            <a:spAutoFit/>
          </a:bodyPr>
          <a:lstStyle/>
          <a:p>
            <a:pPr>
              <a:buClr>
                <a:schemeClr val="hlink"/>
              </a:buClr>
              <a:buNone/>
            </a:pPr>
            <a:r>
              <a:rPr lang="de-DE" dirty="0" smtClean="0"/>
              <a:t>Dr. Sebastian Stamminger</a:t>
            </a:r>
            <a:br>
              <a:rPr lang="de-DE" dirty="0" smtClean="0"/>
            </a:br>
            <a:r>
              <a:rPr lang="de-DE" u="sng" dirty="0" err="1" smtClean="0">
                <a:solidFill>
                  <a:srgbClr val="0D66A7"/>
                </a:solidFill>
              </a:rPr>
              <a:t>sebastian.stamminger@tngtech.com</a:t>
            </a:r>
            <a:r>
              <a:rPr lang="de-DE" dirty="0"/>
              <a:t/>
            </a:r>
            <a:br>
              <a:rPr lang="de-DE" dirty="0"/>
            </a:br>
            <a:r>
              <a:rPr lang="de-DE" dirty="0"/>
              <a:t>Tel. +49 </a:t>
            </a:r>
            <a:r>
              <a:rPr lang="de-DE" dirty="0" smtClean="0"/>
              <a:t>176 2191 5655</a:t>
            </a:r>
            <a:endParaRPr lang="de-DE" dirty="0"/>
          </a:p>
        </p:txBody>
      </p:sp>
      <p:pic>
        <p:nvPicPr>
          <p:cNvPr id="2" name="Bild 1" descr="Stamminger-2014-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5070" y="1695514"/>
            <a:ext cx="2931044" cy="4396567"/>
          </a:xfrm>
          <a:prstGeom prst="rect">
            <a:avLst/>
          </a:prstGeom>
        </p:spPr>
      </p:pic>
    </p:spTree>
  </p:cSld>
  <p:clrMapOvr>
    <a:masterClrMapping/>
  </p:clrMapOvr>
  <p:transition advTm="10601"/>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Picture </a:t>
            </a:r>
            <a:r>
              <a:rPr lang="de-DE" dirty="0" err="1" smtClean="0"/>
              <a:t>Credits</a:t>
            </a:r>
            <a:endParaRPr lang="de-DE" dirty="0"/>
          </a:p>
        </p:txBody>
      </p:sp>
      <p:sp>
        <p:nvSpPr>
          <p:cNvPr id="3" name="Inhaltsplatzhalter 2"/>
          <p:cNvSpPr>
            <a:spLocks noGrp="1"/>
          </p:cNvSpPr>
          <p:nvPr>
            <p:ph idx="1"/>
          </p:nvPr>
        </p:nvSpPr>
        <p:spPr>
          <a:xfrm>
            <a:off x="377827" y="1397001"/>
            <a:ext cx="8443913" cy="1871281"/>
          </a:xfrm>
        </p:spPr>
        <p:txBody>
          <a:bodyPr/>
          <a:lstStyle/>
          <a:p>
            <a:r>
              <a:rPr lang="de-DE" dirty="0" err="1" smtClean="0"/>
              <a:t>Rollercoaster</a:t>
            </a:r>
            <a:r>
              <a:rPr lang="de-DE" dirty="0" smtClean="0"/>
              <a:t/>
            </a:r>
            <a:br>
              <a:rPr lang="de-DE" dirty="0" smtClean="0"/>
            </a:br>
            <a:r>
              <a:rPr lang="de-DE" dirty="0" smtClean="0"/>
              <a:t>Source</a:t>
            </a:r>
            <a:r>
              <a:rPr lang="de-DE" dirty="0"/>
              <a:t>: Andreas Steinhoff [</a:t>
            </a:r>
            <a:r>
              <a:rPr lang="de-DE" dirty="0" err="1"/>
              <a:t>Attribution</a:t>
            </a:r>
            <a:r>
              <a:rPr lang="de-DE" dirty="0"/>
              <a:t>], via </a:t>
            </a:r>
            <a:r>
              <a:rPr lang="de-DE" dirty="0" err="1"/>
              <a:t>Wikimedia</a:t>
            </a:r>
            <a:r>
              <a:rPr lang="de-DE" dirty="0"/>
              <a:t> </a:t>
            </a:r>
            <a:r>
              <a:rPr lang="de-DE" dirty="0" err="1" smtClean="0"/>
              <a:t>Commons</a:t>
            </a:r>
            <a:r>
              <a:rPr lang="de-DE" dirty="0" smtClean="0"/>
              <a:t/>
            </a:r>
            <a:br>
              <a:rPr lang="de-DE" dirty="0" smtClean="0"/>
            </a:br>
            <a:r>
              <a:rPr lang="de-DE" dirty="0" smtClean="0">
                <a:hlinkClick r:id="rId2"/>
              </a:rPr>
              <a:t>http</a:t>
            </a:r>
            <a:r>
              <a:rPr lang="de-DE" dirty="0">
                <a:hlinkClick r:id="rId2"/>
              </a:rPr>
              <a:t>://commons.wikimedia.org/wiki/File%3AOlympia_Looping_-_Oktoberfest_2005_-_4.jpg</a:t>
            </a:r>
            <a:endParaRPr lang="de-DE" dirty="0"/>
          </a:p>
          <a:p>
            <a:endParaRPr lang="de-DE" dirty="0" smtClean="0"/>
          </a:p>
          <a:p>
            <a:r>
              <a:rPr lang="de-DE" dirty="0" smtClean="0"/>
              <a:t>Carrier, Source:</a:t>
            </a:r>
            <a:r>
              <a:rPr lang="en-US" dirty="0"/>
              <a:t/>
            </a:r>
            <a:br>
              <a:rPr lang="en-US" dirty="0"/>
            </a:br>
            <a:r>
              <a:rPr lang="en-US" dirty="0" smtClean="0">
                <a:hlinkClick r:id="rId3"/>
              </a:rPr>
              <a:t>http</a:t>
            </a:r>
            <a:r>
              <a:rPr lang="en-US" dirty="0">
                <a:hlinkClick r:id="rId3"/>
              </a:rPr>
              <a:t>://commons.wikimedia.org/wiki/File:Carrier2.750pix.jpg</a:t>
            </a:r>
            <a:endParaRPr lang="en-US" dirty="0"/>
          </a:p>
          <a:p>
            <a:endParaRPr lang="de-DE" dirty="0"/>
          </a:p>
        </p:txBody>
      </p:sp>
      <p:sp>
        <p:nvSpPr>
          <p:cNvPr id="4" name="Foliennummernplatzhalter 3"/>
          <p:cNvSpPr>
            <a:spLocks noGrp="1"/>
          </p:cNvSpPr>
          <p:nvPr>
            <p:ph type="sldNum" sz="quarter" idx="10"/>
          </p:nvPr>
        </p:nvSpPr>
        <p:spPr/>
        <p:txBody>
          <a:bodyPr/>
          <a:lstStyle/>
          <a:p>
            <a:pPr>
              <a:defRPr/>
            </a:pPr>
            <a:fld id="{ACC88516-36E3-410A-857E-6593B50610DF}" type="slidenum">
              <a:rPr lang="en-US" noProof="0" smtClean="0"/>
              <a:pPr>
                <a:defRPr/>
              </a:pPr>
              <a:t>62</a:t>
            </a:fld>
            <a:endParaRPr lang="en-US" noProof="0"/>
          </a:p>
        </p:txBody>
      </p:sp>
    </p:spTree>
    <p:extLst>
      <p:ext uri="{BB962C8B-B14F-4D97-AF65-F5344CB8AC3E}">
        <p14:creationId xmlns:p14="http://schemas.microsoft.com/office/powerpoint/2010/main" val="3329175729"/>
      </p:ext>
    </p:extLst>
  </p:cSld>
  <p:clrMapOvr>
    <a:masterClrMapping/>
  </p:clrMapOvr>
  <p:transition advTm="3096"/>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3"/>
          <p:cNvSpPr>
            <a:spLocks noGrp="1"/>
          </p:cNvSpPr>
          <p:nvPr>
            <p:ph type="sldNum" sz="quarter" idx="10"/>
          </p:nvPr>
        </p:nvSpPr>
        <p:spPr>
          <a:noFill/>
        </p:spPr>
        <p:txBody>
          <a:bodyPr/>
          <a:lstStyle/>
          <a:p>
            <a:fld id="{87C21788-D191-44D7-A3D2-24809740E713}" type="slidenum">
              <a:rPr lang="de-DE"/>
              <a:pPr/>
              <a:t>63</a:t>
            </a:fld>
            <a:endParaRPr lang="de-DE"/>
          </a:p>
        </p:txBody>
      </p:sp>
      <p:sp>
        <p:nvSpPr>
          <p:cNvPr id="19459" name="Rectangle 4"/>
          <p:cNvSpPr>
            <a:spLocks noChangeArrowheads="1"/>
          </p:cNvSpPr>
          <p:nvPr/>
        </p:nvSpPr>
        <p:spPr bwMode="auto">
          <a:xfrm>
            <a:off x="0" y="0"/>
            <a:ext cx="9144000" cy="6858000"/>
          </a:xfrm>
          <a:prstGeom prst="rect">
            <a:avLst/>
          </a:prstGeom>
          <a:solidFill>
            <a:schemeClr val="tx1"/>
          </a:solidFill>
          <a:ln w="9525" algn="ctr">
            <a:solidFill>
              <a:schemeClr val="tx1"/>
            </a:solidFill>
            <a:miter lim="800000"/>
            <a:headEnd/>
            <a:tailEnd/>
          </a:ln>
        </p:spPr>
        <p:txBody>
          <a:bodyPr lIns="0" tIns="0" rIns="0" bIns="0" anchor="ctr">
            <a:noAutofit/>
          </a:bodyPr>
          <a:lstStyle/>
          <a:p>
            <a:endParaRPr lang="de-DE"/>
          </a:p>
        </p:txBody>
      </p:sp>
    </p:spTree>
  </p:cSld>
  <p:clrMapOvr>
    <a:masterClrMapping/>
  </p:clrMapOvr>
  <p:transition advTm="2703"/>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bikablo-frau3.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045" y="1852708"/>
            <a:ext cx="2396813" cy="3451411"/>
          </a:xfrm>
          <a:prstGeom prst="rect">
            <a:avLst/>
          </a:prstGeom>
        </p:spPr>
      </p:pic>
      <p:sp>
        <p:nvSpPr>
          <p:cNvPr id="2" name="Titel 1"/>
          <p:cNvSpPr>
            <a:spLocks noGrp="1"/>
          </p:cNvSpPr>
          <p:nvPr>
            <p:ph type="title"/>
          </p:nvPr>
        </p:nvSpPr>
        <p:spPr/>
        <p:txBody>
          <a:bodyPr/>
          <a:lstStyle/>
          <a:p>
            <a:r>
              <a:rPr lang="de-DE" dirty="0" smtClean="0"/>
              <a:t> </a:t>
            </a:r>
            <a:endParaRPr lang="de-DE" dirty="0"/>
          </a:p>
        </p:txBody>
      </p:sp>
      <p:sp>
        <p:nvSpPr>
          <p:cNvPr id="3" name="Inhaltsplatzhalter 2"/>
          <p:cNvSpPr>
            <a:spLocks noGrp="1"/>
          </p:cNvSpPr>
          <p:nvPr>
            <p:ph idx="1"/>
          </p:nvPr>
        </p:nvSpPr>
        <p:spPr>
          <a:xfrm>
            <a:off x="5353239" y="5094942"/>
            <a:ext cx="1609351" cy="246221"/>
          </a:xfrm>
        </p:spPr>
        <p:txBody>
          <a:bodyPr/>
          <a:lstStyle/>
          <a:p>
            <a:pPr marL="0" indent="0">
              <a:buNone/>
            </a:pPr>
            <a:r>
              <a:rPr lang="de-DE" dirty="0" err="1" smtClean="0"/>
              <a:t>project</a:t>
            </a:r>
            <a:r>
              <a:rPr lang="de-DE" dirty="0" smtClean="0"/>
              <a:t> </a:t>
            </a:r>
            <a:r>
              <a:rPr lang="de-DE" dirty="0" err="1" smtClean="0"/>
              <a:t>manager</a:t>
            </a:r>
            <a:endParaRPr lang="de-DE" dirty="0"/>
          </a:p>
        </p:txBody>
      </p:sp>
      <p:sp>
        <p:nvSpPr>
          <p:cNvPr id="4" name="Foliennummernplatzhalter 3"/>
          <p:cNvSpPr>
            <a:spLocks noGrp="1"/>
          </p:cNvSpPr>
          <p:nvPr>
            <p:ph type="sldNum" sz="quarter" idx="10"/>
          </p:nvPr>
        </p:nvSpPr>
        <p:spPr/>
        <p:txBody>
          <a:bodyPr/>
          <a:lstStyle/>
          <a:p>
            <a:pPr>
              <a:defRPr/>
            </a:pPr>
            <a:fld id="{ACC88516-36E3-410A-857E-6593B50610DF}" type="slidenum">
              <a:rPr lang="en-US" noProof="0" smtClean="0"/>
              <a:pPr>
                <a:defRPr/>
              </a:pPr>
              <a:t>6</a:t>
            </a:fld>
            <a:endParaRPr lang="en-US" noProof="0"/>
          </a:p>
        </p:txBody>
      </p:sp>
      <p:pic>
        <p:nvPicPr>
          <p:cNvPr id="8" name="Bild 7" descr="bikablo-mann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40" y="2008016"/>
            <a:ext cx="1888990" cy="3131747"/>
          </a:xfrm>
          <a:prstGeom prst="rect">
            <a:avLst/>
          </a:prstGeom>
        </p:spPr>
      </p:pic>
      <p:sp>
        <p:nvSpPr>
          <p:cNvPr id="5" name="Abgerundete rechteckige Legende 4"/>
          <p:cNvSpPr/>
          <p:nvPr/>
        </p:nvSpPr>
        <p:spPr bwMode="auto">
          <a:xfrm>
            <a:off x="3454920" y="1045887"/>
            <a:ext cx="2252610" cy="911419"/>
          </a:xfrm>
          <a:prstGeom prst="wedgeRoundRectCallout">
            <a:avLst>
              <a:gd name="adj1" fmla="val -52399"/>
              <a:gd name="adj2" fmla="val 112034"/>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buNone/>
            </a:pPr>
            <a:r>
              <a:rPr lang="en-US" dirty="0" smtClean="0"/>
              <a:t>Why </a:t>
            </a:r>
            <a:r>
              <a:rPr lang="en-US" dirty="0"/>
              <a:t>do we need hundreds of people? </a:t>
            </a:r>
            <a:br>
              <a:rPr lang="en-US" dirty="0"/>
            </a:br>
            <a:r>
              <a:rPr lang="en-US" dirty="0"/>
              <a:t>We are not building </a:t>
            </a:r>
            <a:r>
              <a:rPr lang="en-US" dirty="0" smtClean="0"/>
              <a:t>…</a:t>
            </a:r>
            <a:endParaRPr lang="en-US" dirty="0"/>
          </a:p>
        </p:txBody>
      </p:sp>
      <p:sp>
        <p:nvSpPr>
          <p:cNvPr id="9" name="Inhaltsplatzhalter 2"/>
          <p:cNvSpPr txBox="1">
            <a:spLocks/>
          </p:cNvSpPr>
          <p:nvPr/>
        </p:nvSpPr>
        <p:spPr bwMode="auto">
          <a:xfrm>
            <a:off x="1516344" y="5094941"/>
            <a:ext cx="3010834"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174625" indent="-174625"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ea typeface="+mn-ea"/>
                <a:cs typeface="+mn-cs"/>
              </a:defRPr>
            </a:lvl1pPr>
            <a:lvl2pPr marL="487363" indent="-133350" algn="l" rtl="0" eaLnBrk="0" fontAlgn="base" hangingPunct="0">
              <a:spcBef>
                <a:spcPct val="20000"/>
              </a:spcBef>
              <a:spcAft>
                <a:spcPct val="0"/>
              </a:spcAft>
              <a:buClr>
                <a:schemeClr val="hlink"/>
              </a:buClr>
              <a:buChar char="-"/>
              <a:defRPr sz="1600">
                <a:solidFill>
                  <a:srgbClr val="000000"/>
                </a:solidFill>
                <a:latin typeface="+mn-lt"/>
              </a:defRPr>
            </a:lvl2pPr>
            <a:lvl3pPr marL="806450" indent="-139700"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3pPr>
            <a:lvl4pPr marL="1169988" indent="-184150" algn="l" rtl="0" eaLnBrk="0" fontAlgn="base" hangingPunct="0">
              <a:spcBef>
                <a:spcPct val="20000"/>
              </a:spcBef>
              <a:spcAft>
                <a:spcPct val="0"/>
              </a:spcAft>
              <a:buClr>
                <a:schemeClr val="hlink"/>
              </a:buClr>
              <a:buChar char="-"/>
              <a:defRPr sz="1600">
                <a:solidFill>
                  <a:srgbClr val="000000"/>
                </a:solidFill>
                <a:latin typeface="+mn-lt"/>
              </a:defRPr>
            </a:lvl4pPr>
            <a:lvl5pPr marL="1519238" indent="-169863" algn="l" rtl="0" eaLnBrk="0" fontAlgn="base" hangingPunct="0">
              <a:spcBef>
                <a:spcPct val="20000"/>
              </a:spcBef>
              <a:spcAft>
                <a:spcPct val="0"/>
              </a:spcAft>
              <a:buClr>
                <a:schemeClr val="hlink"/>
              </a:buClr>
              <a:buFont typeface="Wingdings" pitchFamily="2" charset="2"/>
              <a:buChar char="§"/>
              <a:defRPr sz="1600">
                <a:solidFill>
                  <a:srgbClr val="000000"/>
                </a:solidFill>
                <a:latin typeface="+mn-lt"/>
              </a:defRPr>
            </a:lvl5pPr>
            <a:lvl6pPr marL="19764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6pPr>
            <a:lvl7pPr marL="24336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7pPr>
            <a:lvl8pPr marL="28908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8pPr>
            <a:lvl9pPr marL="3348038" indent="-169863" algn="l" rtl="0" fontAlgn="base">
              <a:spcBef>
                <a:spcPct val="20000"/>
              </a:spcBef>
              <a:spcAft>
                <a:spcPct val="0"/>
              </a:spcAft>
              <a:buClr>
                <a:schemeClr val="hlink"/>
              </a:buClr>
              <a:buFont typeface="Wingdings" pitchFamily="2" charset="2"/>
              <a:buChar char="§"/>
              <a:defRPr sz="1600">
                <a:solidFill>
                  <a:srgbClr val="000000"/>
                </a:solidFill>
                <a:latin typeface="+mn-lt"/>
              </a:defRPr>
            </a:lvl9pPr>
          </a:lstStyle>
          <a:p>
            <a:pPr marL="0" indent="0">
              <a:buFont typeface="Wingdings" pitchFamily="2" charset="2"/>
              <a:buNone/>
            </a:pPr>
            <a:r>
              <a:rPr lang="de-DE" dirty="0" err="1" smtClean="0"/>
              <a:t>marketing</a:t>
            </a:r>
            <a:r>
              <a:rPr lang="de-DE" dirty="0" smtClean="0"/>
              <a:t> </a:t>
            </a:r>
            <a:r>
              <a:rPr lang="de-DE" dirty="0" err="1" smtClean="0"/>
              <a:t>division</a:t>
            </a:r>
            <a:r>
              <a:rPr lang="de-DE" dirty="0" smtClean="0"/>
              <a:t> </a:t>
            </a:r>
            <a:r>
              <a:rPr lang="de-DE" dirty="0" err="1" smtClean="0"/>
              <a:t>manager</a:t>
            </a:r>
            <a:endParaRPr lang="de-DE" dirty="0"/>
          </a:p>
        </p:txBody>
      </p:sp>
    </p:spTree>
    <p:extLst>
      <p:ext uri="{BB962C8B-B14F-4D97-AF65-F5344CB8AC3E}">
        <p14:creationId xmlns:p14="http://schemas.microsoft.com/office/powerpoint/2010/main" val="3855989516"/>
      </p:ext>
    </p:extLst>
  </p:cSld>
  <p:clrMapOvr>
    <a:masterClrMapping/>
  </p:clrMapOvr>
  <p:transition advTm="1639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a:blip r:embed="rId4"/>
          <a:stretch>
            <a:fillRect/>
          </a:stretch>
        </p:blipFill>
        <p:spPr>
          <a:xfrm>
            <a:off x="-776932" y="-14944"/>
            <a:ext cx="10591142" cy="6947651"/>
          </a:xfrm>
          <a:prstGeom prst="rect">
            <a:avLst/>
          </a:prstGeom>
        </p:spPr>
      </p:pic>
      <p:sp>
        <p:nvSpPr>
          <p:cNvPr id="2" name="Titel 1"/>
          <p:cNvSpPr>
            <a:spLocks noGrp="1"/>
          </p:cNvSpPr>
          <p:nvPr>
            <p:ph type="title"/>
          </p:nvPr>
        </p:nvSpPr>
        <p:spPr/>
        <p:txBody>
          <a:bodyPr/>
          <a:lstStyle/>
          <a:p>
            <a:r>
              <a:rPr lang="en-US" dirty="0" smtClean="0"/>
              <a:t> </a:t>
            </a:r>
            <a:endParaRPr lang="en-US" dirty="0"/>
          </a:p>
        </p:txBody>
      </p:sp>
      <p:sp>
        <p:nvSpPr>
          <p:cNvPr id="4" name="Foliennummernplatzhalter 3"/>
          <p:cNvSpPr>
            <a:spLocks noGrp="1"/>
          </p:cNvSpPr>
          <p:nvPr>
            <p:ph type="sldNum" sz="quarter" idx="10"/>
          </p:nvPr>
        </p:nvSpPr>
        <p:spPr/>
        <p:txBody>
          <a:bodyPr/>
          <a:lstStyle/>
          <a:p>
            <a:pPr>
              <a:defRPr/>
            </a:pPr>
            <a:fld id="{ACC88516-36E3-410A-857E-6593B50610DF}" type="slidenum">
              <a:rPr lang="en-US" smtClean="0"/>
              <a:pPr>
                <a:defRPr/>
              </a:pPr>
              <a:t>7</a:t>
            </a:fld>
            <a:endParaRPr lang="en-US"/>
          </a:p>
        </p:txBody>
      </p:sp>
      <p:sp>
        <p:nvSpPr>
          <p:cNvPr id="6"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 </a:t>
            </a:r>
            <a:endParaRPr lang="en-US" sz="1800" b="1" dirty="0">
              <a:solidFill>
                <a:schemeClr val="hlink"/>
              </a:solidFill>
            </a:endParaRPr>
          </a:p>
        </p:txBody>
      </p:sp>
      <p:sp>
        <p:nvSpPr>
          <p:cNvPr id="12" name="Abgerundete rechteckige Legende 11"/>
          <p:cNvSpPr/>
          <p:nvPr/>
        </p:nvSpPr>
        <p:spPr bwMode="auto">
          <a:xfrm>
            <a:off x="3813003" y="268942"/>
            <a:ext cx="2327823" cy="980141"/>
          </a:xfrm>
          <a:prstGeom prst="wedgeRoundRectCallout">
            <a:avLst>
              <a:gd name="adj1" fmla="val -67755"/>
              <a:gd name="adj2" fmla="val 172940"/>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lgn="ctr">
              <a:buNone/>
            </a:pPr>
            <a:r>
              <a:rPr lang="en-US" dirty="0" smtClean="0"/>
              <a:t>… an </a:t>
            </a:r>
            <a:r>
              <a:rPr lang="en-US" b="1" dirty="0" smtClean="0"/>
              <a:t>aircraft carrier</a:t>
            </a:r>
            <a:r>
              <a:rPr lang="en-US" dirty="0" smtClean="0"/>
              <a:t>, </a:t>
            </a:r>
            <a:r>
              <a:rPr lang="en-US" dirty="0"/>
              <a:t>are we</a:t>
            </a:r>
            <a:r>
              <a:rPr lang="en-US" dirty="0" smtClean="0"/>
              <a:t>?</a:t>
            </a:r>
            <a:endParaRPr lang="en-US" dirty="0"/>
          </a:p>
        </p:txBody>
      </p:sp>
      <p:sp>
        <p:nvSpPr>
          <p:cNvPr id="13" name="Abgerundete rechteckige Legende 12"/>
          <p:cNvSpPr/>
          <p:nvPr/>
        </p:nvSpPr>
        <p:spPr bwMode="auto">
          <a:xfrm>
            <a:off x="4004235" y="2976276"/>
            <a:ext cx="1503612" cy="624544"/>
          </a:xfrm>
          <a:prstGeom prst="wedgeRoundRectCallout">
            <a:avLst>
              <a:gd name="adj1" fmla="val 46583"/>
              <a:gd name="adj2" fmla="val -108844"/>
              <a:gd name="adj3" fmla="val 16667"/>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6000" tIns="0" rIns="36000" bIns="0" numCol="1" rtlCol="0" anchor="ctr" anchorCtr="0" compatLnSpc="1">
            <a:prstTxWarp prst="textNoShape">
              <a:avLst/>
            </a:prstTxWarp>
            <a:noAutofit/>
          </a:bodyPr>
          <a:lstStyle/>
          <a:p>
            <a:pPr algn="ctr">
              <a:buNone/>
            </a:pPr>
            <a:r>
              <a:rPr lang="en-US" dirty="0" smtClean="0"/>
              <a:t>Yes</a:t>
            </a:r>
            <a:r>
              <a:rPr lang="en-US" dirty="0"/>
              <a:t>, we are</a:t>
            </a:r>
            <a:r>
              <a:rPr lang="en-US" dirty="0" smtClean="0"/>
              <a:t>!</a:t>
            </a:r>
            <a:endParaRPr lang="en-US" dirty="0"/>
          </a:p>
        </p:txBody>
      </p:sp>
    </p:spTree>
    <p:custDataLst>
      <p:tags r:id="rId1"/>
    </p:custDataLst>
    <p:extLst>
      <p:ext uri="{BB962C8B-B14F-4D97-AF65-F5344CB8AC3E}">
        <p14:creationId xmlns:p14="http://schemas.microsoft.com/office/powerpoint/2010/main" val="131076600"/>
      </p:ext>
    </p:extLst>
  </p:cSld>
  <p:clrMapOvr>
    <a:masterClrMapping/>
  </p:clrMapOvr>
  <p:transition advTm="238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p:cNvSpPr>
            <a:spLocks noGrp="1"/>
          </p:cNvSpPr>
          <p:nvPr>
            <p:ph type="sldNum" sz="quarter" idx="10"/>
          </p:nvPr>
        </p:nvSpPr>
        <p:spPr>
          <a:noFill/>
        </p:spPr>
        <p:txBody>
          <a:bodyPr/>
          <a:lstStyle/>
          <a:p>
            <a:fld id="{B8CDA711-A42F-4F33-91BE-8E42DC3C50C1}" type="slidenum">
              <a:rPr lang="de-DE"/>
              <a:pPr/>
              <a:t>8</a:t>
            </a:fld>
            <a:endParaRPr lang="de-DE"/>
          </a:p>
        </p:txBody>
      </p:sp>
      <p:sp>
        <p:nvSpPr>
          <p:cNvPr id="5123" name="Rectangle 2"/>
          <p:cNvSpPr>
            <a:spLocks noGrp="1" noChangeArrowheads="1"/>
          </p:cNvSpPr>
          <p:nvPr>
            <p:ph type="title"/>
          </p:nvPr>
        </p:nvSpPr>
        <p:spPr/>
        <p:txBody>
          <a:bodyPr/>
          <a:lstStyle/>
          <a:p>
            <a:pPr eaLnBrk="1" hangingPunct="1"/>
            <a:r>
              <a:rPr lang="en-US" dirty="0" smtClean="0"/>
              <a:t>Epics and Themes in the Beginning</a:t>
            </a:r>
          </a:p>
        </p:txBody>
      </p:sp>
      <p:sp>
        <p:nvSpPr>
          <p:cNvPr id="5125" name="Rectangle 6"/>
          <p:cNvSpPr>
            <a:spLocks noChangeArrowheads="1"/>
          </p:cNvSpPr>
          <p:nvPr/>
        </p:nvSpPr>
        <p:spPr bwMode="auto">
          <a:xfrm>
            <a:off x="398463" y="354827"/>
            <a:ext cx="6113462" cy="276999"/>
          </a:xfrm>
          <a:prstGeom prst="rect">
            <a:avLst/>
          </a:prstGeom>
          <a:noFill/>
          <a:ln w="9525">
            <a:noFill/>
            <a:miter lim="800000"/>
            <a:headEnd/>
            <a:tailEnd/>
          </a:ln>
        </p:spPr>
        <p:txBody>
          <a:bodyPr lIns="0" tIns="0" rIns="0" bIns="0" anchor="b">
            <a:spAutoFit/>
          </a:bodyPr>
          <a:lstStyle/>
          <a:p>
            <a:pPr>
              <a:spcBef>
                <a:spcPct val="0"/>
              </a:spcBef>
              <a:buFontTx/>
              <a:buNone/>
            </a:pPr>
            <a:r>
              <a:rPr lang="en-US" sz="1800" b="1" dirty="0" smtClean="0">
                <a:solidFill>
                  <a:schemeClr val="hlink"/>
                </a:solidFill>
              </a:rPr>
              <a:t>Why So Many Teams?</a:t>
            </a:r>
            <a:endParaRPr lang="en-US" sz="1800" b="1" dirty="0">
              <a:solidFill>
                <a:schemeClr val="hlink"/>
              </a:solidFill>
            </a:endParaRPr>
          </a:p>
        </p:txBody>
      </p:sp>
      <p:sp>
        <p:nvSpPr>
          <p:cNvPr id="9" name="Rechteck 8"/>
          <p:cNvSpPr>
            <a:spLocks noChangeAspect="1"/>
          </p:cNvSpPr>
          <p:nvPr/>
        </p:nvSpPr>
        <p:spPr>
          <a:xfrm>
            <a:off x="1146205"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Req</a:t>
            </a:r>
          </a:p>
        </p:txBody>
      </p:sp>
      <p:sp>
        <p:nvSpPr>
          <p:cNvPr id="10" name="Rechteck 9"/>
          <p:cNvSpPr>
            <a:spLocks noChangeAspect="1"/>
          </p:cNvSpPr>
          <p:nvPr/>
        </p:nvSpPr>
        <p:spPr>
          <a:xfrm>
            <a:off x="1815879"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Reg</a:t>
            </a:r>
          </a:p>
        </p:txBody>
      </p:sp>
      <p:sp>
        <p:nvSpPr>
          <p:cNvPr id="11" name="Rechteck 10"/>
          <p:cNvSpPr>
            <a:spLocks noChangeAspect="1"/>
          </p:cNvSpPr>
          <p:nvPr/>
        </p:nvSpPr>
        <p:spPr>
          <a:xfrm>
            <a:off x="2485551"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err="1" smtClean="0">
                <a:solidFill>
                  <a:schemeClr val="tx1"/>
                </a:solidFill>
                <a:latin typeface="Bradley Hand ITC" pitchFamily="66" charset="0"/>
                <a:cs typeface="Arial" pitchFamily="34" charset="0"/>
              </a:rPr>
              <a:t>My</a:t>
            </a:r>
            <a:endParaRPr lang="de-DE" sz="1400" smtClean="0">
              <a:solidFill>
                <a:schemeClr val="tx1"/>
              </a:solidFill>
              <a:latin typeface="Bradley Hand ITC" pitchFamily="66" charset="0"/>
              <a:cs typeface="Arial" pitchFamily="34" charset="0"/>
            </a:endParaRPr>
          </a:p>
        </p:txBody>
      </p:sp>
      <p:sp>
        <p:nvSpPr>
          <p:cNvPr id="12" name="Rechteck 11"/>
          <p:cNvSpPr>
            <a:spLocks noChangeAspect="1"/>
          </p:cNvSpPr>
          <p:nvPr/>
        </p:nvSpPr>
        <p:spPr>
          <a:xfrm>
            <a:off x="5863763"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Conf</a:t>
            </a:r>
          </a:p>
        </p:txBody>
      </p:sp>
      <p:sp>
        <p:nvSpPr>
          <p:cNvPr id="13" name="Rechteck 12"/>
          <p:cNvSpPr>
            <a:spLocks noChangeAspect="1"/>
          </p:cNvSpPr>
          <p:nvPr/>
        </p:nvSpPr>
        <p:spPr>
          <a:xfrm>
            <a:off x="6533437"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Pics</a:t>
            </a:r>
          </a:p>
        </p:txBody>
      </p:sp>
      <p:sp>
        <p:nvSpPr>
          <p:cNvPr id="14" name="Rechteck 13"/>
          <p:cNvSpPr>
            <a:spLocks noChangeAspect="1"/>
          </p:cNvSpPr>
          <p:nvPr/>
        </p:nvSpPr>
        <p:spPr>
          <a:xfrm>
            <a:off x="3830838"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err="1" smtClean="0">
                <a:solidFill>
                  <a:schemeClr val="tx1"/>
                </a:solidFill>
                <a:latin typeface="Bradley Hand ITC" pitchFamily="66" charset="0"/>
                <a:cs typeface="Arial" pitchFamily="34" charset="0"/>
              </a:rPr>
              <a:t>Cont</a:t>
            </a:r>
            <a:endParaRPr lang="de-DE" sz="1400" smtClean="0">
              <a:solidFill>
                <a:schemeClr val="tx1"/>
              </a:solidFill>
              <a:latin typeface="Bradley Hand ITC" pitchFamily="66" charset="0"/>
              <a:cs typeface="Arial" pitchFamily="34" charset="0"/>
            </a:endParaRPr>
          </a:p>
        </p:txBody>
      </p:sp>
      <p:sp>
        <p:nvSpPr>
          <p:cNvPr id="15" name="Rechteck 14"/>
          <p:cNvSpPr>
            <a:spLocks noChangeAspect="1"/>
          </p:cNvSpPr>
          <p:nvPr/>
        </p:nvSpPr>
        <p:spPr>
          <a:xfrm>
            <a:off x="4500512"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Cross</a:t>
            </a:r>
          </a:p>
        </p:txBody>
      </p:sp>
      <p:sp>
        <p:nvSpPr>
          <p:cNvPr id="16" name="Rechteck 15"/>
          <p:cNvSpPr>
            <a:spLocks noChangeAspect="1"/>
          </p:cNvSpPr>
          <p:nvPr/>
        </p:nvSpPr>
        <p:spPr>
          <a:xfrm>
            <a:off x="5170186"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CMS</a:t>
            </a:r>
          </a:p>
        </p:txBody>
      </p:sp>
      <p:sp>
        <p:nvSpPr>
          <p:cNvPr id="17" name="Rechteck 16"/>
          <p:cNvSpPr>
            <a:spLocks noChangeAspect="1"/>
          </p:cNvSpPr>
          <p:nvPr/>
        </p:nvSpPr>
        <p:spPr>
          <a:xfrm>
            <a:off x="3155227"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Rep</a:t>
            </a:r>
          </a:p>
        </p:txBody>
      </p:sp>
      <p:sp>
        <p:nvSpPr>
          <p:cNvPr id="18" name="Rechteck 17"/>
          <p:cNvSpPr>
            <a:spLocks noChangeAspect="1"/>
          </p:cNvSpPr>
          <p:nvPr/>
        </p:nvSpPr>
        <p:spPr>
          <a:xfrm>
            <a:off x="7203115"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Maint</a:t>
            </a:r>
          </a:p>
        </p:txBody>
      </p:sp>
      <p:sp>
        <p:nvSpPr>
          <p:cNvPr id="19" name="Rechteck 18"/>
          <p:cNvSpPr>
            <a:spLocks noChangeAspect="1"/>
          </p:cNvSpPr>
          <p:nvPr/>
        </p:nvSpPr>
        <p:spPr>
          <a:xfrm>
            <a:off x="476530" y="1536041"/>
            <a:ext cx="495071" cy="215444"/>
          </a:xfrm>
          <a:prstGeom prst="rect">
            <a:avLst/>
          </a:prstGeom>
          <a:solidFill>
            <a:srgbClr val="C6D9F1"/>
          </a:solidFill>
          <a:ln>
            <a:solidFill>
              <a:srgbClr val="C6D9F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buNone/>
            </a:pPr>
            <a:r>
              <a:rPr lang="de-DE" sz="1400" smtClean="0">
                <a:solidFill>
                  <a:schemeClr val="tx1"/>
                </a:solidFill>
                <a:latin typeface="Bradley Hand ITC" pitchFamily="66" charset="0"/>
                <a:cs typeface="Arial" pitchFamily="34" charset="0"/>
              </a:rPr>
              <a:t>Pers</a:t>
            </a:r>
          </a:p>
        </p:txBody>
      </p:sp>
      <p:sp>
        <p:nvSpPr>
          <p:cNvPr id="20" name="Rechteck 19"/>
          <p:cNvSpPr>
            <a:spLocks/>
          </p:cNvSpPr>
          <p:nvPr/>
        </p:nvSpPr>
        <p:spPr>
          <a:xfrm>
            <a:off x="3284841"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 name="Rechteck 20"/>
          <p:cNvSpPr>
            <a:spLocks/>
          </p:cNvSpPr>
          <p:nvPr/>
        </p:nvSpPr>
        <p:spPr>
          <a:xfrm>
            <a:off x="3284841"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 name="Rechteck 21"/>
          <p:cNvSpPr>
            <a:spLocks/>
          </p:cNvSpPr>
          <p:nvPr/>
        </p:nvSpPr>
        <p:spPr>
          <a:xfrm>
            <a:off x="3284841"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 name="Rechteck 22"/>
          <p:cNvSpPr>
            <a:spLocks/>
          </p:cNvSpPr>
          <p:nvPr/>
        </p:nvSpPr>
        <p:spPr>
          <a:xfrm>
            <a:off x="3284841"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4" name="Rechteck 23"/>
          <p:cNvSpPr>
            <a:spLocks/>
          </p:cNvSpPr>
          <p:nvPr/>
        </p:nvSpPr>
        <p:spPr>
          <a:xfrm>
            <a:off x="3284841"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 name="Rechteck 27"/>
          <p:cNvSpPr>
            <a:spLocks/>
          </p:cNvSpPr>
          <p:nvPr/>
        </p:nvSpPr>
        <p:spPr>
          <a:xfrm>
            <a:off x="3284841"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9" name="Rechteck 28"/>
          <p:cNvSpPr>
            <a:spLocks/>
          </p:cNvSpPr>
          <p:nvPr/>
        </p:nvSpPr>
        <p:spPr>
          <a:xfrm>
            <a:off x="3284841"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30" name="Rechteck 29"/>
          <p:cNvSpPr>
            <a:spLocks/>
          </p:cNvSpPr>
          <p:nvPr/>
        </p:nvSpPr>
        <p:spPr>
          <a:xfrm>
            <a:off x="3284841"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31" name="Rechteck 30"/>
          <p:cNvSpPr>
            <a:spLocks/>
          </p:cNvSpPr>
          <p:nvPr/>
        </p:nvSpPr>
        <p:spPr>
          <a:xfrm>
            <a:off x="3284841"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32" name="Rechteck 31"/>
          <p:cNvSpPr>
            <a:spLocks/>
          </p:cNvSpPr>
          <p:nvPr/>
        </p:nvSpPr>
        <p:spPr>
          <a:xfrm>
            <a:off x="3284841"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48" name="Rechteck 47"/>
          <p:cNvSpPr>
            <a:spLocks/>
          </p:cNvSpPr>
          <p:nvPr/>
        </p:nvSpPr>
        <p:spPr>
          <a:xfrm>
            <a:off x="4010858"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49" name="Rechteck 48"/>
          <p:cNvSpPr>
            <a:spLocks/>
          </p:cNvSpPr>
          <p:nvPr/>
        </p:nvSpPr>
        <p:spPr>
          <a:xfrm>
            <a:off x="4010858"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0" name="Rechteck 49"/>
          <p:cNvSpPr>
            <a:spLocks/>
          </p:cNvSpPr>
          <p:nvPr/>
        </p:nvSpPr>
        <p:spPr>
          <a:xfrm>
            <a:off x="4010858"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1" name="Rechteck 50"/>
          <p:cNvSpPr>
            <a:spLocks/>
          </p:cNvSpPr>
          <p:nvPr/>
        </p:nvSpPr>
        <p:spPr>
          <a:xfrm>
            <a:off x="4010858"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2" name="Rechteck 51"/>
          <p:cNvSpPr>
            <a:spLocks/>
          </p:cNvSpPr>
          <p:nvPr/>
        </p:nvSpPr>
        <p:spPr>
          <a:xfrm>
            <a:off x="4010858"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3" name="Rechteck 52"/>
          <p:cNvSpPr>
            <a:spLocks/>
          </p:cNvSpPr>
          <p:nvPr/>
        </p:nvSpPr>
        <p:spPr>
          <a:xfrm>
            <a:off x="4010858" y="372060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4" name="Rechteck 53"/>
          <p:cNvSpPr>
            <a:spLocks/>
          </p:cNvSpPr>
          <p:nvPr/>
        </p:nvSpPr>
        <p:spPr>
          <a:xfrm>
            <a:off x="4010858" y="408055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5" name="Rechteck 54"/>
          <p:cNvSpPr>
            <a:spLocks/>
          </p:cNvSpPr>
          <p:nvPr/>
        </p:nvSpPr>
        <p:spPr>
          <a:xfrm>
            <a:off x="4010858" y="444051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6" name="Rechteck 55"/>
          <p:cNvSpPr>
            <a:spLocks/>
          </p:cNvSpPr>
          <p:nvPr/>
        </p:nvSpPr>
        <p:spPr>
          <a:xfrm>
            <a:off x="4010858"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7" name="Rechteck 56"/>
          <p:cNvSpPr>
            <a:spLocks/>
          </p:cNvSpPr>
          <p:nvPr/>
        </p:nvSpPr>
        <p:spPr>
          <a:xfrm>
            <a:off x="4010858"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8" name="Rechteck 57"/>
          <p:cNvSpPr>
            <a:spLocks/>
          </p:cNvSpPr>
          <p:nvPr/>
        </p:nvSpPr>
        <p:spPr>
          <a:xfrm>
            <a:off x="4010858"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59" name="Rechteck 58"/>
          <p:cNvSpPr>
            <a:spLocks/>
          </p:cNvSpPr>
          <p:nvPr/>
        </p:nvSpPr>
        <p:spPr>
          <a:xfrm>
            <a:off x="4010858"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0" name="Rechteck 59"/>
          <p:cNvSpPr>
            <a:spLocks/>
          </p:cNvSpPr>
          <p:nvPr/>
        </p:nvSpPr>
        <p:spPr>
          <a:xfrm>
            <a:off x="4010858"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1" name="Rechteck 60"/>
          <p:cNvSpPr>
            <a:spLocks/>
          </p:cNvSpPr>
          <p:nvPr/>
        </p:nvSpPr>
        <p:spPr>
          <a:xfrm>
            <a:off x="4010858" y="390058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2" name="Rechteck 61"/>
          <p:cNvSpPr>
            <a:spLocks/>
          </p:cNvSpPr>
          <p:nvPr/>
        </p:nvSpPr>
        <p:spPr>
          <a:xfrm>
            <a:off x="4010858" y="426053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3" name="Rechteck 62"/>
          <p:cNvSpPr>
            <a:spLocks/>
          </p:cNvSpPr>
          <p:nvPr/>
        </p:nvSpPr>
        <p:spPr>
          <a:xfrm>
            <a:off x="4010858" y="462049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4" name="Rechteck 63"/>
          <p:cNvSpPr>
            <a:spLocks/>
          </p:cNvSpPr>
          <p:nvPr/>
        </p:nvSpPr>
        <p:spPr>
          <a:xfrm>
            <a:off x="4010858" y="480047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5" name="Rechteck 64"/>
          <p:cNvSpPr>
            <a:spLocks/>
          </p:cNvSpPr>
          <p:nvPr/>
        </p:nvSpPr>
        <p:spPr>
          <a:xfrm>
            <a:off x="4010858" y="4980454"/>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6" name="Rechteck 65"/>
          <p:cNvSpPr>
            <a:spLocks/>
          </p:cNvSpPr>
          <p:nvPr/>
        </p:nvSpPr>
        <p:spPr>
          <a:xfrm>
            <a:off x="4010858" y="516043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7" name="Rechteck 66"/>
          <p:cNvSpPr>
            <a:spLocks/>
          </p:cNvSpPr>
          <p:nvPr/>
        </p:nvSpPr>
        <p:spPr>
          <a:xfrm>
            <a:off x="4010858" y="534041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8" name="Rechteck 67"/>
          <p:cNvSpPr>
            <a:spLocks/>
          </p:cNvSpPr>
          <p:nvPr/>
        </p:nvSpPr>
        <p:spPr>
          <a:xfrm>
            <a:off x="4010858" y="552039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69" name="Rechteck 68"/>
          <p:cNvSpPr>
            <a:spLocks/>
          </p:cNvSpPr>
          <p:nvPr/>
        </p:nvSpPr>
        <p:spPr>
          <a:xfrm>
            <a:off x="4010858" y="57003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0" name="Rechteck 69"/>
          <p:cNvSpPr>
            <a:spLocks/>
          </p:cNvSpPr>
          <p:nvPr/>
        </p:nvSpPr>
        <p:spPr>
          <a:xfrm>
            <a:off x="4010858" y="588035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1" name="Rechteck 70"/>
          <p:cNvSpPr>
            <a:spLocks/>
          </p:cNvSpPr>
          <p:nvPr/>
        </p:nvSpPr>
        <p:spPr>
          <a:xfrm>
            <a:off x="4010858" y="606032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2" name="Rechteck 71"/>
          <p:cNvSpPr>
            <a:spLocks/>
          </p:cNvSpPr>
          <p:nvPr/>
        </p:nvSpPr>
        <p:spPr>
          <a:xfrm>
            <a:off x="4010858" y="624031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3" name="Rechteck 72"/>
          <p:cNvSpPr>
            <a:spLocks/>
          </p:cNvSpPr>
          <p:nvPr/>
        </p:nvSpPr>
        <p:spPr>
          <a:xfrm>
            <a:off x="4658930"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4" name="Rechteck 73"/>
          <p:cNvSpPr>
            <a:spLocks/>
          </p:cNvSpPr>
          <p:nvPr/>
        </p:nvSpPr>
        <p:spPr>
          <a:xfrm>
            <a:off x="4658930"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5" name="Rechteck 74"/>
          <p:cNvSpPr>
            <a:spLocks/>
          </p:cNvSpPr>
          <p:nvPr/>
        </p:nvSpPr>
        <p:spPr>
          <a:xfrm>
            <a:off x="4658930"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6" name="Rechteck 75"/>
          <p:cNvSpPr>
            <a:spLocks/>
          </p:cNvSpPr>
          <p:nvPr/>
        </p:nvSpPr>
        <p:spPr>
          <a:xfrm>
            <a:off x="4658930"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7" name="Rechteck 76"/>
          <p:cNvSpPr>
            <a:spLocks/>
          </p:cNvSpPr>
          <p:nvPr/>
        </p:nvSpPr>
        <p:spPr>
          <a:xfrm>
            <a:off x="4658930"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8" name="Rechteck 77"/>
          <p:cNvSpPr>
            <a:spLocks/>
          </p:cNvSpPr>
          <p:nvPr/>
        </p:nvSpPr>
        <p:spPr>
          <a:xfrm>
            <a:off x="4658930" y="372060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79" name="Rechteck 78"/>
          <p:cNvSpPr>
            <a:spLocks/>
          </p:cNvSpPr>
          <p:nvPr/>
        </p:nvSpPr>
        <p:spPr>
          <a:xfrm>
            <a:off x="4658930" y="408055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0" name="Rechteck 79"/>
          <p:cNvSpPr>
            <a:spLocks/>
          </p:cNvSpPr>
          <p:nvPr/>
        </p:nvSpPr>
        <p:spPr>
          <a:xfrm>
            <a:off x="4658930" y="444051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1" name="Rechteck 80"/>
          <p:cNvSpPr>
            <a:spLocks/>
          </p:cNvSpPr>
          <p:nvPr/>
        </p:nvSpPr>
        <p:spPr>
          <a:xfrm>
            <a:off x="4658930"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2" name="Rechteck 81"/>
          <p:cNvSpPr>
            <a:spLocks/>
          </p:cNvSpPr>
          <p:nvPr/>
        </p:nvSpPr>
        <p:spPr>
          <a:xfrm>
            <a:off x="4658930"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3" name="Rechteck 82"/>
          <p:cNvSpPr>
            <a:spLocks/>
          </p:cNvSpPr>
          <p:nvPr/>
        </p:nvSpPr>
        <p:spPr>
          <a:xfrm>
            <a:off x="4658930"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4" name="Rechteck 83"/>
          <p:cNvSpPr>
            <a:spLocks/>
          </p:cNvSpPr>
          <p:nvPr/>
        </p:nvSpPr>
        <p:spPr>
          <a:xfrm>
            <a:off x="4658930"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5" name="Rechteck 84"/>
          <p:cNvSpPr>
            <a:spLocks/>
          </p:cNvSpPr>
          <p:nvPr/>
        </p:nvSpPr>
        <p:spPr>
          <a:xfrm>
            <a:off x="4658930"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6" name="Rechteck 85"/>
          <p:cNvSpPr>
            <a:spLocks/>
          </p:cNvSpPr>
          <p:nvPr/>
        </p:nvSpPr>
        <p:spPr>
          <a:xfrm>
            <a:off x="4658930" y="390058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7" name="Rechteck 86"/>
          <p:cNvSpPr>
            <a:spLocks/>
          </p:cNvSpPr>
          <p:nvPr/>
        </p:nvSpPr>
        <p:spPr>
          <a:xfrm>
            <a:off x="4658930" y="426053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8" name="Rechteck 87"/>
          <p:cNvSpPr>
            <a:spLocks/>
          </p:cNvSpPr>
          <p:nvPr/>
        </p:nvSpPr>
        <p:spPr>
          <a:xfrm>
            <a:off x="4658930" y="462049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89" name="Rechteck 88"/>
          <p:cNvSpPr>
            <a:spLocks/>
          </p:cNvSpPr>
          <p:nvPr/>
        </p:nvSpPr>
        <p:spPr>
          <a:xfrm>
            <a:off x="4658930" y="480047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0" name="Rechteck 89"/>
          <p:cNvSpPr>
            <a:spLocks/>
          </p:cNvSpPr>
          <p:nvPr/>
        </p:nvSpPr>
        <p:spPr>
          <a:xfrm>
            <a:off x="4658930" y="4980454"/>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1" name="Rechteck 90"/>
          <p:cNvSpPr>
            <a:spLocks/>
          </p:cNvSpPr>
          <p:nvPr/>
        </p:nvSpPr>
        <p:spPr>
          <a:xfrm>
            <a:off x="4658930" y="516043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8" name="Rechteck 97"/>
          <p:cNvSpPr>
            <a:spLocks/>
          </p:cNvSpPr>
          <p:nvPr/>
        </p:nvSpPr>
        <p:spPr>
          <a:xfrm>
            <a:off x="5343034"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99" name="Rechteck 98"/>
          <p:cNvSpPr>
            <a:spLocks/>
          </p:cNvSpPr>
          <p:nvPr/>
        </p:nvSpPr>
        <p:spPr>
          <a:xfrm>
            <a:off x="5343034"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0" name="Rechteck 99"/>
          <p:cNvSpPr>
            <a:spLocks/>
          </p:cNvSpPr>
          <p:nvPr/>
        </p:nvSpPr>
        <p:spPr>
          <a:xfrm>
            <a:off x="5343034"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1" name="Rechteck 100"/>
          <p:cNvSpPr>
            <a:spLocks/>
          </p:cNvSpPr>
          <p:nvPr/>
        </p:nvSpPr>
        <p:spPr>
          <a:xfrm>
            <a:off x="5343034"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2" name="Rechteck 101"/>
          <p:cNvSpPr>
            <a:spLocks/>
          </p:cNvSpPr>
          <p:nvPr/>
        </p:nvSpPr>
        <p:spPr>
          <a:xfrm>
            <a:off x="5343034"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3" name="Rechteck 102"/>
          <p:cNvSpPr>
            <a:spLocks/>
          </p:cNvSpPr>
          <p:nvPr/>
        </p:nvSpPr>
        <p:spPr>
          <a:xfrm>
            <a:off x="5343034" y="372060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6" name="Rechteck 105"/>
          <p:cNvSpPr>
            <a:spLocks/>
          </p:cNvSpPr>
          <p:nvPr/>
        </p:nvSpPr>
        <p:spPr>
          <a:xfrm>
            <a:off x="5343034"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7" name="Rechteck 106"/>
          <p:cNvSpPr>
            <a:spLocks/>
          </p:cNvSpPr>
          <p:nvPr/>
        </p:nvSpPr>
        <p:spPr>
          <a:xfrm>
            <a:off x="5343034"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8" name="Rechteck 107"/>
          <p:cNvSpPr>
            <a:spLocks/>
          </p:cNvSpPr>
          <p:nvPr/>
        </p:nvSpPr>
        <p:spPr>
          <a:xfrm>
            <a:off x="5343034"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09" name="Rechteck 108"/>
          <p:cNvSpPr>
            <a:spLocks/>
          </p:cNvSpPr>
          <p:nvPr/>
        </p:nvSpPr>
        <p:spPr>
          <a:xfrm>
            <a:off x="5343034"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10" name="Rechteck 109"/>
          <p:cNvSpPr>
            <a:spLocks/>
          </p:cNvSpPr>
          <p:nvPr/>
        </p:nvSpPr>
        <p:spPr>
          <a:xfrm>
            <a:off x="5343034"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3" name="Rechteck 122"/>
          <p:cNvSpPr>
            <a:spLocks/>
          </p:cNvSpPr>
          <p:nvPr/>
        </p:nvSpPr>
        <p:spPr>
          <a:xfrm>
            <a:off x="6015009"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4" name="Rechteck 123"/>
          <p:cNvSpPr>
            <a:spLocks/>
          </p:cNvSpPr>
          <p:nvPr/>
        </p:nvSpPr>
        <p:spPr>
          <a:xfrm>
            <a:off x="6015009"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5" name="Rechteck 124"/>
          <p:cNvSpPr>
            <a:spLocks/>
          </p:cNvSpPr>
          <p:nvPr/>
        </p:nvSpPr>
        <p:spPr>
          <a:xfrm>
            <a:off x="6015009"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6" name="Rechteck 125"/>
          <p:cNvSpPr>
            <a:spLocks/>
          </p:cNvSpPr>
          <p:nvPr/>
        </p:nvSpPr>
        <p:spPr>
          <a:xfrm>
            <a:off x="6015009"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7" name="Rechteck 126"/>
          <p:cNvSpPr>
            <a:spLocks/>
          </p:cNvSpPr>
          <p:nvPr/>
        </p:nvSpPr>
        <p:spPr>
          <a:xfrm>
            <a:off x="6015009"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8" name="Rechteck 127"/>
          <p:cNvSpPr>
            <a:spLocks/>
          </p:cNvSpPr>
          <p:nvPr/>
        </p:nvSpPr>
        <p:spPr>
          <a:xfrm>
            <a:off x="6015009" y="372060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29" name="Rechteck 128"/>
          <p:cNvSpPr>
            <a:spLocks/>
          </p:cNvSpPr>
          <p:nvPr/>
        </p:nvSpPr>
        <p:spPr>
          <a:xfrm>
            <a:off x="6015009" y="408055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0" name="Rechteck 129"/>
          <p:cNvSpPr>
            <a:spLocks/>
          </p:cNvSpPr>
          <p:nvPr/>
        </p:nvSpPr>
        <p:spPr>
          <a:xfrm>
            <a:off x="6015009" y="444051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1" name="Rechteck 130"/>
          <p:cNvSpPr>
            <a:spLocks/>
          </p:cNvSpPr>
          <p:nvPr/>
        </p:nvSpPr>
        <p:spPr>
          <a:xfrm>
            <a:off x="6015009"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2" name="Rechteck 131"/>
          <p:cNvSpPr>
            <a:spLocks/>
          </p:cNvSpPr>
          <p:nvPr/>
        </p:nvSpPr>
        <p:spPr>
          <a:xfrm>
            <a:off x="6015009"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3" name="Rechteck 132"/>
          <p:cNvSpPr>
            <a:spLocks/>
          </p:cNvSpPr>
          <p:nvPr/>
        </p:nvSpPr>
        <p:spPr>
          <a:xfrm>
            <a:off x="6015009"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4" name="Rechteck 133"/>
          <p:cNvSpPr>
            <a:spLocks/>
          </p:cNvSpPr>
          <p:nvPr/>
        </p:nvSpPr>
        <p:spPr>
          <a:xfrm>
            <a:off x="6015009"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5" name="Rechteck 134"/>
          <p:cNvSpPr>
            <a:spLocks/>
          </p:cNvSpPr>
          <p:nvPr/>
        </p:nvSpPr>
        <p:spPr>
          <a:xfrm>
            <a:off x="6015009"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6" name="Rechteck 135"/>
          <p:cNvSpPr>
            <a:spLocks/>
          </p:cNvSpPr>
          <p:nvPr/>
        </p:nvSpPr>
        <p:spPr>
          <a:xfrm>
            <a:off x="6015009" y="390058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7" name="Rechteck 136"/>
          <p:cNvSpPr>
            <a:spLocks/>
          </p:cNvSpPr>
          <p:nvPr/>
        </p:nvSpPr>
        <p:spPr>
          <a:xfrm>
            <a:off x="6015009" y="426053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8" name="Rechteck 137"/>
          <p:cNvSpPr>
            <a:spLocks/>
          </p:cNvSpPr>
          <p:nvPr/>
        </p:nvSpPr>
        <p:spPr>
          <a:xfrm>
            <a:off x="6015009" y="462049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39" name="Rechteck 138"/>
          <p:cNvSpPr>
            <a:spLocks/>
          </p:cNvSpPr>
          <p:nvPr/>
        </p:nvSpPr>
        <p:spPr>
          <a:xfrm>
            <a:off x="6015009" y="480047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0" name="Rechteck 139"/>
          <p:cNvSpPr>
            <a:spLocks/>
          </p:cNvSpPr>
          <p:nvPr/>
        </p:nvSpPr>
        <p:spPr>
          <a:xfrm>
            <a:off x="6015009" y="4980454"/>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1" name="Rechteck 140"/>
          <p:cNvSpPr>
            <a:spLocks/>
          </p:cNvSpPr>
          <p:nvPr/>
        </p:nvSpPr>
        <p:spPr>
          <a:xfrm>
            <a:off x="6015009" y="516043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2" name="Rechteck 141"/>
          <p:cNvSpPr>
            <a:spLocks/>
          </p:cNvSpPr>
          <p:nvPr/>
        </p:nvSpPr>
        <p:spPr>
          <a:xfrm>
            <a:off x="6015009" y="534041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3" name="Rechteck 142"/>
          <p:cNvSpPr>
            <a:spLocks/>
          </p:cNvSpPr>
          <p:nvPr/>
        </p:nvSpPr>
        <p:spPr>
          <a:xfrm>
            <a:off x="6015009" y="552039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8" name="Rechteck 147"/>
          <p:cNvSpPr>
            <a:spLocks/>
          </p:cNvSpPr>
          <p:nvPr/>
        </p:nvSpPr>
        <p:spPr>
          <a:xfrm>
            <a:off x="6735089"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49" name="Rechteck 148"/>
          <p:cNvSpPr>
            <a:spLocks/>
          </p:cNvSpPr>
          <p:nvPr/>
        </p:nvSpPr>
        <p:spPr>
          <a:xfrm>
            <a:off x="6735089"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0" name="Rechteck 149"/>
          <p:cNvSpPr>
            <a:spLocks/>
          </p:cNvSpPr>
          <p:nvPr/>
        </p:nvSpPr>
        <p:spPr>
          <a:xfrm>
            <a:off x="6735089"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1" name="Rechteck 150"/>
          <p:cNvSpPr>
            <a:spLocks/>
          </p:cNvSpPr>
          <p:nvPr/>
        </p:nvSpPr>
        <p:spPr>
          <a:xfrm>
            <a:off x="6735089"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2" name="Rechteck 151"/>
          <p:cNvSpPr>
            <a:spLocks/>
          </p:cNvSpPr>
          <p:nvPr/>
        </p:nvSpPr>
        <p:spPr>
          <a:xfrm>
            <a:off x="6735089"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3" name="Rechteck 152"/>
          <p:cNvSpPr>
            <a:spLocks/>
          </p:cNvSpPr>
          <p:nvPr/>
        </p:nvSpPr>
        <p:spPr>
          <a:xfrm>
            <a:off x="6735089" y="372060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6" name="Rechteck 155"/>
          <p:cNvSpPr>
            <a:spLocks/>
          </p:cNvSpPr>
          <p:nvPr/>
        </p:nvSpPr>
        <p:spPr>
          <a:xfrm>
            <a:off x="6735089"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7" name="Rechteck 156"/>
          <p:cNvSpPr>
            <a:spLocks/>
          </p:cNvSpPr>
          <p:nvPr/>
        </p:nvSpPr>
        <p:spPr>
          <a:xfrm>
            <a:off x="6735089"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8" name="Rechteck 157"/>
          <p:cNvSpPr>
            <a:spLocks/>
          </p:cNvSpPr>
          <p:nvPr/>
        </p:nvSpPr>
        <p:spPr>
          <a:xfrm>
            <a:off x="6735089"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59" name="Rechteck 158"/>
          <p:cNvSpPr>
            <a:spLocks/>
          </p:cNvSpPr>
          <p:nvPr/>
        </p:nvSpPr>
        <p:spPr>
          <a:xfrm>
            <a:off x="6735089"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60" name="Rechteck 159"/>
          <p:cNvSpPr>
            <a:spLocks/>
          </p:cNvSpPr>
          <p:nvPr/>
        </p:nvSpPr>
        <p:spPr>
          <a:xfrm>
            <a:off x="6735089"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73" name="Rechteck 172"/>
          <p:cNvSpPr>
            <a:spLocks/>
          </p:cNvSpPr>
          <p:nvPr/>
        </p:nvSpPr>
        <p:spPr>
          <a:xfrm>
            <a:off x="7311153"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74" name="Rechteck 173"/>
          <p:cNvSpPr>
            <a:spLocks/>
          </p:cNvSpPr>
          <p:nvPr/>
        </p:nvSpPr>
        <p:spPr>
          <a:xfrm>
            <a:off x="7311153"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75" name="Rechteck 174"/>
          <p:cNvSpPr>
            <a:spLocks/>
          </p:cNvSpPr>
          <p:nvPr/>
        </p:nvSpPr>
        <p:spPr>
          <a:xfrm>
            <a:off x="7311153"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81" name="Rechteck 180"/>
          <p:cNvSpPr>
            <a:spLocks/>
          </p:cNvSpPr>
          <p:nvPr/>
        </p:nvSpPr>
        <p:spPr>
          <a:xfrm>
            <a:off x="7311153"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82" name="Rechteck 181"/>
          <p:cNvSpPr>
            <a:spLocks/>
          </p:cNvSpPr>
          <p:nvPr/>
        </p:nvSpPr>
        <p:spPr>
          <a:xfrm>
            <a:off x="7311153"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98" name="Rechteck 197"/>
          <p:cNvSpPr>
            <a:spLocks/>
          </p:cNvSpPr>
          <p:nvPr/>
        </p:nvSpPr>
        <p:spPr>
          <a:xfrm>
            <a:off x="2636769"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199" name="Rechteck 198"/>
          <p:cNvSpPr>
            <a:spLocks/>
          </p:cNvSpPr>
          <p:nvPr/>
        </p:nvSpPr>
        <p:spPr>
          <a:xfrm>
            <a:off x="2636769"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0" name="Rechteck 199"/>
          <p:cNvSpPr>
            <a:spLocks/>
          </p:cNvSpPr>
          <p:nvPr/>
        </p:nvSpPr>
        <p:spPr>
          <a:xfrm>
            <a:off x="2636769"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1" name="Rechteck 200"/>
          <p:cNvSpPr>
            <a:spLocks/>
          </p:cNvSpPr>
          <p:nvPr/>
        </p:nvSpPr>
        <p:spPr>
          <a:xfrm>
            <a:off x="2636769"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2" name="Rechteck 201"/>
          <p:cNvSpPr>
            <a:spLocks/>
          </p:cNvSpPr>
          <p:nvPr/>
        </p:nvSpPr>
        <p:spPr>
          <a:xfrm>
            <a:off x="2636769"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3" name="Rechteck 202"/>
          <p:cNvSpPr>
            <a:spLocks/>
          </p:cNvSpPr>
          <p:nvPr/>
        </p:nvSpPr>
        <p:spPr>
          <a:xfrm>
            <a:off x="2636769" y="372060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5" name="Rechteck 204"/>
          <p:cNvSpPr>
            <a:spLocks/>
          </p:cNvSpPr>
          <p:nvPr/>
        </p:nvSpPr>
        <p:spPr>
          <a:xfrm>
            <a:off x="2636769" y="408055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6" name="Rechteck 205"/>
          <p:cNvSpPr>
            <a:spLocks/>
          </p:cNvSpPr>
          <p:nvPr/>
        </p:nvSpPr>
        <p:spPr>
          <a:xfrm>
            <a:off x="2636769" y="444051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7" name="Rechteck 206"/>
          <p:cNvSpPr>
            <a:spLocks/>
          </p:cNvSpPr>
          <p:nvPr/>
        </p:nvSpPr>
        <p:spPr>
          <a:xfrm>
            <a:off x="2636769"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8" name="Rechteck 207"/>
          <p:cNvSpPr>
            <a:spLocks/>
          </p:cNvSpPr>
          <p:nvPr/>
        </p:nvSpPr>
        <p:spPr>
          <a:xfrm>
            <a:off x="2636769"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09" name="Rechteck 208"/>
          <p:cNvSpPr>
            <a:spLocks/>
          </p:cNvSpPr>
          <p:nvPr/>
        </p:nvSpPr>
        <p:spPr>
          <a:xfrm>
            <a:off x="2636769"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0" name="Rechteck 209"/>
          <p:cNvSpPr>
            <a:spLocks/>
          </p:cNvSpPr>
          <p:nvPr/>
        </p:nvSpPr>
        <p:spPr>
          <a:xfrm>
            <a:off x="2636769"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1" name="Rechteck 210"/>
          <p:cNvSpPr>
            <a:spLocks/>
          </p:cNvSpPr>
          <p:nvPr/>
        </p:nvSpPr>
        <p:spPr>
          <a:xfrm>
            <a:off x="2636769"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2" name="Rechteck 211"/>
          <p:cNvSpPr>
            <a:spLocks/>
          </p:cNvSpPr>
          <p:nvPr/>
        </p:nvSpPr>
        <p:spPr>
          <a:xfrm>
            <a:off x="2636769" y="390058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3" name="Rechteck 212"/>
          <p:cNvSpPr>
            <a:spLocks/>
          </p:cNvSpPr>
          <p:nvPr/>
        </p:nvSpPr>
        <p:spPr>
          <a:xfrm>
            <a:off x="2636769" y="426053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4" name="Rechteck 213"/>
          <p:cNvSpPr>
            <a:spLocks/>
          </p:cNvSpPr>
          <p:nvPr/>
        </p:nvSpPr>
        <p:spPr>
          <a:xfrm>
            <a:off x="2636769" y="462049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5" name="Rechteck 214"/>
          <p:cNvSpPr>
            <a:spLocks/>
          </p:cNvSpPr>
          <p:nvPr/>
        </p:nvSpPr>
        <p:spPr>
          <a:xfrm>
            <a:off x="2636769" y="480047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6" name="Rechteck 215"/>
          <p:cNvSpPr>
            <a:spLocks/>
          </p:cNvSpPr>
          <p:nvPr/>
        </p:nvSpPr>
        <p:spPr>
          <a:xfrm>
            <a:off x="2636769" y="4980454"/>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7" name="Rechteck 216"/>
          <p:cNvSpPr>
            <a:spLocks/>
          </p:cNvSpPr>
          <p:nvPr/>
        </p:nvSpPr>
        <p:spPr>
          <a:xfrm>
            <a:off x="2636769" y="516043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8" name="Rechteck 217"/>
          <p:cNvSpPr>
            <a:spLocks/>
          </p:cNvSpPr>
          <p:nvPr/>
        </p:nvSpPr>
        <p:spPr>
          <a:xfrm>
            <a:off x="2636769" y="534041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19" name="Rechteck 218"/>
          <p:cNvSpPr>
            <a:spLocks/>
          </p:cNvSpPr>
          <p:nvPr/>
        </p:nvSpPr>
        <p:spPr>
          <a:xfrm>
            <a:off x="2636769" y="552039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0" name="Rechteck 219"/>
          <p:cNvSpPr>
            <a:spLocks/>
          </p:cNvSpPr>
          <p:nvPr/>
        </p:nvSpPr>
        <p:spPr>
          <a:xfrm>
            <a:off x="2636769" y="57003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1" name="Rechteck 220"/>
          <p:cNvSpPr>
            <a:spLocks/>
          </p:cNvSpPr>
          <p:nvPr/>
        </p:nvSpPr>
        <p:spPr>
          <a:xfrm>
            <a:off x="2636769" y="588035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2" name="Rechteck 221"/>
          <p:cNvSpPr>
            <a:spLocks/>
          </p:cNvSpPr>
          <p:nvPr/>
        </p:nvSpPr>
        <p:spPr>
          <a:xfrm>
            <a:off x="2636769" y="606032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3" name="Rechteck 222"/>
          <p:cNvSpPr>
            <a:spLocks/>
          </p:cNvSpPr>
          <p:nvPr/>
        </p:nvSpPr>
        <p:spPr>
          <a:xfrm>
            <a:off x="2636769" y="6240318"/>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4" name="Rechteck 223"/>
          <p:cNvSpPr>
            <a:spLocks/>
          </p:cNvSpPr>
          <p:nvPr/>
        </p:nvSpPr>
        <p:spPr>
          <a:xfrm>
            <a:off x="1952721"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5" name="Rechteck 224"/>
          <p:cNvSpPr>
            <a:spLocks/>
          </p:cNvSpPr>
          <p:nvPr/>
        </p:nvSpPr>
        <p:spPr>
          <a:xfrm>
            <a:off x="1952721"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6" name="Rechteck 225"/>
          <p:cNvSpPr>
            <a:spLocks/>
          </p:cNvSpPr>
          <p:nvPr/>
        </p:nvSpPr>
        <p:spPr>
          <a:xfrm>
            <a:off x="1952721"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7" name="Rechteck 226"/>
          <p:cNvSpPr>
            <a:spLocks/>
          </p:cNvSpPr>
          <p:nvPr/>
        </p:nvSpPr>
        <p:spPr>
          <a:xfrm>
            <a:off x="1952721"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8" name="Rechteck 227"/>
          <p:cNvSpPr>
            <a:spLocks/>
          </p:cNvSpPr>
          <p:nvPr/>
        </p:nvSpPr>
        <p:spPr>
          <a:xfrm>
            <a:off x="1952721"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29" name="Rechteck 228"/>
          <p:cNvSpPr>
            <a:spLocks/>
          </p:cNvSpPr>
          <p:nvPr/>
        </p:nvSpPr>
        <p:spPr>
          <a:xfrm>
            <a:off x="1952721" y="372060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2" name="Rechteck 231"/>
          <p:cNvSpPr>
            <a:spLocks/>
          </p:cNvSpPr>
          <p:nvPr/>
        </p:nvSpPr>
        <p:spPr>
          <a:xfrm>
            <a:off x="1952721"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3" name="Rechteck 232"/>
          <p:cNvSpPr>
            <a:spLocks/>
          </p:cNvSpPr>
          <p:nvPr/>
        </p:nvSpPr>
        <p:spPr>
          <a:xfrm>
            <a:off x="1952721"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4" name="Rechteck 233"/>
          <p:cNvSpPr>
            <a:spLocks/>
          </p:cNvSpPr>
          <p:nvPr/>
        </p:nvSpPr>
        <p:spPr>
          <a:xfrm>
            <a:off x="1952721"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5" name="Rechteck 234"/>
          <p:cNvSpPr>
            <a:spLocks/>
          </p:cNvSpPr>
          <p:nvPr/>
        </p:nvSpPr>
        <p:spPr>
          <a:xfrm>
            <a:off x="1952721"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36" name="Rechteck 235"/>
          <p:cNvSpPr>
            <a:spLocks/>
          </p:cNvSpPr>
          <p:nvPr/>
        </p:nvSpPr>
        <p:spPr>
          <a:xfrm>
            <a:off x="1952721"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49" name="Rechteck 248"/>
          <p:cNvSpPr>
            <a:spLocks/>
          </p:cNvSpPr>
          <p:nvPr/>
        </p:nvSpPr>
        <p:spPr>
          <a:xfrm>
            <a:off x="1268617"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0" name="Rechteck 249"/>
          <p:cNvSpPr>
            <a:spLocks/>
          </p:cNvSpPr>
          <p:nvPr/>
        </p:nvSpPr>
        <p:spPr>
          <a:xfrm>
            <a:off x="1268617"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1" name="Rechteck 250"/>
          <p:cNvSpPr>
            <a:spLocks/>
          </p:cNvSpPr>
          <p:nvPr/>
        </p:nvSpPr>
        <p:spPr>
          <a:xfrm>
            <a:off x="1268617"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2" name="Rechteck 251"/>
          <p:cNvSpPr>
            <a:spLocks/>
          </p:cNvSpPr>
          <p:nvPr/>
        </p:nvSpPr>
        <p:spPr>
          <a:xfrm>
            <a:off x="1268617"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7" name="Rechteck 256"/>
          <p:cNvSpPr>
            <a:spLocks/>
          </p:cNvSpPr>
          <p:nvPr/>
        </p:nvSpPr>
        <p:spPr>
          <a:xfrm>
            <a:off x="1268617"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8" name="Rechteck 257"/>
          <p:cNvSpPr>
            <a:spLocks/>
          </p:cNvSpPr>
          <p:nvPr/>
        </p:nvSpPr>
        <p:spPr>
          <a:xfrm>
            <a:off x="1268617"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59" name="Rechteck 258"/>
          <p:cNvSpPr>
            <a:spLocks/>
          </p:cNvSpPr>
          <p:nvPr/>
        </p:nvSpPr>
        <p:spPr>
          <a:xfrm>
            <a:off x="1268617"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60" name="Rechteck 259"/>
          <p:cNvSpPr>
            <a:spLocks/>
          </p:cNvSpPr>
          <p:nvPr/>
        </p:nvSpPr>
        <p:spPr>
          <a:xfrm>
            <a:off x="1268617"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4" name="Rechteck 273"/>
          <p:cNvSpPr>
            <a:spLocks/>
          </p:cNvSpPr>
          <p:nvPr/>
        </p:nvSpPr>
        <p:spPr>
          <a:xfrm>
            <a:off x="620545" y="1920811"/>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5" name="Rechteck 274"/>
          <p:cNvSpPr>
            <a:spLocks/>
          </p:cNvSpPr>
          <p:nvPr/>
        </p:nvSpPr>
        <p:spPr>
          <a:xfrm>
            <a:off x="620545" y="228077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6" name="Rechteck 275"/>
          <p:cNvSpPr>
            <a:spLocks/>
          </p:cNvSpPr>
          <p:nvPr/>
        </p:nvSpPr>
        <p:spPr>
          <a:xfrm>
            <a:off x="620545" y="2640727"/>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7" name="Rechteck 276"/>
          <p:cNvSpPr>
            <a:spLocks/>
          </p:cNvSpPr>
          <p:nvPr/>
        </p:nvSpPr>
        <p:spPr>
          <a:xfrm>
            <a:off x="620545" y="300068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78" name="Rechteck 277"/>
          <p:cNvSpPr>
            <a:spLocks/>
          </p:cNvSpPr>
          <p:nvPr/>
        </p:nvSpPr>
        <p:spPr>
          <a:xfrm>
            <a:off x="620545" y="3360643"/>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2" name="Rechteck 281"/>
          <p:cNvSpPr>
            <a:spLocks/>
          </p:cNvSpPr>
          <p:nvPr/>
        </p:nvSpPr>
        <p:spPr>
          <a:xfrm>
            <a:off x="620545" y="2100790"/>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3" name="Rechteck 282"/>
          <p:cNvSpPr>
            <a:spLocks/>
          </p:cNvSpPr>
          <p:nvPr/>
        </p:nvSpPr>
        <p:spPr>
          <a:xfrm>
            <a:off x="620545" y="2460749"/>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4" name="Rechteck 283"/>
          <p:cNvSpPr>
            <a:spLocks/>
          </p:cNvSpPr>
          <p:nvPr/>
        </p:nvSpPr>
        <p:spPr>
          <a:xfrm>
            <a:off x="620545" y="2820706"/>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5" name="Rechteck 284"/>
          <p:cNvSpPr>
            <a:spLocks/>
          </p:cNvSpPr>
          <p:nvPr/>
        </p:nvSpPr>
        <p:spPr>
          <a:xfrm>
            <a:off x="620545" y="3180665"/>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err="1" smtClean="0">
                <a:solidFill>
                  <a:schemeClr val="tx1"/>
                </a:solidFill>
                <a:latin typeface="Bradley Hand ITC" pitchFamily="66" charset="0"/>
                <a:cs typeface="Arial" pitchFamily="34" charset="0"/>
              </a:rPr>
              <a:t>Theme</a:t>
            </a:r>
            <a:endParaRPr lang="de-DE" sz="1000" smtClean="0">
              <a:solidFill>
                <a:schemeClr val="tx1"/>
              </a:solidFill>
              <a:latin typeface="Bradley Hand ITC" pitchFamily="66" charset="0"/>
              <a:cs typeface="Arial" pitchFamily="34" charset="0"/>
            </a:endParaRPr>
          </a:p>
        </p:txBody>
      </p:sp>
      <p:sp>
        <p:nvSpPr>
          <p:cNvPr id="286" name="Rechteck 285"/>
          <p:cNvSpPr>
            <a:spLocks/>
          </p:cNvSpPr>
          <p:nvPr/>
        </p:nvSpPr>
        <p:spPr>
          <a:xfrm>
            <a:off x="620545" y="3540622"/>
            <a:ext cx="252000" cy="119679"/>
          </a:xfrm>
          <a:prstGeom prst="rect">
            <a:avLst/>
          </a:prstGeom>
          <a:solidFill>
            <a:srgbClr val="FFFF99"/>
          </a:solidFill>
          <a:ln>
            <a:solidFill>
              <a:srgbClr val="FFFF99"/>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pPr algn="ctr"/>
            <a:r>
              <a:rPr lang="de-DE" sz="1000" dirty="0" err="1" smtClean="0">
                <a:solidFill>
                  <a:schemeClr val="tx1"/>
                </a:solidFill>
                <a:latin typeface="Bradley Hand ITC" pitchFamily="66" charset="0"/>
                <a:cs typeface="Arial" pitchFamily="34" charset="0"/>
              </a:rPr>
              <a:t>Theme</a:t>
            </a:r>
            <a:endParaRPr lang="de-DE" sz="1000" dirty="0" smtClean="0">
              <a:solidFill>
                <a:schemeClr val="tx1"/>
              </a:solidFill>
              <a:latin typeface="Bradley Hand ITC" pitchFamily="66" charset="0"/>
              <a:cs typeface="Arial" pitchFamily="34" charset="0"/>
            </a:endParaRPr>
          </a:p>
        </p:txBody>
      </p:sp>
      <p:sp>
        <p:nvSpPr>
          <p:cNvPr id="176" name="doc id"/>
          <p:cNvSpPr>
            <a:spLocks noChangeArrowheads="1"/>
          </p:cNvSpPr>
          <p:nvPr/>
        </p:nvSpPr>
        <p:spPr bwMode="auto">
          <a:xfrm>
            <a:off x="382588" y="6321426"/>
            <a:ext cx="4178300" cy="138499"/>
          </a:xfrm>
          <a:prstGeom prst="rect">
            <a:avLst/>
          </a:prstGeom>
          <a:noFill/>
          <a:ln w="9525">
            <a:noFill/>
            <a:miter lim="800000"/>
            <a:headEnd/>
            <a:tailEnd/>
          </a:ln>
        </p:spPr>
        <p:txBody>
          <a:bodyPr lIns="0" tIns="0" rIns="0" bIns="0">
            <a:spAutoFit/>
          </a:bodyPr>
          <a:lstStyle/>
          <a:p>
            <a:pPr defTabSz="901700">
              <a:spcBef>
                <a:spcPct val="0"/>
              </a:spcBef>
              <a:buFontTx/>
              <a:buNone/>
              <a:tabLst>
                <a:tab pos="363538" algn="ctr"/>
                <a:tab pos="450850" algn="l"/>
              </a:tabLst>
            </a:pPr>
            <a:r>
              <a:rPr lang="en-US" sz="900" smtClean="0"/>
              <a:t>	*</a:t>
            </a:r>
            <a:r>
              <a:rPr lang="en-US" sz="900"/>
              <a:t>	</a:t>
            </a:r>
            <a:r>
              <a:rPr lang="en-US" sz="900" smtClean="0"/>
              <a:t>The content of the epics and themes is confidential</a:t>
            </a:r>
            <a:endParaRPr lang="en-US" sz="900"/>
          </a:p>
        </p:txBody>
      </p:sp>
    </p:spTree>
  </p:cSld>
  <p:clrMapOvr>
    <a:masterClrMapping/>
  </p:clrMapOvr>
  <p:transition advTm="23911"/>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
</p:tagLst>
</file>

<file path=ppt/tags/tag10.xml><?xml version="1.0" encoding="utf-8"?>
<p:tagLst xmlns:a="http://schemas.openxmlformats.org/drawingml/2006/main" xmlns:r="http://schemas.openxmlformats.org/officeDocument/2006/relationships" xmlns:p="http://schemas.openxmlformats.org/presentationml/2006/main">
  <p:tag name="TIMING" val="|19.9"/>
</p:tagLst>
</file>

<file path=ppt/tags/tag11.xml><?xml version="1.0" encoding="utf-8"?>
<p:tagLst xmlns:a="http://schemas.openxmlformats.org/drawingml/2006/main" xmlns:r="http://schemas.openxmlformats.org/officeDocument/2006/relationships" xmlns:p="http://schemas.openxmlformats.org/presentationml/2006/main">
  <p:tag name="TIMING" val="|20.5"/>
</p:tagLst>
</file>

<file path=ppt/tags/tag12.xml><?xml version="1.0" encoding="utf-8"?>
<p:tagLst xmlns:a="http://schemas.openxmlformats.org/drawingml/2006/main" xmlns:r="http://schemas.openxmlformats.org/officeDocument/2006/relationships" xmlns:p="http://schemas.openxmlformats.org/presentationml/2006/main">
  <p:tag name="TIMING" val="|28.2|27.6|5.2"/>
</p:tagLst>
</file>

<file path=ppt/tags/tag13.xml><?xml version="1.0" encoding="utf-8"?>
<p:tagLst xmlns:a="http://schemas.openxmlformats.org/drawingml/2006/main" xmlns:r="http://schemas.openxmlformats.org/officeDocument/2006/relationships" xmlns:p="http://schemas.openxmlformats.org/presentationml/2006/main">
  <p:tag name="TIMING" val="|25.9|10.5|25.1|4.8|1.9"/>
</p:tagLst>
</file>

<file path=ppt/tags/tag14.xml><?xml version="1.0" encoding="utf-8"?>
<p:tagLst xmlns:a="http://schemas.openxmlformats.org/drawingml/2006/main" xmlns:r="http://schemas.openxmlformats.org/officeDocument/2006/relationships" xmlns:p="http://schemas.openxmlformats.org/presentationml/2006/main">
  <p:tag name="TIMING" val="|3.2"/>
</p:tagLst>
</file>

<file path=ppt/tags/tag15.xml><?xml version="1.0" encoding="utf-8"?>
<p:tagLst xmlns:a="http://schemas.openxmlformats.org/drawingml/2006/main" xmlns:r="http://schemas.openxmlformats.org/officeDocument/2006/relationships" xmlns:p="http://schemas.openxmlformats.org/presentationml/2006/main">
  <p:tag name="TIMING" val="|52.1|64.5"/>
</p:tagLst>
</file>

<file path=ppt/tags/tag16.xml><?xml version="1.0" encoding="utf-8"?>
<p:tagLst xmlns:a="http://schemas.openxmlformats.org/drawingml/2006/main" xmlns:r="http://schemas.openxmlformats.org/officeDocument/2006/relationships" xmlns:p="http://schemas.openxmlformats.org/presentationml/2006/main">
  <p:tag name="TIMING" val="|36.6|47.5"/>
</p:tagLst>
</file>

<file path=ppt/tags/tag17.xml><?xml version="1.0" encoding="utf-8"?>
<p:tagLst xmlns:a="http://schemas.openxmlformats.org/drawingml/2006/main" xmlns:r="http://schemas.openxmlformats.org/officeDocument/2006/relationships" xmlns:p="http://schemas.openxmlformats.org/presentationml/2006/main">
  <p:tag name="TIMING" val="|5.2"/>
</p:tagLst>
</file>

<file path=ppt/tags/tag18.xml><?xml version="1.0" encoding="utf-8"?>
<p:tagLst xmlns:a="http://schemas.openxmlformats.org/drawingml/2006/main" xmlns:r="http://schemas.openxmlformats.org/officeDocument/2006/relationships" xmlns:p="http://schemas.openxmlformats.org/presentationml/2006/main">
  <p:tag name="TIMING" val="|39.1"/>
</p:tagLst>
</file>

<file path=ppt/tags/tag19.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5.5"/>
</p:tagLst>
</file>

<file path=ppt/tags/tag3.xml><?xml version="1.0" encoding="utf-8"?>
<p:tagLst xmlns:a="http://schemas.openxmlformats.org/drawingml/2006/main" xmlns:r="http://schemas.openxmlformats.org/officeDocument/2006/relationships" xmlns:p="http://schemas.openxmlformats.org/presentationml/2006/main">
  <p:tag name="TIMING" val="|80.8|9"/>
</p:tagLst>
</file>

<file path=ppt/tags/tag4.xml><?xml version="1.0" encoding="utf-8"?>
<p:tagLst xmlns:a="http://schemas.openxmlformats.org/drawingml/2006/main" xmlns:r="http://schemas.openxmlformats.org/officeDocument/2006/relationships" xmlns:p="http://schemas.openxmlformats.org/presentationml/2006/main">
  <p:tag name="TIMING" val="|4.7|22.4|11.2"/>
</p:tagLst>
</file>

<file path=ppt/tags/tag5.xml><?xml version="1.0" encoding="utf-8"?>
<p:tagLst xmlns:a="http://schemas.openxmlformats.org/drawingml/2006/main" xmlns:r="http://schemas.openxmlformats.org/officeDocument/2006/relationships" xmlns:p="http://schemas.openxmlformats.org/presentationml/2006/main">
  <p:tag name="TIMING" val="|6.5|28|7.5|8.6|8.7"/>
</p:tagLst>
</file>

<file path=ppt/tags/tag6.xml><?xml version="1.0" encoding="utf-8"?>
<p:tagLst xmlns:a="http://schemas.openxmlformats.org/drawingml/2006/main" xmlns:r="http://schemas.openxmlformats.org/officeDocument/2006/relationships" xmlns:p="http://schemas.openxmlformats.org/presentationml/2006/main">
  <p:tag name="TIMING" val="|14.2"/>
</p:tagLst>
</file>

<file path=ppt/tags/tag7.xml><?xml version="1.0" encoding="utf-8"?>
<p:tagLst xmlns:a="http://schemas.openxmlformats.org/drawingml/2006/main" xmlns:r="http://schemas.openxmlformats.org/officeDocument/2006/relationships" xmlns:p="http://schemas.openxmlformats.org/presentationml/2006/main">
  <p:tag name="TIMING" val="|21.6"/>
</p:tagLst>
</file>

<file path=ppt/tags/tag8.xml><?xml version="1.0" encoding="utf-8"?>
<p:tagLst xmlns:a="http://schemas.openxmlformats.org/drawingml/2006/main" xmlns:r="http://schemas.openxmlformats.org/officeDocument/2006/relationships" xmlns:p="http://schemas.openxmlformats.org/presentationml/2006/main">
  <p:tag name="TIMING" val="|5.8"/>
</p:tagLst>
</file>

<file path=ppt/tags/tag9.xml><?xml version="1.0" encoding="utf-8"?>
<p:tagLst xmlns:a="http://schemas.openxmlformats.org/drawingml/2006/main" xmlns:r="http://schemas.openxmlformats.org/officeDocument/2006/relationships" xmlns:p="http://schemas.openxmlformats.org/presentationml/2006/main">
  <p:tag name="TIMING" val="|20.9|7.1|14.2"/>
</p:tagLst>
</file>

<file path=ppt/theme/theme1.xml><?xml version="1.0" encoding="utf-8"?>
<a:theme xmlns:a="http://schemas.openxmlformats.org/drawingml/2006/main" name="TNG-Template_v2">
  <a:themeElements>
    <a:clrScheme name="">
      <a:dk1>
        <a:srgbClr val="000000"/>
      </a:dk1>
      <a:lt1>
        <a:srgbClr val="FFFFFF"/>
      </a:lt1>
      <a:dk2>
        <a:srgbClr val="000000"/>
      </a:dk2>
      <a:lt2>
        <a:srgbClr val="808080"/>
      </a:lt2>
      <a:accent1>
        <a:srgbClr val="DDDDDD"/>
      </a:accent1>
      <a:accent2>
        <a:srgbClr val="99CCFF"/>
      </a:accent2>
      <a:accent3>
        <a:srgbClr val="FFFFFF"/>
      </a:accent3>
      <a:accent4>
        <a:srgbClr val="000000"/>
      </a:accent4>
      <a:accent5>
        <a:srgbClr val="EBEBEB"/>
      </a:accent5>
      <a:accent6>
        <a:srgbClr val="8AB9E7"/>
      </a:accent6>
      <a:hlink>
        <a:srgbClr val="0D66A7"/>
      </a:hlink>
      <a:folHlink>
        <a:srgbClr val="5F5F5F"/>
      </a:folHlink>
    </a:clrScheme>
    <a:fontScheme name="TNG-Template_v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de-DE" sz="16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de-DE" sz="1600" b="0" i="0" u="none" strike="noStrike" cap="none" normalizeH="0" baseline="0" smtClean="0">
            <a:ln>
              <a:noFill/>
            </a:ln>
            <a:solidFill>
              <a:srgbClr val="000000"/>
            </a:solidFill>
            <a:effectLst/>
            <a:latin typeface="Arial" charset="0"/>
          </a:defRPr>
        </a:defPPr>
      </a:lstStyle>
    </a:lnDef>
  </a:objectDefaults>
  <a:extraClrSchemeLst>
    <a:extraClrScheme>
      <a:clrScheme name="TNG-Template_v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NG-Template_v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NG-Template_v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NG-Template_v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NG-Template_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NG-Template_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NG-Template_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NG-Template_v2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TNG-Template_v2 9">
        <a:dk1>
          <a:srgbClr val="000000"/>
        </a:dk1>
        <a:lt1>
          <a:srgbClr val="FFFFFF"/>
        </a:lt1>
        <a:dk2>
          <a:srgbClr val="000000"/>
        </a:dk2>
        <a:lt2>
          <a:srgbClr val="808080"/>
        </a:lt2>
        <a:accent1>
          <a:srgbClr val="DDE5FF"/>
        </a:accent1>
        <a:accent2>
          <a:srgbClr val="B2B2B2"/>
        </a:accent2>
        <a:accent3>
          <a:srgbClr val="FFFFFF"/>
        </a:accent3>
        <a:accent4>
          <a:srgbClr val="000000"/>
        </a:accent4>
        <a:accent5>
          <a:srgbClr val="EBF0FF"/>
        </a:accent5>
        <a:accent6>
          <a:srgbClr val="A1A1A1"/>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TNG-Template_v2 10">
        <a:dk1>
          <a:srgbClr val="000000"/>
        </a:dk1>
        <a:lt1>
          <a:srgbClr val="FFFFFF"/>
        </a:lt1>
        <a:dk2>
          <a:srgbClr val="000000"/>
        </a:dk2>
        <a:lt2>
          <a:srgbClr val="808080"/>
        </a:lt2>
        <a:accent1>
          <a:srgbClr val="3399FF"/>
        </a:accent1>
        <a:accent2>
          <a:srgbClr val="B2B2B2"/>
        </a:accent2>
        <a:accent3>
          <a:srgbClr val="FFFFFF"/>
        </a:accent3>
        <a:accent4>
          <a:srgbClr val="000000"/>
        </a:accent4>
        <a:accent5>
          <a:srgbClr val="ADCAFF"/>
        </a:accent5>
        <a:accent6>
          <a:srgbClr val="A1A1A1"/>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TNG-Template_v2 11">
        <a:dk1>
          <a:srgbClr val="000000"/>
        </a:dk1>
        <a:lt1>
          <a:srgbClr val="FFFFFF"/>
        </a:lt1>
        <a:dk2>
          <a:srgbClr val="000000"/>
        </a:dk2>
        <a:lt2>
          <a:srgbClr val="808080"/>
        </a:lt2>
        <a:accent1>
          <a:srgbClr val="3399FF"/>
        </a:accent1>
        <a:accent2>
          <a:srgbClr val="C0C0C0"/>
        </a:accent2>
        <a:accent3>
          <a:srgbClr val="FFFFFF"/>
        </a:accent3>
        <a:accent4>
          <a:srgbClr val="000000"/>
        </a:accent4>
        <a:accent5>
          <a:srgbClr val="ADCAFF"/>
        </a:accent5>
        <a:accent6>
          <a:srgbClr val="AEAEAE"/>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TNG-Template_v2 12">
        <a:dk1>
          <a:srgbClr val="000000"/>
        </a:dk1>
        <a:lt1>
          <a:srgbClr val="FFFFFF"/>
        </a:lt1>
        <a:dk2>
          <a:srgbClr val="000000"/>
        </a:dk2>
        <a:lt2>
          <a:srgbClr val="808080"/>
        </a:lt2>
        <a:accent1>
          <a:srgbClr val="3399FF"/>
        </a:accent1>
        <a:accent2>
          <a:srgbClr val="A4BBE8"/>
        </a:accent2>
        <a:accent3>
          <a:srgbClr val="FFFFFF"/>
        </a:accent3>
        <a:accent4>
          <a:srgbClr val="000000"/>
        </a:accent4>
        <a:accent5>
          <a:srgbClr val="ADCAFF"/>
        </a:accent5>
        <a:accent6>
          <a:srgbClr val="94A9D2"/>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TNG-Template_v2 13">
        <a:dk1>
          <a:srgbClr val="000000"/>
        </a:dk1>
        <a:lt1>
          <a:srgbClr val="FFFFFF"/>
        </a:lt1>
        <a:dk2>
          <a:srgbClr val="000000"/>
        </a:dk2>
        <a:lt2>
          <a:srgbClr val="808080"/>
        </a:lt2>
        <a:accent1>
          <a:srgbClr val="DDDDDD"/>
        </a:accent1>
        <a:accent2>
          <a:srgbClr val="B7DBFF"/>
        </a:accent2>
        <a:accent3>
          <a:srgbClr val="FFFFFF"/>
        </a:accent3>
        <a:accent4>
          <a:srgbClr val="000000"/>
        </a:accent4>
        <a:accent5>
          <a:srgbClr val="EBEBEB"/>
        </a:accent5>
        <a:accent6>
          <a:srgbClr val="A6C6E7"/>
        </a:accent6>
        <a:hlink>
          <a:srgbClr val="3366FF"/>
        </a:hlink>
        <a:folHlink>
          <a:srgbClr val="5F5F5F"/>
        </a:folHlink>
      </a:clrScheme>
      <a:clrMap bg1="lt1" tx1="dk1" bg2="lt2" tx2="dk2" accent1="accent1" accent2="accent2" accent3="accent3" accent4="accent4" accent5="accent5" accent6="accent6" hlink="hlink" folHlink="folHlink"/>
    </a:extraClrScheme>
    <a:extraClrScheme>
      <a:clrScheme name="TNG-Template_v2 14">
        <a:dk1>
          <a:srgbClr val="000000"/>
        </a:dk1>
        <a:lt1>
          <a:srgbClr val="FFFFFF"/>
        </a:lt1>
        <a:dk2>
          <a:srgbClr val="000000"/>
        </a:dk2>
        <a:lt2>
          <a:srgbClr val="808080"/>
        </a:lt2>
        <a:accent1>
          <a:srgbClr val="DDDDDD"/>
        </a:accent1>
        <a:accent2>
          <a:srgbClr val="B7DBFF"/>
        </a:accent2>
        <a:accent3>
          <a:srgbClr val="FFFFFF"/>
        </a:accent3>
        <a:accent4>
          <a:srgbClr val="000000"/>
        </a:accent4>
        <a:accent5>
          <a:srgbClr val="EBEBEB"/>
        </a:accent5>
        <a:accent6>
          <a:srgbClr val="A6C6E7"/>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TNG-Template_v2 15">
        <a:dk1>
          <a:srgbClr val="000000"/>
        </a:dk1>
        <a:lt1>
          <a:srgbClr val="FFFFFF"/>
        </a:lt1>
        <a:dk2>
          <a:srgbClr val="000000"/>
        </a:dk2>
        <a:lt2>
          <a:srgbClr val="808080"/>
        </a:lt2>
        <a:accent1>
          <a:srgbClr val="DDDDDD"/>
        </a:accent1>
        <a:accent2>
          <a:srgbClr val="0052A4"/>
        </a:accent2>
        <a:accent3>
          <a:srgbClr val="FFFFFF"/>
        </a:accent3>
        <a:accent4>
          <a:srgbClr val="000000"/>
        </a:accent4>
        <a:accent5>
          <a:srgbClr val="EBEBEB"/>
        </a:accent5>
        <a:accent6>
          <a:srgbClr val="004994"/>
        </a:accent6>
        <a:hlink>
          <a:srgbClr val="0099CC"/>
        </a:hlink>
        <a:folHlink>
          <a:srgbClr val="5F5F5F"/>
        </a:folHlink>
      </a:clrScheme>
      <a:clrMap bg1="lt1" tx1="dk1" bg2="lt2" tx2="dk2" accent1="accent1" accent2="accent2" accent3="accent3" accent4="accent4" accent5="accent5" accent6="accent6" hlink="hlink" folHlink="folHlink"/>
    </a:extraClrScheme>
    <a:extraClrScheme>
      <a:clrScheme name="TNG-Template_v2 16">
        <a:dk1>
          <a:srgbClr val="000000"/>
        </a:dk1>
        <a:lt1>
          <a:srgbClr val="FFFFFF"/>
        </a:lt1>
        <a:dk2>
          <a:srgbClr val="000000"/>
        </a:dk2>
        <a:lt2>
          <a:srgbClr val="808080"/>
        </a:lt2>
        <a:accent1>
          <a:srgbClr val="DDDDDD"/>
        </a:accent1>
        <a:accent2>
          <a:srgbClr val="0087CA"/>
        </a:accent2>
        <a:accent3>
          <a:srgbClr val="FFFFFF"/>
        </a:accent3>
        <a:accent4>
          <a:srgbClr val="000000"/>
        </a:accent4>
        <a:accent5>
          <a:srgbClr val="EBEBEB"/>
        </a:accent5>
        <a:accent6>
          <a:srgbClr val="007AB7"/>
        </a:accent6>
        <a:hlink>
          <a:srgbClr val="0052A4"/>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TNG-Template_v2</Template>
  <TotalTime>0</TotalTime>
  <Words>5736</Words>
  <Application>Microsoft Office PowerPoint</Application>
  <PresentationFormat>Bildschirmpräsentation (4:3)</PresentationFormat>
  <Paragraphs>1321</Paragraphs>
  <Slides>64</Slides>
  <Notes>55</Notes>
  <HiddenSlides>0</HiddenSlides>
  <MMClips>0</MMClips>
  <ScaleCrop>false</ScaleCrop>
  <HeadingPairs>
    <vt:vector size="4" baseType="variant">
      <vt:variant>
        <vt:lpstr>Design</vt:lpstr>
      </vt:variant>
      <vt:variant>
        <vt:i4>1</vt:i4>
      </vt:variant>
      <vt:variant>
        <vt:lpstr>Folientitel</vt:lpstr>
      </vt:variant>
      <vt:variant>
        <vt:i4>64</vt:i4>
      </vt:variant>
    </vt:vector>
  </HeadingPairs>
  <TitlesOfParts>
    <vt:vector size="65" baseType="lpstr">
      <vt:lpstr>TNG-Template_v2</vt:lpstr>
      <vt:lpstr>On the Roller Coaster… with an Aircraft Carrier</vt:lpstr>
      <vt:lpstr>Project History</vt:lpstr>
      <vt:lpstr>Scrum as an Experiment</vt:lpstr>
      <vt:lpstr>Scrum as an Experiment</vt:lpstr>
      <vt:lpstr>Timeline</vt:lpstr>
      <vt:lpstr> </vt:lpstr>
      <vt:lpstr> </vt:lpstr>
      <vt:lpstr> </vt:lpstr>
      <vt:lpstr>Epics and Themes in the Beginning</vt:lpstr>
      <vt:lpstr>Epics and Teams</vt:lpstr>
      <vt:lpstr>Organization Chart in the First Year</vt:lpstr>
      <vt:lpstr>Process in the First Year</vt:lpstr>
      <vt:lpstr>Challenges</vt:lpstr>
      <vt:lpstr>Launch in the First Market</vt:lpstr>
      <vt:lpstr>Reorganization</vt:lpstr>
      <vt:lpstr>Reorganization</vt:lpstr>
      <vt:lpstr>Reorganization Revisited</vt:lpstr>
      <vt:lpstr>Reorganization Revisited</vt:lpstr>
      <vt:lpstr>Reorganization Revisited</vt:lpstr>
      <vt:lpstr>Reorganization Revisited</vt:lpstr>
      <vt:lpstr>Feature Team</vt:lpstr>
      <vt:lpstr>Feature Team</vt:lpstr>
      <vt:lpstr>Timeline</vt:lpstr>
      <vt:lpstr>Estimating the Release Backlog</vt:lpstr>
      <vt:lpstr>Team Estimation Game</vt:lpstr>
      <vt:lpstr>Team Estimation Game</vt:lpstr>
      <vt:lpstr>Team Estimation Game</vt:lpstr>
      <vt:lpstr>Team Estimation Game</vt:lpstr>
      <vt:lpstr>Team Estimation Game</vt:lpstr>
      <vt:lpstr>Team Estimation Game</vt:lpstr>
      <vt:lpstr>Estimation with Three Teams</vt:lpstr>
      <vt:lpstr>Estimation Board</vt:lpstr>
      <vt:lpstr>Dependencies within the Feature Team</vt:lpstr>
      <vt:lpstr>Dependencies within the Feature Team</vt:lpstr>
      <vt:lpstr>Dependencies within the Feature Team</vt:lpstr>
      <vt:lpstr>Dependencies within the Feature Team</vt:lpstr>
      <vt:lpstr>Sprint Planning with Several Teams</vt:lpstr>
      <vt:lpstr>First Part of the Solution</vt:lpstr>
      <vt:lpstr>Second Part of the Solution</vt:lpstr>
      <vt:lpstr>Second Part of the Solution</vt:lpstr>
      <vt:lpstr>Second Part of the Solution</vt:lpstr>
      <vt:lpstr>Second Part of the Solution</vt:lpstr>
      <vt:lpstr>Second Part of the Solution</vt:lpstr>
      <vt:lpstr>Second Part of the Solution</vt:lpstr>
      <vt:lpstr>Second Part of the Solution</vt:lpstr>
      <vt:lpstr>Second Part of the Solution</vt:lpstr>
      <vt:lpstr>Large Meetings</vt:lpstr>
      <vt:lpstr>Timeline</vt:lpstr>
      <vt:lpstr>Growth by Two Teams</vt:lpstr>
      <vt:lpstr>PowerPoint-Präsentation</vt:lpstr>
      <vt:lpstr>PowerPoint-Präsentation</vt:lpstr>
      <vt:lpstr>PowerPoint-Präsentation</vt:lpstr>
      <vt:lpstr>Second Burst of Growth</vt:lpstr>
      <vt:lpstr>Participatory Team Forming</vt:lpstr>
      <vt:lpstr>Timeline</vt:lpstr>
      <vt:lpstr>Acting LeadPO</vt:lpstr>
      <vt:lpstr>PowerPoint-Präsentation</vt:lpstr>
      <vt:lpstr>Acting LeadPO</vt:lpstr>
      <vt:lpstr>Timeline</vt:lpstr>
      <vt:lpstr>Conclusion</vt:lpstr>
      <vt:lpstr>Personal Conclusion</vt:lpstr>
      <vt:lpstr>Thank you for your attention!</vt:lpstr>
      <vt:lpstr>Picture Credits</vt:lpstr>
      <vt:lpstr>PowerPoint-Präsentation</vt:lpstr>
    </vt:vector>
  </TitlesOfParts>
  <Company>TNG Technology Consulting GmbH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TNG Presentation</dc:title>
  <dc:creator>TNG Technology Consulting GmbH</dc:creator>
  <cp:keywords>TNG</cp:keywords>
  <cp:lastModifiedBy>fischer-s</cp:lastModifiedBy>
  <cp:revision>1820</cp:revision>
  <cp:lastPrinted>2014-05-21T08:53:48Z</cp:lastPrinted>
  <dcterms:created xsi:type="dcterms:W3CDTF">2006-01-07T21:21:13Z</dcterms:created>
  <dcterms:modified xsi:type="dcterms:W3CDTF">2014-06-18T09:11:32Z</dcterms:modified>
</cp:coreProperties>
</file>