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1"/>
  </p:notesMasterIdLst>
  <p:handoutMasterIdLst>
    <p:handoutMasterId r:id="rId42"/>
  </p:handoutMasterIdLst>
  <p:sldIdLst>
    <p:sldId id="256" r:id="rId2"/>
    <p:sldId id="263" r:id="rId3"/>
    <p:sldId id="274" r:id="rId4"/>
    <p:sldId id="257" r:id="rId5"/>
    <p:sldId id="272" r:id="rId6"/>
    <p:sldId id="265" r:id="rId7"/>
    <p:sldId id="300" r:id="rId8"/>
    <p:sldId id="298" r:id="rId9"/>
    <p:sldId id="301" r:id="rId10"/>
    <p:sldId id="306" r:id="rId11"/>
    <p:sldId id="292" r:id="rId12"/>
    <p:sldId id="289" r:id="rId13"/>
    <p:sldId id="283" r:id="rId14"/>
    <p:sldId id="294" r:id="rId15"/>
    <p:sldId id="302" r:id="rId16"/>
    <p:sldId id="273" r:id="rId17"/>
    <p:sldId id="264" r:id="rId18"/>
    <p:sldId id="287" r:id="rId19"/>
    <p:sldId id="267" r:id="rId20"/>
    <p:sldId id="270" r:id="rId21"/>
    <p:sldId id="296" r:id="rId22"/>
    <p:sldId id="295" r:id="rId23"/>
    <p:sldId id="268" r:id="rId24"/>
    <p:sldId id="271" r:id="rId25"/>
    <p:sldId id="280" r:id="rId26"/>
    <p:sldId id="307" r:id="rId27"/>
    <p:sldId id="266" r:id="rId28"/>
    <p:sldId id="297" r:id="rId29"/>
    <p:sldId id="260" r:id="rId30"/>
    <p:sldId id="261" r:id="rId31"/>
    <p:sldId id="276" r:id="rId32"/>
    <p:sldId id="277" r:id="rId33"/>
    <p:sldId id="278" r:id="rId34"/>
    <p:sldId id="304" r:id="rId35"/>
    <p:sldId id="305" r:id="rId36"/>
    <p:sldId id="262" r:id="rId37"/>
    <p:sldId id="279" r:id="rId38"/>
    <p:sldId id="286" r:id="rId39"/>
    <p:sldId id="282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  <a:srgbClr val="008000"/>
    <a:srgbClr val="9933FF"/>
    <a:srgbClr val="00CC99"/>
    <a:srgbClr val="619AC9"/>
    <a:srgbClr val="0000FF"/>
    <a:srgbClr val="66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59" autoAdjust="0"/>
    <p:restoredTop sz="94401" autoAdjust="0"/>
  </p:normalViewPr>
  <p:slideViewPr>
    <p:cSldViewPr>
      <p:cViewPr varScale="1">
        <p:scale>
          <a:sx n="68" d="100"/>
          <a:sy n="68" d="100"/>
        </p:scale>
        <p:origin x="-53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59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034" y="-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C6A8C2-DFDB-4296-8D19-381937B926D1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874EA1-37D5-4283-AF39-DDC2311FBABC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971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2FBFC2-D728-49E1-9747-F2318250FA53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AE2652-EB65-462F-B865-CD4487D25DBE}" type="slidenum">
              <a:rPr lang="en-US" smtClean="0"/>
              <a:pPr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68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300 </a:t>
            </a:r>
            <a:r>
              <a:rPr lang="en-US" dirty="0" err="1" smtClean="0"/>
              <a:t>qubits</a:t>
            </a:r>
            <a:r>
              <a:rPr lang="en-US" dirty="0" smtClean="0"/>
              <a:t> = 1 bit per atom in the universe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35</a:t>
            </a:fld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36</a:t>
            </a:fld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38</a:t>
            </a:fld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39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300 </a:t>
            </a:r>
            <a:r>
              <a:rPr lang="en-US" dirty="0" err="1" smtClean="0"/>
              <a:t>qubits</a:t>
            </a:r>
            <a:r>
              <a:rPr lang="en-US" dirty="0" smtClean="0"/>
              <a:t> = 1 bit per atom in the universe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300 </a:t>
            </a:r>
            <a:r>
              <a:rPr lang="en-US" dirty="0" err="1" smtClean="0"/>
              <a:t>qubits</a:t>
            </a:r>
            <a:r>
              <a:rPr lang="en-US" dirty="0" smtClean="0"/>
              <a:t> = 1 bit per atom in the universe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AE2652-EB65-462F-B865-CD4487D25DBE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B701-1019-40CE-B67B-6C8B1113AF2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C1C-581E-4EB2-BBFA-6F082650FFC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B701-1019-40CE-B67B-6C8B1113AF2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C1C-581E-4EB2-BBFA-6F082650FFC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B701-1019-40CE-B67B-6C8B1113AF2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C1C-581E-4EB2-BBFA-6F082650FFC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B701-1019-40CE-B67B-6C8B1113AF2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C1C-581E-4EB2-BBFA-6F082650FFC0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342498" y="762000"/>
            <a:ext cx="762000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00FF"/>
                </a:gs>
                <a:gs pos="50000">
                  <a:srgbClr val="6600CC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B701-1019-40CE-B67B-6C8B1113AF2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C1C-581E-4EB2-BBFA-6F082650FFC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B701-1019-40CE-B67B-6C8B1113AF2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C1C-581E-4EB2-BBFA-6F082650FFC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B701-1019-40CE-B67B-6C8B1113AF2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C1C-581E-4EB2-BBFA-6F082650FFC0}" type="slidenum">
              <a:rPr lang="en-US" smtClean="0"/>
              <a:pPr/>
              <a:t>‹Nr.›</a:t>
            </a:fld>
            <a:endParaRPr lang="en-US"/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342498" y="762000"/>
            <a:ext cx="7620000" cy="0"/>
          </a:xfrm>
          <a:prstGeom prst="line">
            <a:avLst/>
          </a:prstGeom>
          <a:ln w="19050">
            <a:gradFill flip="none" rotWithShape="1">
              <a:gsLst>
                <a:gs pos="0">
                  <a:srgbClr val="0000FF"/>
                </a:gs>
                <a:gs pos="50000">
                  <a:srgbClr val="6600CC"/>
                </a:gs>
                <a:gs pos="100000">
                  <a:schemeClr val="accent1">
                    <a:tint val="23500"/>
                    <a:satMod val="160000"/>
                  </a:schemeClr>
                </a:gs>
              </a:gsLst>
              <a:lin ang="2700000" scaled="1"/>
              <a:tileRect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B701-1019-40CE-B67B-6C8B1113AF2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C1C-581E-4EB2-BBFA-6F082650FFC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B701-1019-40CE-B67B-6C8B1113AF2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C1C-581E-4EB2-BBFA-6F082650FFC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B701-1019-40CE-B67B-6C8B1113AF2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C1C-581E-4EB2-BBFA-6F082650FFC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F2B701-1019-40CE-B67B-6C8B1113AF2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C5EC1C-581E-4EB2-BBFA-6F082650FFC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8683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F2B701-1019-40CE-B67B-6C8B1113AF2D}" type="datetimeFigureOut">
              <a:rPr lang="en-US" smtClean="0"/>
              <a:pPr/>
              <a:t>7/1/2013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C5EC1C-581E-4EB2-BBFA-6F082650FFC0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gif"/><Relationship Id="rId4" Type="http://schemas.openxmlformats.org/officeDocument/2006/relationships/image" Target="../media/image24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gi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62881" y="381000"/>
            <a:ext cx="6400800" cy="1828800"/>
          </a:xfrm>
        </p:spPr>
        <p:txBody>
          <a:bodyPr anchor="t">
            <a:noAutofit/>
          </a:bodyPr>
          <a:lstStyle/>
          <a:p>
            <a:pPr lvl="0"/>
            <a: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Quantum Computers:</a:t>
            </a:r>
            <a:br>
              <a:rPr lang="en-US" sz="4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en-US" sz="3200" dirty="0">
                <a:solidFill>
                  <a:schemeClr val="bg1">
                    <a:lumMod val="50000"/>
                  </a:schemeClr>
                </a:solidFill>
              </a:rPr>
              <a:t>Fundamentals, Applications and </a:t>
            </a:r>
            <a:r>
              <a:rPr lang="en-US" sz="3200" dirty="0" smtClean="0">
                <a:solidFill>
                  <a:schemeClr val="bg1">
                    <a:lumMod val="50000"/>
                  </a:schemeClr>
                </a:solidFill>
              </a:rPr>
              <a:t>Implementation</a:t>
            </a:r>
            <a:endParaRPr lang="en-US" sz="29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5867400"/>
            <a:ext cx="3886200" cy="990600"/>
          </a:xfrm>
        </p:spPr>
        <p:txBody>
          <a:bodyPr>
            <a:normAutofit fontScale="85000" lnSpcReduction="20000"/>
          </a:bodyPr>
          <a:lstStyle/>
          <a:p>
            <a:pPr algn="l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Ben Feldman, Harvard University</a:t>
            </a:r>
          </a:p>
          <a:p>
            <a:pPr algn="l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Big </a:t>
            </a:r>
            <a:r>
              <a:rPr lang="en-US" sz="2400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Techday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Conference</a:t>
            </a:r>
          </a:p>
          <a:p>
            <a:pPr algn="l"/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June 14, 2013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15362" name="AutoShape 2" descr="data:image/jpeg;base64,/9j/4AAQSkZJRgABAQAAAQABAAD/2wCEAAkGBxQTEBUUExQWFBIWFhkaGRgYGRgYHBsUHhQcFxodGB0YHCggHhwmHBgWITElMSkrMS4uGh8zODQsQygtLisBCgoKBQUFDgUFDisZExkrKysrKysrKysrKysrKysrKysrKysrKysrKysrKysrKysrKysrKysrKysrKysrKysrK//AABEIAMgAsAMBIgACEQEDEQH/xAAbAAEBAAMBAQEAAAAAAAAAAAAABAIDBQEGB//EAEEQAAIBAgQDBQMJBgUFAQAAAAECAAMRBBIhMUFRYQUTInGBMpGhBhQjQlJyorLSM2JzkrHwB0NUgsEVU5Oz0TT/xAAUAQEAAAAAAAAAAAAAAAAAAAAA/8QAFBEBAAAAAAAAAAAAAAAAAAAAAP/aAAwDAQACEQMRAD8A/cYiICIiAiIgJpxmJFOm9Rr5UUsbC5sBfQDc9JumrE0yyMoYoSCAy2upI3FwRceUDmdgdrCs1ZMzM9FwrkpkAcrmyAgkEi443AIvfeW1O0UUkHPccqdQ/ELaQfJv5PLg1yLVqOoRVAbLuGZmc5QM1Ry12Y72HWX1OzkJJOe55VKg+Aa0DV2tiiMJWqISCKNRlNiCCEJBsw5iQ4rthg1ZhbJRrUqRW2+fIWN+nei33Tz0u7WwxOErU0BJNGoqi5JJKEAXY8zMK/Yys7HMQtR6dR1tu6ZcpB4A5EuNb5eGtw39nVSc6MbsjkX5qfEvwIHpLJH2dSIzuwszuTbko8K/AA+ssgIiICIiAiIgIiICIiAiIgImjF4tKYBY6k2UDUseSgakyVVrVdSe4p/ZFjUP3j7KeQueo2gU4vHU6Vs7hS3sjix/dUasfISf5+7fs6LHrUIpr8bt+Gb8JgKdO5RQGb2mOrNbbMx1PvlMDnd3iW3ejTH2QjVCPJyyj8Ey+ZVP9RU9Fpfol81YuhnpuhJUOpW40IuLXHXWB8d/h9263aNCrVXEP4MRVpiy0wCga9M6qdTTZL9bz6ZsNXHs11P8SkG/IyT5z/Db5HUez1r9y9VhUqWIcggd2zqCLKNSG18hPs4HO7/EL7VJHHOm9if9jgAfzmZJ2tTuFcmkxNgKgKXPJSdCegMvmNRAwIYAgixBFwR1EDKJzv8AppQfQP3XJCM1Pyy3BUfdImVDtDxBKq905NhrmRj+49hfyIB6QL4iICIiAiIgIiICQ4vGnN3dIBqtrm/soDsXt8F3NuG4Y3FMW7ql+0Iuzbimh0zEcSbHKONjwBlGEwq01yrzuSdSWO5Y8SYGrB4AISxJeqRYu29r3sOCr0HxlcRAREQEREDn9jew/wDGqfnM6E5/Y3sP/GqfnM6EBERATXXoq6lXUMpFiCLgjqDMMLiM+bS2Vyu9724zXVxtgrW8JqZCb7eIqD/NYesCYl8PxapQ63Z6f/Lp+IW+tfw9Km4YBlIKkAgg3BB1BBG4mU5dZfm5Lr+wJJqL9g7l06b5l9RsQQ6kTxWBFxqDx6T2AiIgJL2hijTTwjM7HKi3tdztc8BuSeABlU5uAHe1GrHVRdKX3QfG3mxHuUczcKcBhe7WxOZybu1rZn4m3AbADgABKYiAiIgIiICIiBz+xvYf+NU/OZ0Jz+xvYf8AjVPzmdCAiJ8523WxjYzDphGpigjE4rOLnKbFFU/asHPS6k7wPMdhyVLqubusSzkXsSALgL1zBfS44zbjMBlo1NLVKyU6IPHS4Vjb6wLu3oJ3QgGwGpufPnDIDa4BtqOh20gZREQOZhx3FQU/8l793yRtzT8jqV8iNNL9OaMbhhUQobi+xG4Yahh1BsR5TX2ZiS6eOwqKSrgbZxxHQixHQiBXERAh7XqHuwikh6hCAjcX9ph1ChiOoEro0gihVACqAABsABYAekhHjxRP1aKWHWpUNz6qqr/5DOjARNNLFIzMqsGZNGA1seRO1+nlNeDNU3NUIo0sqksRzLMQAeGgXS25gVSbD9oUqjFUdXI3ynMBraxI0B6RhsGqEkFmY7lmZvgTYeglMCaniiXy924Av4iAB6a3PunneVe8t3ad39rvDm24Lkt+KVRAmqLVz+FqYp6XBRmY89Q4A9xnmJSsWHdvTVeIamzn0IqKB7pVEDjYFKpVu6emg72rfPTZ7/SG1stRbfGdHErVIHdsgPHMjMD5WcW+M5VPtAUaTHQs+IdEBNgWNQ7nkBcnoJb2Z2kKlFqjEBVaopbZbI5UtqdB4b7wPO1MXVp017tUqVmIUKWZFLWuSCFY2FifIHWMLTalRW6F6lyXsQSXPtNc2H9NNJ72fTLsa7ggsLU1IsUp3vqDszWBPko4S5tx/fCBpGLHd52DIBvmBuPQXmWFxSVFzU3V1va6kML8tOM3TCrTDAg7HfUj4jWBnEno4bIhVGNze2cs9jbTc3I6X9Z5hqtQKxqqqleKEsCLb2ygg9NfMwKZzqw7vEq49mqMjfxFBKH1GdTz8HKW4fELUUMjBlOxBuPhJ+16LNRbIL1AMyffU5lHqQB6wLImvDV1dFdTdXUMDzUi4+BmyBB2TqKj/bqv7lPdj8s3YbvCzF8qrsqjU2v7TNtrpoNuZvpz+wcNmp0axbNemGUcAz+J231Y5rdBfmb9mBhRoqihUUKoFgqgAAdANBM4iAiIgIiICIiB83RoCtojUzUo4iq2VjmsSHQFgNdM97aXtuL3lGDwK2TDJc0KAHeMd3qe0FPPXxt5qOJtPUpI9MpkVqzVqopki5Txm7gjUBRroRrYXF53cFhVpUwi3sOJ1JO5LHiSbknrA3zFtx/fCZTFtx/fCBlERAREQNLUAA+TKjtqWyjVrWBbbNsOO0YRnK/SKFcaHKbg9RxAPLh13m6aMbhRUQqSVO4Ybqw1BHUGBP2KLUyn2HdR90OcoHkpA9JfOd2VcPXBIJFRb20GY0UJ0ubam9ryulikZmUG7LuNfhz5dIEfyZTLgsMOVCl/6xOlON8lqHdYWmhYWHhUbEEeFl6+IMZ2YCIiAiIgIiICacXiVprmbyAGpLHYKOJMYvErTXM3kANSWOwUcSZzjgKrstYuEqgEKhGdFU2uCARd9PaBG5G24Sdndn4im1SoTSDVGJGbMciElglwbb6k8SeNhOlbE86Huf8AVMWw9epo7pTTiKQbMfJyRl9BfkRLaVEIoVAFVQAFA0AGgAHDSBJbE86Huf8AVMWGJuNaHufl96dAN6GG3H98IENsTzoe5/1RbE86Huf9U6EQOfbE86Huf9UWxPOh7n/VOhEDn2xPOh7n/VPhvlCvb3/UD80NL5v3a+2B3efXNa/jvt0n6TMWcC1yBc2HU76QOD8mqWIzYn5yaXeM6XNHMF/YqL+LW8k+TAxJrPSrvUIwtRx3hI+nD2ele32ENjoLki0v7H7PFsUtSzirVPeaaMTRRWFuVhl8hOpgcGlJAlNcqjhqeFtz5CBHg8OrpVpOLhardCLnvAQRqD4rgymviO6Vcwd1tYuBmIsN2A1N+gmkHJij9mslxyFSmdfVkZfSkZ0YHgM9k+LwuexDujDYqf6g3U7cRPMVWdbZaZqDW9mAYbWsGsCN+I4aG+gUxJsVj6dMA1HWmG2LkKL8rnS8oU3FxqIHs04vErTXM22wA1JJ2CjiTPn/APET5Vr2dgXr6GofDSU/WqHb0AuT5T35FY98Zh6eLr0no1WFlpsCAgtqyX1ObfMdbaeYdfCYZi3e1fb+qu4pqeA5seJ9BpvViKwRGY7KCTbXQC5myIHz+F7SqGrRZlX6YBQgvdFNM1Sc17H/ACwdBrbpf6CS4PAJSvkVQSeAA05C3AcpVA8ImOXUch/8MziAiJNXx9JHCNUUO2ykjMeGi7mBTEmr13DBUpltrsWCqNfUk+QjEYXOwJdwo+qpygm97kjX0vaAr4vK4QKzMbbDQLe12J0HHS9+k9+aL3neG5e1hfUKOOUcL8TxsJRIu2KzLRbIbVG8KHk7HKp9Cb+kDHsU3pF/+47uPuljlPqoB9ZfNeHoKiKiiyqoUDkoFh8BNkCHteme7zoCz0yHUDc23UdSpYesro1Q6qykFWAII2IIuCPSZzm4I91VaidFa70j0Ju6+ak38mFtjYOlERASLGU1YrTKvl5oWULpYXKkf8/0ls+H7b7HY4w16eGL0SaaYil4fp/EStVQTYd0SSfthj9kXD6DtD5OUa1SlVe7VaIIps1ny3IJIDgrmNl8Vr6CdDu6gp2Dg1PtMlxvxVWX+om9dhwnsCdO9CG+RqnC2ZFPK/tEfGeYZ6pU94lNW+qFqM4OnEmmpGvQymIE2Deqb96iJtbJUZ7875qa24c/SeYSpWJPe06aC2mSozm/UNSWVRAlorWzks1PJrZQjZul2L2/DPVw758xqsVv7Fkt77ZvjKYgTNglL5yXJ4DOwA/2g2lAUXvbU7z2ICIiAnOqnvMSqj2KIzt1qMCEHoMzHzTnKsdihTplyCbbAbsx0CjqTYesw7NwxRPHY1GJZyNs53t0GgHQCBVERASXtDCd4lgcrqcyNa+VxsbcRuCOIJlUQJez8X3i6jK6nK63vle1yL8RqCDxBBlUhx2FbN3tK3egWI2FRN8rHmLkqeBJ4Ezfg8UtRcy30NiDoVYbhhwMDfERAREQEREBERAREQEREBETl1W+ckov/wCcXDt/3DsUX93fMfQcSA9wp7+oKv8Akp+y/fbY1PK2i+p1uLdOeAW22nsBERAREQEhxeCJbvKRCVbWN/ZccA4HwO466g3RAjwePDnIw7uqBcod7bXU7Mt+I6XtLJoxmDSqAHF7G4OxVuakag9ZJetS3+np8xZaijqPZfz8J6HeB0ok2Ex9OoSFYZhup0ZfvKdRKYCIiAiIgIiYVagVSzEKoFySbADqTAzmvEV1RS7sFVRckmwAkR7SL/sE7z99rpTtzDWJb0BB5jeZUOzvEHqt3tRdQbWVTzRLm2mlySesDWVfEbg06HLUPU8+KJ03P7tvF0UQAAAAACwA0AA2AHKZRAREQEREBERAREQERECfF4KnVt3iBsuqkjVTzU7qeok/zB1/Z1nXo9qg9b2b8QnQkeJ7UoU2y1K1JG3szqpt5EwNWfErulGp1DvSPopVx+KZfPKv+nf0al+uc/t/5RUqVHvA5NII9Q1aeRlC0yoIJJtcl1AGpOs69LE3pCoyst1BKlTmFxsVF9ekDR89qf6ep/NS/XPDia59mgo/iVcv5EebaXaCMQAHuedNwPeVtMMTVYYikoNgVqXHMjLa/vMDEYfEN7dZUHKmmvqzk3/lEyTsmnmDMDUYG4NQl7HmoOinqAJDQxdVsPVcnM9Ks+ii2ZEfVQLnUqCN97TtU3DAEEEEAgjYg6giBlERAREQEREBERAREQEREBERAREQOT232GuJeizVHUUXzhBkKtU+ozhlNympXkTfcC1eGwIWiKRZnAFizHxNxJJW2pPlEQFLs2mpBCm428TH+pnmIosa9JgPCq1ATyJy2/oZ5ECM9lMlGpTV3fvnOYnKCodvpCMoHAm3LSdhRYWGgERA9iIgIiICIiAi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53000" y="2057399"/>
            <a:ext cx="2994718" cy="42320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AutoShape 5" descr="data:image/jpeg;base64,/9j/4AAQSkZJRgABAQAAAQABAAD/2wCEAAkGBxQTEBUUExQWFBIWFhkaGRgYGRgYHBsUHhQcFxodGB0YHCggHhwmHBgWITElMSkrMS4uGh8zODQsQygtLisBCgoKBQUFDgUFDisZExkrKysrKysrKysrKysrKysrKysrKysrKysrKysrKysrKysrKysrKysrKysrKysrKysrK//AABEIAMgAsAMBIgACEQEDEQH/xAAbAAEBAAMBAQEAAAAAAAAAAAAABAIDBQEGB//EAEEQAAIBAgQDBQMJBgUFAQAAAAECAAMRBBIhMUFRYQUTInGBMpGhBhQjQlJyorLSM2JzkrHwB0NUgsEVU5Oz0TT/xAAUAQEAAAAAAAAAAAAAAAAAAAAA/8QAFBEBAAAAAAAAAAAAAAAAAAAAAP/aAAwDAQACEQMRAD8A/cYiICIiAiIgJpxmJFOm9Rr5UUsbC5sBfQDc9JumrE0yyMoYoSCAy2upI3FwRceUDmdgdrCs1ZMzM9FwrkpkAcrmyAgkEi443AIvfeW1O0UUkHPccqdQ/ELaQfJv5PLg1yLVqOoRVAbLuGZmc5QM1Ry12Y72HWX1OzkJJOe55VKg+Aa0DV2tiiMJWqISCKNRlNiCCEJBsw5iQ4rthg1ZhbJRrUqRW2+fIWN+nei33Tz0u7WwxOErU0BJNGoqi5JJKEAXY8zMK/Yys7HMQtR6dR1tu6ZcpB4A5EuNb5eGtw39nVSc6MbsjkX5qfEvwIHpLJH2dSIzuwszuTbko8K/AA+ssgIiICIiAiIgIiICIiAiIgImjF4tKYBY6k2UDUseSgakyVVrVdSe4p/ZFjUP3j7KeQueo2gU4vHU6Vs7hS3sjix/dUasfISf5+7fs6LHrUIpr8bt+Gb8JgKdO5RQGb2mOrNbbMx1PvlMDnd3iW3ejTH2QjVCPJyyj8Ey+ZVP9RU9Fpfol81YuhnpuhJUOpW40IuLXHXWB8d/h9263aNCrVXEP4MRVpiy0wCga9M6qdTTZL9bz6ZsNXHs11P8SkG/IyT5z/Db5HUez1r9y9VhUqWIcggd2zqCLKNSG18hPs4HO7/EL7VJHHOm9if9jgAfzmZJ2tTuFcmkxNgKgKXPJSdCegMvmNRAwIYAgixBFwR1EDKJzv8AppQfQP3XJCM1Pyy3BUfdImVDtDxBKq905NhrmRj+49hfyIB6QL4iICIiAiIgIiICQ4vGnN3dIBqtrm/soDsXt8F3NuG4Y3FMW7ql+0Iuzbimh0zEcSbHKONjwBlGEwq01yrzuSdSWO5Y8SYGrB4AISxJeqRYu29r3sOCr0HxlcRAREQEREDn9jew/wDGqfnM6E5/Y3sP/GqfnM6EBERATXXoq6lXUMpFiCLgjqDMMLiM+bS2Vyu9724zXVxtgrW8JqZCb7eIqD/NYesCYl8PxapQ63Z6f/Lp+IW+tfw9Km4YBlIKkAgg3BB1BBG4mU5dZfm5Lr+wJJqL9g7l06b5l9RsQQ6kTxWBFxqDx6T2AiIgJL2hijTTwjM7HKi3tdztc8BuSeABlU5uAHe1GrHVRdKX3QfG3mxHuUczcKcBhe7WxOZybu1rZn4m3AbADgABKYiAiIgIiICIiBz+xvYf+NU/OZ0Jz+xvYf8AjVPzmdCAiJ8523WxjYzDphGpigjE4rOLnKbFFU/asHPS6k7wPMdhyVLqubusSzkXsSALgL1zBfS44zbjMBlo1NLVKyU6IPHS4Vjb6wLu3oJ3QgGwGpufPnDIDa4BtqOh20gZREQOZhx3FQU/8l793yRtzT8jqV8iNNL9OaMbhhUQobi+xG4Yahh1BsR5TX2ZiS6eOwqKSrgbZxxHQixHQiBXERAh7XqHuwikh6hCAjcX9ph1ChiOoEro0gihVACqAABsABYAekhHjxRP1aKWHWpUNz6qqr/5DOjARNNLFIzMqsGZNGA1seRO1+nlNeDNU3NUIo0sqksRzLMQAeGgXS25gVSbD9oUqjFUdXI3ynMBraxI0B6RhsGqEkFmY7lmZvgTYeglMCaniiXy924Av4iAB6a3PunneVe8t3ad39rvDm24Lkt+KVRAmqLVz+FqYp6XBRmY89Q4A9xnmJSsWHdvTVeIamzn0IqKB7pVEDjYFKpVu6emg72rfPTZ7/SG1stRbfGdHErVIHdsgPHMjMD5WcW+M5VPtAUaTHQs+IdEBNgWNQ7nkBcnoJb2Z2kKlFqjEBVaopbZbI5UtqdB4b7wPO1MXVp017tUqVmIUKWZFLWuSCFY2FifIHWMLTalRW6F6lyXsQSXPtNc2H9NNJ72fTLsa7ggsLU1IsUp3vqDszWBPko4S5tx/fCBpGLHd52DIBvmBuPQXmWFxSVFzU3V1va6kML8tOM3TCrTDAg7HfUj4jWBnEno4bIhVGNze2cs9jbTc3I6X9Z5hqtQKxqqqleKEsCLb2ygg9NfMwKZzqw7vEq49mqMjfxFBKH1GdTz8HKW4fELUUMjBlOxBuPhJ+16LNRbIL1AMyffU5lHqQB6wLImvDV1dFdTdXUMDzUi4+BmyBB2TqKj/bqv7lPdj8s3YbvCzF8qrsqjU2v7TNtrpoNuZvpz+wcNmp0axbNemGUcAz+J231Y5rdBfmb9mBhRoqihUUKoFgqgAAdANBM4iAiIgIiICIiB83RoCtojUzUo4iq2VjmsSHQFgNdM97aXtuL3lGDwK2TDJc0KAHeMd3qe0FPPXxt5qOJtPUpI9MpkVqzVqopki5Txm7gjUBRroRrYXF53cFhVpUwi3sOJ1JO5LHiSbknrA3zFtx/fCZTFtx/fCBlERAREQNLUAA+TKjtqWyjVrWBbbNsOO0YRnK/SKFcaHKbg9RxAPLh13m6aMbhRUQqSVO4Ybqw1BHUGBP2KLUyn2HdR90OcoHkpA9JfOd2VcPXBIJFRb20GY0UJ0ubam9ryulikZmUG7LuNfhz5dIEfyZTLgsMOVCl/6xOlON8lqHdYWmhYWHhUbEEeFl6+IMZ2YCIiAiIgIiICacXiVprmbyAGpLHYKOJMYvErTXM3kANSWOwUcSZzjgKrstYuEqgEKhGdFU2uCARd9PaBG5G24Sdndn4im1SoTSDVGJGbMciElglwbb6k8SeNhOlbE86Huf8AVMWw9epo7pTTiKQbMfJyRl9BfkRLaVEIoVAFVQAFA0AGgAHDSBJbE86Huf8AVMWGJuNaHufl96dAN6GG3H98IENsTzoe5/1RbE86Huf9U6EQOfbE86Huf9UWxPOh7n/VOhEDn2xPOh7n/VPhvlCvb3/UD80NL5v3a+2B3efXNa/jvt0n6TMWcC1yBc2HU76QOD8mqWIzYn5yaXeM6XNHMF/YqL+LW8k+TAxJrPSrvUIwtRx3hI+nD2ele32ENjoLki0v7H7PFsUtSzirVPeaaMTRRWFuVhl8hOpgcGlJAlNcqjhqeFtz5CBHg8OrpVpOLhardCLnvAQRqD4rgymviO6Vcwd1tYuBmIsN2A1N+gmkHJij9mslxyFSmdfVkZfSkZ0YHgM9k+LwuexDujDYqf6g3U7cRPMVWdbZaZqDW9mAYbWsGsCN+I4aG+gUxJsVj6dMA1HWmG2LkKL8rnS8oU3FxqIHs04vErTXM22wA1JJ2CjiTPn/APET5Vr2dgXr6GofDSU/WqHb0AuT5T35FY98Zh6eLr0no1WFlpsCAgtqyX1ObfMdbaeYdfCYZi3e1fb+qu4pqeA5seJ9BpvViKwRGY7KCTbXQC5myIHz+F7SqGrRZlX6YBQgvdFNM1Sc17H/ACwdBrbpf6CS4PAJSvkVQSeAA05C3AcpVA8ImOXUch/8MziAiJNXx9JHCNUUO2ykjMeGi7mBTEmr13DBUpltrsWCqNfUk+QjEYXOwJdwo+qpygm97kjX0vaAr4vK4QKzMbbDQLe12J0HHS9+k9+aL3neG5e1hfUKOOUcL8TxsJRIu2KzLRbIbVG8KHk7HKp9Cb+kDHsU3pF/+47uPuljlPqoB9ZfNeHoKiKiiyqoUDkoFh8BNkCHteme7zoCz0yHUDc23UdSpYesro1Q6qykFWAII2IIuCPSZzm4I91VaidFa70j0Ju6+ak38mFtjYOlERASLGU1YrTKvl5oWULpYXKkf8/0ls+H7b7HY4w16eGL0SaaYil4fp/EStVQTYd0SSfthj9kXD6DtD5OUa1SlVe7VaIIps1ny3IJIDgrmNl8Vr6CdDu6gp2Dg1PtMlxvxVWX+om9dhwnsCdO9CG+RqnC2ZFPK/tEfGeYZ6pU94lNW+qFqM4OnEmmpGvQymIE2Deqb96iJtbJUZ7875qa24c/SeYSpWJPe06aC2mSozm/UNSWVRAlorWzks1PJrZQjZul2L2/DPVw758xqsVv7Fkt77ZvjKYgTNglL5yXJ4DOwA/2g2lAUXvbU7z2ICIiAnOqnvMSqj2KIzt1qMCEHoMzHzTnKsdihTplyCbbAbsx0CjqTYesw7NwxRPHY1GJZyNs53t0GgHQCBVERASXtDCd4lgcrqcyNa+VxsbcRuCOIJlUQJez8X3i6jK6nK63vle1yL8RqCDxBBlUhx2FbN3tK3egWI2FRN8rHmLkqeBJ4Ezfg8UtRcy30NiDoVYbhhwMDfERAREQEREBERAREQEREBETl1W+ckov/wCcXDt/3DsUX93fMfQcSA9wp7+oKv8Akp+y/fbY1PK2i+p1uLdOeAW22nsBERAREQEhxeCJbvKRCVbWN/ZccA4HwO466g3RAjwePDnIw7uqBcod7bXU7Mt+I6XtLJoxmDSqAHF7G4OxVuakag9ZJetS3+np8xZaijqPZfz8J6HeB0ok2Ex9OoSFYZhup0ZfvKdRKYCIiAiIgIiYVagVSzEKoFySbADqTAzmvEV1RS7sFVRckmwAkR7SL/sE7z99rpTtzDWJb0BB5jeZUOzvEHqt3tRdQbWVTzRLm2mlySesDWVfEbg06HLUPU8+KJ03P7tvF0UQAAAAACwA0AA2AHKZRAREQEREBERAREQERECfF4KnVt3iBsuqkjVTzU7qeok/zB1/Z1nXo9qg9b2b8QnQkeJ7UoU2y1K1JG3szqpt5EwNWfErulGp1DvSPopVx+KZfPKv+nf0al+uc/t/5RUqVHvA5NII9Q1aeRlC0yoIJJtcl1AGpOs69LE3pCoyst1BKlTmFxsVF9ekDR89qf6ep/NS/XPDia59mgo/iVcv5EebaXaCMQAHuedNwPeVtMMTVYYikoNgVqXHMjLa/vMDEYfEN7dZUHKmmvqzk3/lEyTsmnmDMDUYG4NQl7HmoOinqAJDQxdVsPVcnM9Ks+ii2ZEfVQLnUqCN97TtU3DAEEEEAgjYg6giBlERAREQEREBERAREQEREBERAREQOT232GuJeizVHUUXzhBkKtU+ozhlNympXkTfcC1eGwIWiKRZnAFizHxNxJJW2pPlEQFLs2mpBCm428TH+pnmIosa9JgPCq1ATyJy2/oZ5ECM9lMlGpTV3fvnOYnKCodvpCMoHAm3LSdhRYWGgERA9iIgIiICIiAi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367" name="AutoShape 7" descr="data:image/jpeg;base64,/9j/4AAQSkZJRgABAQAAAQABAAD/2wCEAAkGBxQTEBUUExQWFBIWFhkaGRgYGRgYHBsUHhQcFxodGB0YHCggHhwmHBgWITElMSkrMS4uGh8zODQsQygtLisBCgoKBQUFDgUFDisZExkrKysrKysrKysrKysrKysrKysrKysrKysrKysrKysrKysrKysrKysrKysrKysrKysrK//AABEIAMgAsAMBIgACEQEDEQH/xAAbAAEBAAMBAQEAAAAAAAAAAAAABAIDBQEGB//EAEEQAAIBAgQDBQMJBgUFAQAAAAECAAMRBBIhMUFRYQUTInGBMpGhBhQjQlJyorLSM2JzkrHwB0NUgsEVU5Oz0TT/xAAUAQEAAAAAAAAAAAAAAAAAAAAA/8QAFBEBAAAAAAAAAAAAAAAAAAAAAP/aAAwDAQACEQMRAD8A/cYiICIiAiIgJpxmJFOm9Rr5UUsbC5sBfQDc9JumrE0yyMoYoSCAy2upI3FwRceUDmdgdrCs1ZMzM9FwrkpkAcrmyAgkEi443AIvfeW1O0UUkHPccqdQ/ELaQfJv5PLg1yLVqOoRVAbLuGZmc5QM1Ry12Y72HWX1OzkJJOe55VKg+Aa0DV2tiiMJWqISCKNRlNiCCEJBsw5iQ4rthg1ZhbJRrUqRW2+fIWN+nei33Tz0u7WwxOErU0BJNGoqi5JJKEAXY8zMK/Yys7HMQtR6dR1tu6ZcpB4A5EuNb5eGtw39nVSc6MbsjkX5qfEvwIHpLJH2dSIzuwszuTbko8K/AA+ssgIiICIiAiIgIiICIiAiIgImjF4tKYBY6k2UDUseSgakyVVrVdSe4p/ZFjUP3j7KeQueo2gU4vHU6Vs7hS3sjix/dUasfISf5+7fs6LHrUIpr8bt+Gb8JgKdO5RQGb2mOrNbbMx1PvlMDnd3iW3ejTH2QjVCPJyyj8Ey+ZVP9RU9Fpfol81YuhnpuhJUOpW40IuLXHXWB8d/h9263aNCrVXEP4MRVpiy0wCga9M6qdTTZL9bz6ZsNXHs11P8SkG/IyT5z/Db5HUez1r9y9VhUqWIcggd2zqCLKNSG18hPs4HO7/EL7VJHHOm9if9jgAfzmZJ2tTuFcmkxNgKgKXPJSdCegMvmNRAwIYAgixBFwR1EDKJzv8AppQfQP3XJCM1Pyy3BUfdImVDtDxBKq905NhrmRj+49hfyIB6QL4iICIiAiIgIiICQ4vGnN3dIBqtrm/soDsXt8F3NuG4Y3FMW7ql+0Iuzbimh0zEcSbHKONjwBlGEwq01yrzuSdSWO5Y8SYGrB4AISxJeqRYu29r3sOCr0HxlcRAREQEREDn9jew/wDGqfnM6E5/Y3sP/GqfnM6EBERATXXoq6lXUMpFiCLgjqDMMLiM+bS2Vyu9724zXVxtgrW8JqZCb7eIqD/NYesCYl8PxapQ63Z6f/Lp+IW+tfw9Km4YBlIKkAgg3BB1BBG4mU5dZfm5Lr+wJJqL9g7l06b5l9RsQQ6kTxWBFxqDx6T2AiIgJL2hijTTwjM7HKi3tdztc8BuSeABlU5uAHe1GrHVRdKX3QfG3mxHuUczcKcBhe7WxOZybu1rZn4m3AbADgABKYiAiIgIiICIiBz+xvYf+NU/OZ0Jz+xvYf8AjVPzmdCAiJ8523WxjYzDphGpigjE4rOLnKbFFU/asHPS6k7wPMdhyVLqubusSzkXsSALgL1zBfS44zbjMBlo1NLVKyU6IPHS4Vjb6wLu3oJ3QgGwGpufPnDIDa4BtqOh20gZREQOZhx3FQU/8l793yRtzT8jqV8iNNL9OaMbhhUQobi+xG4Yahh1BsR5TX2ZiS6eOwqKSrgbZxxHQixHQiBXERAh7XqHuwikh6hCAjcX9ph1ChiOoEro0gihVACqAABsABYAekhHjxRP1aKWHWpUNz6qqr/5DOjARNNLFIzMqsGZNGA1seRO1+nlNeDNU3NUIo0sqksRzLMQAeGgXS25gVSbD9oUqjFUdXI3ynMBraxI0B6RhsGqEkFmY7lmZvgTYeglMCaniiXy924Av4iAB6a3PunneVe8t3ad39rvDm24Lkt+KVRAmqLVz+FqYp6XBRmY89Q4A9xnmJSsWHdvTVeIamzn0IqKB7pVEDjYFKpVu6emg72rfPTZ7/SG1stRbfGdHErVIHdsgPHMjMD5WcW+M5VPtAUaTHQs+IdEBNgWNQ7nkBcnoJb2Z2kKlFqjEBVaopbZbI5UtqdB4b7wPO1MXVp017tUqVmIUKWZFLWuSCFY2FifIHWMLTalRW6F6lyXsQSXPtNc2H9NNJ72fTLsa7ggsLU1IsUp3vqDszWBPko4S5tx/fCBpGLHd52DIBvmBuPQXmWFxSVFzU3V1va6kML8tOM3TCrTDAg7HfUj4jWBnEno4bIhVGNze2cs9jbTc3I6X9Z5hqtQKxqqqleKEsCLb2ygg9NfMwKZzqw7vEq49mqMjfxFBKH1GdTz8HKW4fELUUMjBlOxBuPhJ+16LNRbIL1AMyffU5lHqQB6wLImvDV1dFdTdXUMDzUi4+BmyBB2TqKj/bqv7lPdj8s3YbvCzF8qrsqjU2v7TNtrpoNuZvpz+wcNmp0axbNemGUcAz+J231Y5rdBfmb9mBhRoqihUUKoFgqgAAdANBM4iAiIgIiICIiB83RoCtojUzUo4iq2VjmsSHQFgNdM97aXtuL3lGDwK2TDJc0KAHeMd3qe0FPPXxt5qOJtPUpI9MpkVqzVqopki5Txm7gjUBRroRrYXF53cFhVpUwi3sOJ1JO5LHiSbknrA3zFtx/fCZTFtx/fCBlERAREQNLUAA+TKjtqWyjVrWBbbNsOO0YRnK/SKFcaHKbg9RxAPLh13m6aMbhRUQqSVO4Ybqw1BHUGBP2KLUyn2HdR90OcoHkpA9JfOd2VcPXBIJFRb20GY0UJ0ubam9ryulikZmUG7LuNfhz5dIEfyZTLgsMOVCl/6xOlON8lqHdYWmhYWHhUbEEeFl6+IMZ2YCIiAiIgIiICacXiVprmbyAGpLHYKOJMYvErTXM3kANSWOwUcSZzjgKrstYuEqgEKhGdFU2uCARd9PaBG5G24Sdndn4im1SoTSDVGJGbMciElglwbb6k8SeNhOlbE86Huf8AVMWw9epo7pTTiKQbMfJyRl9BfkRLaVEIoVAFVQAFA0AGgAHDSBJbE86Huf8AVMWGJuNaHufl96dAN6GG3H98IENsTzoe5/1RbE86Huf9U6EQOfbE86Huf9UWxPOh7n/VOhEDn2xPOh7n/VPhvlCvb3/UD80NL5v3a+2B3efXNa/jvt0n6TMWcC1yBc2HU76QOD8mqWIzYn5yaXeM6XNHMF/YqL+LW8k+TAxJrPSrvUIwtRx3hI+nD2ele32ENjoLki0v7H7PFsUtSzirVPeaaMTRRWFuVhl8hOpgcGlJAlNcqjhqeFtz5CBHg8OrpVpOLhardCLnvAQRqD4rgymviO6Vcwd1tYuBmIsN2A1N+gmkHJij9mslxyFSmdfVkZfSkZ0YHgM9k+LwuexDujDYqf6g3U7cRPMVWdbZaZqDW9mAYbWsGsCN+I4aG+gUxJsVj6dMA1HWmG2LkKL8rnS8oU3FxqIHs04vErTXM22wA1JJ2CjiTPn/APET5Vr2dgXr6GofDSU/WqHb0AuT5T35FY98Zh6eLr0no1WFlpsCAgtqyX1ObfMdbaeYdfCYZi3e1fb+qu4pqeA5seJ9BpvViKwRGY7KCTbXQC5myIHz+F7SqGrRZlX6YBQgvdFNM1Sc17H/ACwdBrbpf6CS4PAJSvkVQSeAA05C3AcpVA8ImOXUch/8MziAiJNXx9JHCNUUO2ykjMeGi7mBTEmr13DBUpltrsWCqNfUk+QjEYXOwJdwo+qpygm97kjX0vaAr4vK4QKzMbbDQLe12J0HHS9+k9+aL3neG5e1hfUKOOUcL8TxsJRIu2KzLRbIbVG8KHk7HKp9Cb+kDHsU3pF/+47uPuljlPqoB9ZfNeHoKiKiiyqoUDkoFh8BNkCHteme7zoCz0yHUDc23UdSpYesro1Q6qykFWAII2IIuCPSZzm4I91VaidFa70j0Ju6+ak38mFtjYOlERASLGU1YrTKvl5oWULpYXKkf8/0ls+H7b7HY4w16eGL0SaaYil4fp/EStVQTYd0SSfthj9kXD6DtD5OUa1SlVe7VaIIps1ny3IJIDgrmNl8Vr6CdDu6gp2Dg1PtMlxvxVWX+om9dhwnsCdO9CG+RqnC2ZFPK/tEfGeYZ6pU94lNW+qFqM4OnEmmpGvQymIE2Deqb96iJtbJUZ7875qa24c/SeYSpWJPe06aC2mSozm/UNSWVRAlorWzks1PJrZQjZul2L2/DPVw758xqsVv7Fkt77ZvjKYgTNglL5yXJ4DOwA/2g2lAUXvbU7z2ICIiAnOqnvMSqj2KIzt1qMCEHoMzHzTnKsdihTplyCbbAbsx0CjqTYesw7NwxRPHY1GJZyNs53t0GgHQCBVERASXtDCd4lgcrqcyNa+VxsbcRuCOIJlUQJez8X3i6jK6nK63vle1yL8RqCDxBBlUhx2FbN3tK3egWI2FRN8rHmLkqeBJ4Ezfg8UtRcy30NiDoVYbhhwMDfERAREQEREBERAREQEREBETl1W+ckov/wCcXDt/3DsUX93fMfQcSA9wp7+oKv8Akp+y/fbY1PK2i+p1uLdOeAW22nsBERAREQEhxeCJbvKRCVbWN/ZccA4HwO466g3RAjwePDnIw7uqBcod7bXU7Mt+I6XtLJoxmDSqAHF7G4OxVuakag9ZJetS3+np8xZaijqPZfz8J6HeB0ok2Ex9OoSFYZhup0ZfvKdRKYCIiAiIgIiYVagVSzEKoFySbADqTAzmvEV1RS7sFVRckmwAkR7SL/sE7z99rpTtzDWJb0BB5jeZUOzvEHqt3tRdQbWVTzRLm2mlySesDWVfEbg06HLUPU8+KJ03P7tvF0UQAAAAACwA0AA2AHKZRAREQEREBERAREQERECfF4KnVt3iBsuqkjVTzU7qeok/zB1/Z1nXo9qg9b2b8QnQkeJ7UoU2y1K1JG3szqpt5EwNWfErulGp1DvSPopVx+KZfPKv+nf0al+uc/t/5RUqVHvA5NII9Q1aeRlC0yoIJJtcl1AGpOs69LE3pCoyst1BKlTmFxsVF9ekDR89qf6ep/NS/XPDia59mgo/iVcv5EebaXaCMQAHuedNwPeVtMMTVYYikoNgVqXHMjLa/vMDEYfEN7dZUHKmmvqzk3/lEyTsmnmDMDUYG4NQl7HmoOinqAJDQxdVsPVcnM9Ks+ii2ZEfVQLnUqCN97TtU3DAEEEEAgjYg6giBlERAREQEREBERAREQEREBERAREQOT232GuJeizVHUUXzhBkKtU+ozhlNympXkTfcC1eGwIWiKRZnAFizHxNxJJW2pPlEQFLs2mpBCm428TH+pnmIosa9JgPCq1ATyJy2/oZ5ECM9lMlGpTV3fvnOYnKCodvpCMoHAm3LSdhRYWGgERA9iIgIiICIiAiIg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876800" y="6248400"/>
            <a:ext cx="3276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Image: Introduction to quantum information processing review,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Science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339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1163 (2013).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1143000" y="2415344"/>
            <a:ext cx="2738482" cy="3135588"/>
            <a:chOff x="1143000" y="2415344"/>
            <a:chExt cx="2738482" cy="3135588"/>
          </a:xfrm>
        </p:grpSpPr>
        <p:grpSp>
          <p:nvGrpSpPr>
            <p:cNvPr id="48" name="Group 47"/>
            <p:cNvGrpSpPr/>
            <p:nvPr/>
          </p:nvGrpSpPr>
          <p:grpSpPr>
            <a:xfrm>
              <a:off x="1143000" y="2438400"/>
              <a:ext cx="2738482" cy="3112532"/>
              <a:chOff x="1143000" y="2438400"/>
              <a:chExt cx="2738482" cy="3112532"/>
            </a:xfrm>
          </p:grpSpPr>
          <p:sp>
            <p:nvSpPr>
              <p:cNvPr id="12" name="Oval 11"/>
              <p:cNvSpPr/>
              <p:nvPr/>
            </p:nvSpPr>
            <p:spPr>
              <a:xfrm>
                <a:off x="1149961" y="3534508"/>
                <a:ext cx="2438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" name="Straight Arrow Connector 13"/>
              <p:cNvCxnSpPr>
                <a:endCxn id="11" idx="0"/>
              </p:cNvCxnSpPr>
              <p:nvPr/>
            </p:nvCxnSpPr>
            <p:spPr>
              <a:xfrm flipV="1">
                <a:off x="2362200" y="2819400"/>
                <a:ext cx="0" cy="1143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Straight Arrow Connector 19"/>
              <p:cNvCxnSpPr/>
              <p:nvPr/>
            </p:nvCxnSpPr>
            <p:spPr>
              <a:xfrm>
                <a:off x="2362200" y="3962400"/>
                <a:ext cx="1219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Straight Arrow Connector 23"/>
              <p:cNvCxnSpPr/>
              <p:nvPr/>
            </p:nvCxnSpPr>
            <p:spPr>
              <a:xfrm flipH="1">
                <a:off x="1828800" y="3962400"/>
                <a:ext cx="533400" cy="457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Arrow Connector 25"/>
              <p:cNvCxnSpPr/>
              <p:nvPr/>
            </p:nvCxnSpPr>
            <p:spPr>
              <a:xfrm flipV="1">
                <a:off x="2362200" y="3429000"/>
                <a:ext cx="457200" cy="533400"/>
              </a:xfrm>
              <a:prstGeom prst="straightConnector1">
                <a:avLst/>
              </a:prstGeom>
              <a:ln w="19050">
                <a:solidFill>
                  <a:srgbClr val="9933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 flipH="1">
                <a:off x="2786063" y="340995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TextBox 27"/>
              <p:cNvSpPr txBox="1"/>
              <p:nvPr/>
            </p:nvSpPr>
            <p:spPr>
              <a:xfrm>
                <a:off x="1981200" y="2438400"/>
                <a:ext cx="949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z = |0 &gt;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9" name="TextBox 28"/>
              <p:cNvSpPr txBox="1"/>
              <p:nvPr/>
            </p:nvSpPr>
            <p:spPr>
              <a:xfrm>
                <a:off x="1905000" y="5181600"/>
                <a:ext cx="1026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-z = |1 &gt;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1620948" y="43550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31" name="TextBox 30"/>
              <p:cNvSpPr txBox="1"/>
              <p:nvPr/>
            </p:nvSpPr>
            <p:spPr>
              <a:xfrm>
                <a:off x="3581400" y="37338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y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36" name="Straight Connector 35"/>
              <p:cNvCxnSpPr/>
              <p:nvPr/>
            </p:nvCxnSpPr>
            <p:spPr>
              <a:xfrm>
                <a:off x="2813538" y="3446585"/>
                <a:ext cx="0" cy="72683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>
                <a:off x="2368062" y="3962400"/>
                <a:ext cx="445476" cy="21101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2" name="Arc 41"/>
              <p:cNvSpPr/>
              <p:nvPr/>
            </p:nvSpPr>
            <p:spPr>
              <a:xfrm>
                <a:off x="2209800" y="3810000"/>
                <a:ext cx="228600" cy="152400"/>
              </a:xfrm>
              <a:prstGeom prst="arc">
                <a:avLst>
                  <a:gd name="adj1" fmla="val 17843505"/>
                  <a:gd name="adj2" fmla="val 2112329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Arc 42"/>
              <p:cNvSpPr/>
              <p:nvPr/>
            </p:nvSpPr>
            <p:spPr>
              <a:xfrm rot="10241781">
                <a:off x="2267328" y="3891239"/>
                <a:ext cx="202161" cy="156237"/>
              </a:xfrm>
              <a:prstGeom prst="arc">
                <a:avLst>
                  <a:gd name="adj1" fmla="val 12740557"/>
                  <a:gd name="adj2" fmla="val 2029705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286000" y="3505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latin typeface="Arial" pitchFamily="34" charset="0"/>
                    <a:cs typeface="Arial" pitchFamily="34" charset="0"/>
                  </a:rPr>
                  <a:t>θ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2209800" y="4038600"/>
                <a:ext cx="335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latin typeface="Arial" pitchFamily="34" charset="0"/>
                    <a:cs typeface="Arial" pitchFamily="34" charset="0"/>
                  </a:rPr>
                  <a:t>φ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2590800" y="3048000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9933FF"/>
                    </a:solidFill>
                    <a:latin typeface="Arial" pitchFamily="34" charset="0"/>
                    <a:cs typeface="Arial" pitchFamily="34" charset="0"/>
                  </a:rPr>
                  <a:t>|</a:t>
                </a:r>
                <a:r>
                  <a:rPr lang="el-GR" dirty="0" smtClean="0">
                    <a:solidFill>
                      <a:srgbClr val="9933FF"/>
                    </a:solidFill>
                    <a:latin typeface="Arial" pitchFamily="34" charset="0"/>
                    <a:cs typeface="Arial" pitchFamily="34" charset="0"/>
                  </a:rPr>
                  <a:t>ψ</a:t>
                </a:r>
                <a:r>
                  <a:rPr lang="en-US" dirty="0" smtClean="0">
                    <a:solidFill>
                      <a:srgbClr val="9933FF"/>
                    </a:solidFill>
                    <a:latin typeface="Arial" pitchFamily="34" charset="0"/>
                    <a:cs typeface="Arial" pitchFamily="34" charset="0"/>
                  </a:rPr>
                  <a:t> &gt;</a:t>
                </a:r>
                <a:endParaRPr lang="en-US" dirty="0">
                  <a:solidFill>
                    <a:srgbClr val="9933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Oval 10"/>
              <p:cNvSpPr/>
              <p:nvPr/>
            </p:nvSpPr>
            <p:spPr>
              <a:xfrm>
                <a:off x="1143000" y="2819400"/>
                <a:ext cx="2438400" cy="2362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2" name="Rectangle 31"/>
            <p:cNvSpPr/>
            <p:nvPr/>
          </p:nvSpPr>
          <p:spPr>
            <a:xfrm>
              <a:off x="3603584" y="3732835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ˆ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3" name="Rectangle 32"/>
            <p:cNvSpPr/>
            <p:nvPr/>
          </p:nvSpPr>
          <p:spPr>
            <a:xfrm>
              <a:off x="2004349" y="2415344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ˆ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017852" y="5160473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ˆ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1647463" y="4331919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ˆ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-836318" y="5213835"/>
            <a:ext cx="1846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/>
              <a:t>But…Measurement Limits You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235391" y="1676400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en-US" dirty="0">
                <a:solidFill>
                  <a:srgbClr val="00B050"/>
                </a:solidFill>
              </a:rPr>
              <a:t>a</a:t>
            </a:r>
            <a:r>
              <a:rPr lang="en-US" dirty="0"/>
              <a:t>|0&gt; + </a:t>
            </a:r>
            <a:r>
              <a:rPr lang="en-US" dirty="0">
                <a:solidFill>
                  <a:srgbClr val="00B050"/>
                </a:solidFill>
              </a:rPr>
              <a:t>b</a:t>
            </a:r>
            <a:r>
              <a:rPr lang="en-US" dirty="0"/>
              <a:t>|1&gt;</a:t>
            </a:r>
          </a:p>
        </p:txBody>
      </p:sp>
      <p:cxnSp>
        <p:nvCxnSpPr>
          <p:cNvPr id="16" name="Straight Arrow Connector 15"/>
          <p:cNvCxnSpPr>
            <a:stCxn id="14" idx="3"/>
          </p:cNvCxnSpPr>
          <p:nvPr/>
        </p:nvCxnSpPr>
        <p:spPr>
          <a:xfrm flipV="1">
            <a:off x="3583837" y="1524000"/>
            <a:ext cx="1623354" cy="337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14" idx="3"/>
          </p:cNvCxnSpPr>
          <p:nvPr/>
        </p:nvCxnSpPr>
        <p:spPr>
          <a:xfrm>
            <a:off x="3583837" y="1861066"/>
            <a:ext cx="1699554" cy="196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283391" y="1295400"/>
            <a:ext cx="507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|0&gt;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5283391" y="1916668"/>
            <a:ext cx="5078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|1&gt;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657600" y="1078468"/>
            <a:ext cx="15121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Measurement</a:t>
            </a:r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/>
          </p:nvPr>
        </p:nvSpPr>
        <p:spPr>
          <a:xfrm>
            <a:off x="381000" y="2362200"/>
            <a:ext cx="8229600" cy="990600"/>
          </a:xfrm>
        </p:spPr>
        <p:txBody>
          <a:bodyPr/>
          <a:lstStyle/>
          <a:p>
            <a:r>
              <a:rPr lang="en-US" dirty="0" smtClean="0"/>
              <a:t>After measurement, quantum state collapses, information is lost!</a:t>
            </a:r>
          </a:p>
        </p:txBody>
      </p:sp>
      <p:grpSp>
        <p:nvGrpSpPr>
          <p:cNvPr id="23" name="Group 22"/>
          <p:cNvGrpSpPr/>
          <p:nvPr/>
        </p:nvGrpSpPr>
        <p:grpSpPr>
          <a:xfrm>
            <a:off x="1371600" y="3429000"/>
            <a:ext cx="5162550" cy="3086101"/>
            <a:chOff x="1371600" y="3695699"/>
            <a:chExt cx="5162550" cy="3086101"/>
          </a:xfrm>
        </p:grpSpPr>
        <p:grpSp>
          <p:nvGrpSpPr>
            <p:cNvPr id="24" name="Group 23"/>
            <p:cNvGrpSpPr/>
            <p:nvPr/>
          </p:nvGrpSpPr>
          <p:grpSpPr>
            <a:xfrm>
              <a:off x="1371600" y="3695699"/>
              <a:ext cx="5162550" cy="3086101"/>
              <a:chOff x="1371600" y="3352800"/>
              <a:chExt cx="5162550" cy="3086101"/>
            </a:xfrm>
          </p:grpSpPr>
          <p:grpSp>
            <p:nvGrpSpPr>
              <p:cNvPr id="26" name="Group 25"/>
              <p:cNvGrpSpPr/>
              <p:nvPr/>
            </p:nvGrpSpPr>
            <p:grpSpPr>
              <a:xfrm>
                <a:off x="1371600" y="3352800"/>
                <a:ext cx="5162550" cy="3086101"/>
                <a:chOff x="1466850" y="1524000"/>
                <a:chExt cx="5162550" cy="3086101"/>
              </a:xfrm>
            </p:grpSpPr>
            <p:pic>
              <p:nvPicPr>
                <p:cNvPr id="31" name="Picture 2" descr="http://upload.wikimedia.org/wikipedia/commons/2/29/Stern-Gerlach_experiment.PNG"/>
                <p:cNvPicPr>
                  <a:picLocks noChangeAspect="1" noChangeArrowheads="1"/>
                </p:cNvPicPr>
                <p:nvPr/>
              </p:nvPicPr>
              <p:blipFill>
                <a:blip r:embed="rId3" cstate="print"/>
                <a:srcRect/>
                <a:stretch>
                  <a:fillRect/>
                </a:stretch>
              </p:blipFill>
              <p:spPr bwMode="auto">
                <a:xfrm flipH="1">
                  <a:off x="1524000" y="1524000"/>
                  <a:ext cx="5105400" cy="3086101"/>
                </a:xfrm>
                <a:prstGeom prst="rect">
                  <a:avLst/>
                </a:prstGeom>
                <a:noFill/>
              </p:spPr>
            </p:pic>
            <p:sp>
              <p:nvSpPr>
                <p:cNvPr id="32" name="Rectangle 31"/>
                <p:cNvSpPr/>
                <p:nvPr/>
              </p:nvSpPr>
              <p:spPr>
                <a:xfrm>
                  <a:off x="1466850" y="3394710"/>
                  <a:ext cx="762000" cy="16383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2590800" y="1905000"/>
                  <a:ext cx="990600" cy="2095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4" name="Rectangle 33"/>
                <p:cNvSpPr/>
                <p:nvPr/>
              </p:nvSpPr>
              <p:spPr>
                <a:xfrm>
                  <a:off x="3733800" y="1828800"/>
                  <a:ext cx="1371600" cy="38100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5791200" y="1600200"/>
                  <a:ext cx="762000" cy="36195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Rectangle 35"/>
                <p:cNvSpPr/>
                <p:nvPr/>
              </p:nvSpPr>
              <p:spPr>
                <a:xfrm>
                  <a:off x="3200400" y="4191000"/>
                  <a:ext cx="1314450" cy="346710"/>
                </a:xfrm>
                <a:prstGeom prst="rect">
                  <a:avLst/>
                </a:pr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pic>
            <p:nvPicPr>
              <p:cNvPr id="27" name="Picture 2" descr="http://upload.wikimedia.org/wikipedia/commons/2/29/Stern-Gerlach_experiment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r="83077" b="85185"/>
              <a:stretch>
                <a:fillRect/>
              </a:stretch>
            </p:blipFill>
            <p:spPr bwMode="auto">
              <a:xfrm>
                <a:off x="5638800" y="3429000"/>
                <a:ext cx="838200" cy="457200"/>
              </a:xfrm>
              <a:prstGeom prst="rect">
                <a:avLst/>
              </a:prstGeom>
              <a:noFill/>
            </p:spPr>
          </p:pic>
          <p:pic>
            <p:nvPicPr>
              <p:cNvPr id="28" name="Picture 2" descr="http://upload.wikimedia.org/wikipedia/commons/2/29/Stern-Gerlach_experiment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29231" t="9877" r="44615" b="78277"/>
              <a:stretch>
                <a:fillRect/>
              </a:stretch>
            </p:blipFill>
            <p:spPr bwMode="auto">
              <a:xfrm>
                <a:off x="4191000" y="3673033"/>
                <a:ext cx="1295400" cy="365567"/>
              </a:xfrm>
              <a:prstGeom prst="rect">
                <a:avLst/>
              </a:prstGeom>
              <a:noFill/>
            </p:spPr>
          </p:pic>
          <p:pic>
            <p:nvPicPr>
              <p:cNvPr id="29" name="Picture 2" descr="http://upload.wikimedia.org/wikipedia/commons/2/29/Stern-Gerlach_experiment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60000" t="12346" r="21246" b="81091"/>
              <a:stretch>
                <a:fillRect/>
              </a:stretch>
            </p:blipFill>
            <p:spPr bwMode="auto">
              <a:xfrm>
                <a:off x="2590800" y="3771901"/>
                <a:ext cx="928868" cy="202557"/>
              </a:xfrm>
              <a:prstGeom prst="rect">
                <a:avLst/>
              </a:prstGeom>
              <a:noFill/>
            </p:spPr>
          </p:pic>
          <p:pic>
            <p:nvPicPr>
              <p:cNvPr id="30" name="Picture 2" descr="http://upload.wikimedia.org/wikipedia/commons/2/29/Stern-Gerlach_experiment.PNG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 l="87166" t="61181" b="33333"/>
              <a:stretch>
                <a:fillRect/>
              </a:stretch>
            </p:blipFill>
            <p:spPr bwMode="auto">
              <a:xfrm>
                <a:off x="1377750" y="5222081"/>
                <a:ext cx="635643" cy="169280"/>
              </a:xfrm>
              <a:prstGeom prst="rect">
                <a:avLst/>
              </a:prstGeom>
              <a:noFill/>
            </p:spPr>
          </p:pic>
        </p:grpSp>
        <p:pic>
          <p:nvPicPr>
            <p:cNvPr id="25" name="Picture 2" descr="http://upload.wikimedia.org/wikipedia/commons/2/29/Stern-Gerlach_experiment.PNG"/>
            <p:cNvPicPr>
              <a:picLocks noChangeAspect="1" noChangeArrowheads="1"/>
            </p:cNvPicPr>
            <p:nvPr/>
          </p:nvPicPr>
          <p:blipFill>
            <a:blip r:embed="rId3" cstate="print"/>
            <a:srcRect l="42647" t="86420" r="33824" b="1235"/>
            <a:stretch>
              <a:fillRect/>
            </a:stretch>
          </p:blipFill>
          <p:spPr bwMode="auto">
            <a:xfrm>
              <a:off x="3581400" y="6248400"/>
              <a:ext cx="1219200" cy="381000"/>
            </a:xfrm>
            <a:prstGeom prst="rect">
              <a:avLst/>
            </a:prstGeom>
            <a:noFill/>
          </p:spPr>
        </p:pic>
      </p:grpSp>
      <p:sp>
        <p:nvSpPr>
          <p:cNvPr id="37" name="Rectangle 36"/>
          <p:cNvSpPr/>
          <p:nvPr/>
        </p:nvSpPr>
        <p:spPr>
          <a:xfrm>
            <a:off x="0" y="6581001"/>
            <a:ext cx="6400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Image adapted from: http://en.wikipedia.org/wiki/Stern-Gerlach_experiment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7840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Paradox: Schrödinger’s Cat</a:t>
            </a:r>
            <a:endParaRPr lang="en-US" dirty="0"/>
          </a:p>
        </p:txBody>
      </p:sp>
      <p:pic>
        <p:nvPicPr>
          <p:cNvPr id="57" name="Picture 4" descr="File:Schrodingers cat.sv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1447800"/>
            <a:ext cx="6629400" cy="3521869"/>
          </a:xfrm>
          <a:prstGeom prst="rect">
            <a:avLst/>
          </a:prstGeom>
          <a:noFill/>
        </p:spPr>
      </p:pic>
      <p:pic>
        <p:nvPicPr>
          <p:cNvPr id="58" name="Picture 2" descr="http://www.tully.ca/blog/wp-content/uploads/2007/12/schrodingers-lolcat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962400"/>
            <a:ext cx="2895600" cy="2895600"/>
          </a:xfrm>
          <a:prstGeom prst="rect">
            <a:avLst/>
          </a:prstGeom>
          <a:noFill/>
        </p:spPr>
      </p:pic>
      <p:sp>
        <p:nvSpPr>
          <p:cNvPr id="60" name="TextBox 59"/>
          <p:cNvSpPr txBox="1"/>
          <p:nvPr/>
        </p:nvSpPr>
        <p:spPr>
          <a:xfrm>
            <a:off x="838200" y="5449669"/>
            <a:ext cx="487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Cat would be in a ‘superposition’ of alive and dead at the same time!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1905000" y="990600"/>
            <a:ext cx="2743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Arial" pitchFamily="34" charset="0"/>
                <a:cs typeface="Arial" pitchFamily="34" charset="0"/>
              </a:rPr>
              <a:t>Schrödinger’s Cat</a:t>
            </a:r>
            <a:endParaRPr 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0" y="6581001"/>
            <a:ext cx="4114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Image from: http://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en.wikipedia.org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/wiki/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Schrödinger’s_cat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/>
      <p:bldP spid="61" grpId="0"/>
      <p:bldP spid="62" grpId="0"/>
      <p:bldP spid="62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382000" cy="868362"/>
          </a:xfrm>
        </p:spPr>
        <p:txBody>
          <a:bodyPr>
            <a:normAutofit/>
          </a:bodyPr>
          <a:lstStyle/>
          <a:p>
            <a:r>
              <a:rPr lang="en-US" dirty="0" smtClean="0"/>
              <a:t>How Can You Benefit?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8077200" cy="4419600"/>
          </a:xfrm>
        </p:spPr>
        <p:txBody>
          <a:bodyPr>
            <a:normAutofit/>
          </a:bodyPr>
          <a:lstStyle/>
          <a:p>
            <a:r>
              <a:rPr lang="en-US" dirty="0" smtClean="0"/>
              <a:t>If measurement changes the answer, how can you fully utilize the 2</a:t>
            </a:r>
            <a:r>
              <a:rPr lang="en-US" baseline="30000" dirty="0" smtClean="0"/>
              <a:t>N</a:t>
            </a:r>
            <a:r>
              <a:rPr lang="en-US" dirty="0" smtClean="0"/>
              <a:t> states?</a:t>
            </a:r>
          </a:p>
          <a:p>
            <a:endParaRPr lang="en-US" dirty="0" smtClean="0"/>
          </a:p>
          <a:p>
            <a:r>
              <a:rPr lang="en-US" dirty="0" smtClean="0"/>
              <a:t>The key: use ‘hidden’ information with a clever algorithm</a:t>
            </a:r>
          </a:p>
          <a:p>
            <a:endParaRPr lang="en-US" dirty="0" smtClean="0"/>
          </a:p>
          <a:p>
            <a:r>
              <a:rPr lang="en-US" dirty="0" smtClean="0"/>
              <a:t>Still, in some cases, </a:t>
            </a:r>
            <a:r>
              <a:rPr lang="en-US" dirty="0" err="1" smtClean="0"/>
              <a:t>qubits</a:t>
            </a:r>
            <a:r>
              <a:rPr lang="en-US" dirty="0" smtClean="0"/>
              <a:t> still pay off!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Example: f(x)={0,1} for x = 0 or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229600" cy="4983163"/>
          </a:xfrm>
        </p:spPr>
        <p:txBody>
          <a:bodyPr>
            <a:normAutofit/>
          </a:bodyPr>
          <a:lstStyle/>
          <a:p>
            <a:r>
              <a:rPr lang="en-US" dirty="0" smtClean="0"/>
              <a:t>Consider f(x)</a:t>
            </a:r>
          </a:p>
          <a:p>
            <a:pPr lvl="1"/>
            <a:r>
              <a:rPr lang="en-US" dirty="0" smtClean="0"/>
              <a:t>Input: either 0 or 1</a:t>
            </a:r>
          </a:p>
          <a:p>
            <a:pPr lvl="1"/>
            <a:r>
              <a:rPr lang="en-US" dirty="0" smtClean="0"/>
              <a:t>Output: either 0 or 1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Classically, you need at least two evaluations to determine if f(0) = f(1)</a:t>
            </a:r>
          </a:p>
          <a:p>
            <a:endParaRPr lang="en-US" dirty="0" smtClean="0"/>
          </a:p>
          <a:p>
            <a:r>
              <a:rPr lang="en-US" dirty="0" smtClean="0"/>
              <a:t>Using quantum gates, you need only one!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Box 64"/>
          <p:cNvSpPr txBox="1"/>
          <p:nvPr/>
        </p:nvSpPr>
        <p:spPr>
          <a:xfrm>
            <a:off x="6781800" y="5943600"/>
            <a:ext cx="10823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Measure</a:t>
            </a:r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Deutsch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6637"/>
            <a:ext cx="8229600" cy="4525963"/>
          </a:xfrm>
        </p:spPr>
        <p:txBody>
          <a:bodyPr/>
          <a:lstStyle/>
          <a:p>
            <a:pPr marL="571500" indent="-514350">
              <a:buFont typeface="+mj-lt"/>
              <a:buAutoNum type="arabicPeriod"/>
            </a:pPr>
            <a:r>
              <a:rPr lang="en-US" dirty="0" smtClean="0"/>
              <a:t>Start with states along +x and -x:</a:t>
            </a:r>
          </a:p>
          <a:p>
            <a:pPr marL="457200" lvl="2" indent="222250">
              <a:buClr>
                <a:schemeClr val="tx1"/>
              </a:buClr>
            </a:pPr>
            <a:r>
              <a:rPr lang="en-US" dirty="0" smtClean="0">
                <a:solidFill>
                  <a:srgbClr val="9933FF"/>
                </a:solidFill>
              </a:rPr>
              <a:t>[|0&gt; + |1&gt;]</a:t>
            </a:r>
            <a:r>
              <a:rPr lang="en-US" dirty="0" smtClean="0">
                <a:solidFill>
                  <a:srgbClr val="FFC000"/>
                </a:solidFill>
              </a:rPr>
              <a:t>[|0&gt; - |1&gt;]</a:t>
            </a:r>
          </a:p>
          <a:p>
            <a:pPr marL="571500" indent="-514350">
              <a:buFont typeface="+mj-lt"/>
              <a:buAutoNum type="arabicPeriod"/>
            </a:pPr>
            <a:r>
              <a:rPr lang="en-US" dirty="0" smtClean="0"/>
              <a:t>Perform </a:t>
            </a:r>
            <a:r>
              <a:rPr lang="en-US" dirty="0" smtClean="0">
                <a:solidFill>
                  <a:srgbClr val="FFC000"/>
                </a:solidFill>
              </a:rPr>
              <a:t>y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xor</a:t>
            </a:r>
            <a:r>
              <a:rPr lang="en-US" dirty="0" smtClean="0"/>
              <a:t> f(x)</a:t>
            </a:r>
          </a:p>
          <a:p>
            <a:pPr marL="457200" lvl="2" indent="222250">
              <a:buClr>
                <a:schemeClr val="tx1"/>
              </a:buClr>
            </a:pPr>
            <a:r>
              <a:rPr lang="en-US" dirty="0" smtClean="0">
                <a:solidFill>
                  <a:srgbClr val="9933FF"/>
                </a:solidFill>
              </a:rPr>
              <a:t>[|0&gt; + |1&gt;] </a:t>
            </a:r>
            <a:r>
              <a:rPr lang="en-US" dirty="0" smtClean="0"/>
              <a:t>[(</a:t>
            </a:r>
            <a:r>
              <a:rPr lang="en-US" dirty="0" smtClean="0">
                <a:solidFill>
                  <a:srgbClr val="FFC000"/>
                </a:solidFill>
              </a:rPr>
              <a:t>|0&gt; </a:t>
            </a:r>
            <a:r>
              <a:rPr lang="en-US" dirty="0" err="1" smtClean="0">
                <a:solidFill>
                  <a:srgbClr val="00B050"/>
                </a:solidFill>
              </a:rPr>
              <a:t>xor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|f(x)&gt;) - (</a:t>
            </a:r>
            <a:r>
              <a:rPr lang="en-US" dirty="0" smtClean="0">
                <a:solidFill>
                  <a:srgbClr val="FFC000"/>
                </a:solidFill>
              </a:rPr>
              <a:t>|1&gt; </a:t>
            </a:r>
            <a:r>
              <a:rPr lang="en-US" dirty="0" err="1" smtClean="0">
                <a:solidFill>
                  <a:srgbClr val="00B050"/>
                </a:solidFill>
              </a:rPr>
              <a:t>xor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 smtClean="0"/>
              <a:t>|f(x)&gt;)]</a:t>
            </a:r>
          </a:p>
          <a:p>
            <a:pPr marL="457200" lvl="2" indent="222250"/>
            <a:r>
              <a:rPr lang="en-US" dirty="0" smtClean="0"/>
              <a:t>(-1)</a:t>
            </a:r>
            <a:r>
              <a:rPr lang="en-US" baseline="30000" dirty="0" smtClean="0"/>
              <a:t>f(x)</a:t>
            </a:r>
            <a:r>
              <a:rPr lang="en-US" dirty="0" smtClean="0">
                <a:solidFill>
                  <a:srgbClr val="9933FF"/>
                </a:solidFill>
              </a:rPr>
              <a:t>[|0&gt; + |1&gt;]</a:t>
            </a:r>
            <a:r>
              <a:rPr lang="en-US" dirty="0" smtClean="0">
                <a:solidFill>
                  <a:srgbClr val="FFC000"/>
                </a:solidFill>
              </a:rPr>
              <a:t>[|0&gt; - |1&gt;]</a:t>
            </a:r>
          </a:p>
          <a:p>
            <a:pPr marL="1149350" lvl="3" indent="163513"/>
            <a:r>
              <a:rPr lang="en-US" dirty="0" smtClean="0"/>
              <a:t>For f(0) = f(1): ±</a:t>
            </a:r>
            <a:r>
              <a:rPr lang="en-US" dirty="0" smtClean="0">
                <a:solidFill>
                  <a:schemeClr val="accent1"/>
                </a:solidFill>
              </a:rPr>
              <a:t>[|0&gt; + |1&gt;]</a:t>
            </a:r>
            <a:r>
              <a:rPr lang="en-US" dirty="0" smtClean="0">
                <a:solidFill>
                  <a:srgbClr val="FFC000"/>
                </a:solidFill>
              </a:rPr>
              <a:t>[|0&gt; - |1&gt;]</a:t>
            </a:r>
          </a:p>
          <a:p>
            <a:pPr marL="1149350" lvl="3" indent="163513"/>
            <a:r>
              <a:rPr lang="en-US" dirty="0" smtClean="0"/>
              <a:t>For f(0) ≠ f(1): ±</a:t>
            </a:r>
            <a:r>
              <a:rPr lang="en-US" dirty="0" smtClean="0">
                <a:solidFill>
                  <a:srgbClr val="CC3300"/>
                </a:solidFill>
              </a:rPr>
              <a:t>[|0&gt; - |1&gt;]</a:t>
            </a:r>
            <a:r>
              <a:rPr lang="en-US" dirty="0" smtClean="0">
                <a:solidFill>
                  <a:srgbClr val="FFC000"/>
                </a:solidFill>
              </a:rPr>
              <a:t>[|0&gt; - |1&gt;]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6481718" y="685800"/>
            <a:ext cx="2738482" cy="3135588"/>
            <a:chOff x="1143000" y="2415344"/>
            <a:chExt cx="2738482" cy="3135588"/>
          </a:xfrm>
        </p:grpSpPr>
        <p:grpSp>
          <p:nvGrpSpPr>
            <p:cNvPr id="5" name="Group 47"/>
            <p:cNvGrpSpPr/>
            <p:nvPr/>
          </p:nvGrpSpPr>
          <p:grpSpPr>
            <a:xfrm>
              <a:off x="1143000" y="2438400"/>
              <a:ext cx="2738482" cy="3112532"/>
              <a:chOff x="1143000" y="2438400"/>
              <a:chExt cx="2738482" cy="3112532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149960" y="3539271"/>
                <a:ext cx="2438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1" name="Straight Arrow Connector 10"/>
              <p:cNvCxnSpPr>
                <a:endCxn id="27" idx="0"/>
              </p:cNvCxnSpPr>
              <p:nvPr/>
            </p:nvCxnSpPr>
            <p:spPr>
              <a:xfrm flipV="1">
                <a:off x="2362200" y="2819400"/>
                <a:ext cx="0" cy="1143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Straight Arrow Connector 11"/>
              <p:cNvCxnSpPr/>
              <p:nvPr/>
            </p:nvCxnSpPr>
            <p:spPr>
              <a:xfrm>
                <a:off x="2362200" y="3962400"/>
                <a:ext cx="1219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Arrow Connector 12"/>
              <p:cNvCxnSpPr/>
              <p:nvPr/>
            </p:nvCxnSpPr>
            <p:spPr>
              <a:xfrm flipH="1">
                <a:off x="1828800" y="3962400"/>
                <a:ext cx="533400" cy="457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TextBox 15"/>
              <p:cNvSpPr txBox="1"/>
              <p:nvPr/>
            </p:nvSpPr>
            <p:spPr>
              <a:xfrm>
                <a:off x="2022501" y="2438400"/>
                <a:ext cx="949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z = |0 &gt;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1905000" y="5181600"/>
                <a:ext cx="1026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-z = |1 &gt;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1620948" y="4408212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3581400" y="37338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y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143000" y="2819400"/>
                <a:ext cx="2438400" cy="2362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3603584" y="3732835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ˆ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004349" y="2415344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ˆ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017852" y="5160473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ˆ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647463" y="4408212"/>
              <a:ext cx="143180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ˆ = |0&gt; + |1&gt;</a:t>
              </a:r>
            </a:p>
          </p:txBody>
        </p:sp>
      </p:grpSp>
      <p:grpSp>
        <p:nvGrpSpPr>
          <p:cNvPr id="61" name="Group 60"/>
          <p:cNvGrpSpPr/>
          <p:nvPr/>
        </p:nvGrpSpPr>
        <p:grpSpPr>
          <a:xfrm>
            <a:off x="1139865" y="5246132"/>
            <a:ext cx="5648285" cy="1250950"/>
            <a:chOff x="2130465" y="5246132"/>
            <a:chExt cx="5648285" cy="1250950"/>
          </a:xfrm>
        </p:grpSpPr>
        <p:cxnSp>
          <p:nvCxnSpPr>
            <p:cNvPr id="34" name="Straight Connector 33"/>
            <p:cNvCxnSpPr/>
            <p:nvPr/>
          </p:nvCxnSpPr>
          <p:spPr>
            <a:xfrm flipV="1">
              <a:off x="5236392" y="6388100"/>
              <a:ext cx="2542358" cy="1034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6" name="TextBox 35"/>
            <p:cNvSpPr txBox="1"/>
            <p:nvPr/>
          </p:nvSpPr>
          <p:spPr>
            <a:xfrm>
              <a:off x="2133600" y="6019800"/>
              <a:ext cx="1162498" cy="369332"/>
            </a:xfrm>
            <a:prstGeom prst="rect">
              <a:avLst/>
            </a:prstGeom>
            <a:noFill/>
            <a:ln>
              <a:noFill/>
            </a:ln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[|0&gt; - |1&gt;]</a:t>
              </a:r>
              <a:endParaRPr lang="en-US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2140012" y="5474732"/>
              <a:ext cx="122020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9933FF"/>
                  </a:solidFill>
                  <a:latin typeface="Arial" pitchFamily="34" charset="0"/>
                  <a:cs typeface="Arial" pitchFamily="34" charset="0"/>
                </a:rPr>
                <a:t>[|0&gt; + |1&gt;]</a:t>
              </a:r>
              <a:endParaRPr lang="en-US" dirty="0">
                <a:solidFill>
                  <a:srgbClr val="9933FF"/>
                </a:solidFill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38" name="Straight Connector 37"/>
            <p:cNvCxnSpPr/>
            <p:nvPr/>
          </p:nvCxnSpPr>
          <p:spPr>
            <a:xfrm>
              <a:off x="2139950" y="5855089"/>
              <a:ext cx="1517650" cy="643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TextBox 38"/>
            <p:cNvSpPr txBox="1"/>
            <p:nvPr/>
          </p:nvSpPr>
          <p:spPr>
            <a:xfrm>
              <a:off x="5334000" y="5246132"/>
              <a:ext cx="2302233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f(0)=f(1):</a:t>
              </a:r>
              <a:r>
                <a:rPr lang="en-US" dirty="0" smtClean="0">
                  <a:solidFill>
                    <a:srgbClr val="0070C0"/>
                  </a:solidFill>
                  <a:latin typeface="Arial" pitchFamily="34" charset="0"/>
                  <a:cs typeface="Arial" pitchFamily="34" charset="0"/>
                </a:rPr>
                <a:t> ±[|0&gt; + |1&gt;]</a:t>
              </a:r>
              <a:endParaRPr lang="en-US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f(0)≠f(1):</a:t>
              </a:r>
              <a:r>
                <a:rPr lang="en-US" dirty="0" smtClean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en-US" dirty="0" smtClean="0">
                  <a:solidFill>
                    <a:srgbClr val="CC3300"/>
                  </a:solidFill>
                  <a:latin typeface="Arial" pitchFamily="34" charset="0"/>
                  <a:cs typeface="Arial" pitchFamily="34" charset="0"/>
                </a:rPr>
                <a:t>±[|0&gt; - |1&gt;]</a:t>
              </a: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3657600" y="5658882"/>
              <a:ext cx="1578792" cy="8382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rgbClr val="9933FF"/>
                  </a:solidFill>
                </a:rPr>
                <a:t>x</a:t>
              </a:r>
              <a:r>
                <a:rPr lang="en-US" dirty="0" smtClean="0">
                  <a:solidFill>
                    <a:schemeClr val="tx1"/>
                  </a:solidFill>
                </a:rPr>
                <a:t>                      </a:t>
              </a:r>
              <a:r>
                <a:rPr lang="en-US" dirty="0" err="1" smtClean="0">
                  <a:solidFill>
                    <a:srgbClr val="9933FF"/>
                  </a:solidFill>
                </a:rPr>
                <a:t>x</a:t>
              </a:r>
              <a:endParaRPr lang="en-US" baseline="-25000" dirty="0" smtClean="0">
                <a:solidFill>
                  <a:srgbClr val="9933FF"/>
                </a:solidFill>
              </a:endParaRPr>
            </a:p>
            <a:p>
              <a:pPr algn="ctr"/>
              <a:endParaRPr lang="en-US" baseline="-25000" dirty="0" smtClean="0">
                <a:solidFill>
                  <a:schemeClr val="tx1"/>
                </a:solidFill>
              </a:endParaRPr>
            </a:p>
            <a:p>
              <a:pPr algn="ctr"/>
              <a:r>
                <a:rPr lang="en-US" dirty="0" smtClean="0">
                  <a:solidFill>
                    <a:srgbClr val="FFC000"/>
                  </a:solidFill>
                </a:rPr>
                <a:t>y</a:t>
              </a:r>
              <a:r>
                <a:rPr lang="en-US" dirty="0" smtClean="0">
                  <a:solidFill>
                    <a:schemeClr val="tx1"/>
                  </a:solidFill>
                </a:rPr>
                <a:t>         </a:t>
              </a:r>
              <a:r>
                <a:rPr lang="en-US" dirty="0" err="1" smtClean="0">
                  <a:solidFill>
                    <a:srgbClr val="FFC000"/>
                  </a:solidFill>
                </a:rPr>
                <a:t>y</a:t>
              </a:r>
              <a:r>
                <a:rPr lang="en-US" dirty="0" smtClean="0">
                  <a:solidFill>
                    <a:schemeClr val="tx1"/>
                  </a:solidFill>
                </a:rPr>
                <a:t> </a:t>
              </a:r>
              <a:r>
                <a:rPr lang="en-US" dirty="0" err="1" smtClean="0">
                  <a:solidFill>
                    <a:srgbClr val="00B050"/>
                  </a:solidFill>
                </a:rPr>
                <a:t>xor</a:t>
              </a:r>
              <a:r>
                <a:rPr lang="en-US" dirty="0" smtClean="0">
                  <a:solidFill>
                    <a:schemeClr val="tx1"/>
                  </a:solidFill>
                </a:rPr>
                <a:t> f(x)</a:t>
              </a:r>
              <a:endParaRPr lang="en-US" baseline="-25000" dirty="0">
                <a:solidFill>
                  <a:schemeClr val="tx1"/>
                </a:solidFill>
              </a:endParaRPr>
            </a:p>
          </p:txBody>
        </p:sp>
        <p:cxnSp>
          <p:nvCxnSpPr>
            <p:cNvPr id="41" name="Straight Connector 40"/>
            <p:cNvCxnSpPr/>
            <p:nvPr/>
          </p:nvCxnSpPr>
          <p:spPr>
            <a:xfrm>
              <a:off x="2130465" y="6351032"/>
              <a:ext cx="1533485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>
              <a:off x="5236369" y="5855494"/>
              <a:ext cx="2529681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/>
            <p:cNvSpPr txBox="1"/>
            <p:nvPr/>
          </p:nvSpPr>
          <p:spPr>
            <a:xfrm>
              <a:off x="5350856" y="6019800"/>
              <a:ext cx="11624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[|0&gt; - |1&gt;]</a:t>
              </a:r>
              <a:endParaRPr lang="en-US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9" name="Rectangle 58"/>
          <p:cNvSpPr/>
          <p:nvPr/>
        </p:nvSpPr>
        <p:spPr>
          <a:xfrm>
            <a:off x="2514600" y="5257800"/>
            <a:ext cx="6019800" cy="1524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7" name="Straight Arrow Connector 76"/>
          <p:cNvCxnSpPr/>
          <p:nvPr/>
        </p:nvCxnSpPr>
        <p:spPr>
          <a:xfrm flipH="1">
            <a:off x="7188200" y="2228850"/>
            <a:ext cx="510381" cy="463550"/>
          </a:xfrm>
          <a:prstGeom prst="straightConnector1">
            <a:avLst/>
          </a:prstGeom>
          <a:ln w="28575">
            <a:solidFill>
              <a:srgbClr val="9933F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7703344" y="1822450"/>
            <a:ext cx="418306" cy="406400"/>
          </a:xfrm>
          <a:prstGeom prst="straightConnector1">
            <a:avLst/>
          </a:prstGeom>
          <a:ln w="28575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H="1">
            <a:off x="7188200" y="2228850"/>
            <a:ext cx="510381" cy="46355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flipV="1">
            <a:off x="7696200" y="1828800"/>
            <a:ext cx="418306" cy="406400"/>
          </a:xfrm>
          <a:prstGeom prst="straightConnector1">
            <a:avLst/>
          </a:prstGeom>
          <a:ln w="28575">
            <a:solidFill>
              <a:srgbClr val="CC33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Rectangle 71"/>
          <p:cNvSpPr/>
          <p:nvPr/>
        </p:nvSpPr>
        <p:spPr>
          <a:xfrm>
            <a:off x="4343400" y="5166360"/>
            <a:ext cx="2514600" cy="671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/>
          <p:cNvSpPr/>
          <p:nvPr/>
        </p:nvSpPr>
        <p:spPr>
          <a:xfrm>
            <a:off x="4419600" y="6019800"/>
            <a:ext cx="1752600" cy="3516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Rectangle 73"/>
          <p:cNvSpPr/>
          <p:nvPr/>
        </p:nvSpPr>
        <p:spPr>
          <a:xfrm>
            <a:off x="4343400" y="5560218"/>
            <a:ext cx="2514600" cy="290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5" name="Table 7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1297545"/>
              </p:ext>
            </p:extLst>
          </p:nvPr>
        </p:nvGraphicFramePr>
        <p:xfrm>
          <a:off x="7086600" y="4038600"/>
          <a:ext cx="167640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8800"/>
                <a:gridCol w="558800"/>
                <a:gridCol w="558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XOR</a:t>
                      </a:r>
                      <a:endParaRPr lang="en-US" sz="1600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0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1</a:t>
                      </a:r>
                      <a:endParaRPr lang="en-US" b="1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0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59" grpId="0" animBg="1"/>
      <p:bldP spid="72" grpId="0" animBg="1"/>
      <p:bldP spid="7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 What Have We Learned?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229600" cy="5287963"/>
          </a:xfrm>
        </p:spPr>
        <p:txBody>
          <a:bodyPr>
            <a:normAutofit/>
          </a:bodyPr>
          <a:lstStyle/>
          <a:p>
            <a:r>
              <a:rPr lang="en-US" dirty="0" smtClean="0"/>
              <a:t>We determined a global property of the system faster than is possible classically</a:t>
            </a:r>
          </a:p>
          <a:p>
            <a:pPr lvl="1"/>
            <a:r>
              <a:rPr lang="en-US" dirty="0" smtClean="0"/>
              <a:t>We can learn if f(0)=f(1) with one function evaluation</a:t>
            </a:r>
          </a:p>
          <a:p>
            <a:pPr lvl="1"/>
            <a:r>
              <a:rPr lang="en-US" dirty="0" smtClean="0"/>
              <a:t>We can’t learn their value though!  (One calculation gives only one bit of information)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Only a multiplicative factor speedup, but example is illustrative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6637"/>
            <a:ext cx="7239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are quantum computers?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Classical vs. quantum bits</a:t>
            </a:r>
          </a:p>
          <a:p>
            <a:endParaRPr lang="en-US" dirty="0" smtClean="0"/>
          </a:p>
          <a:p>
            <a:r>
              <a:rPr lang="en-US" dirty="0" smtClean="0"/>
              <a:t>Problems suited to quantum computation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to realize a quantum computer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6" name="Picture 2" descr="http://yacoby.physics.harvard.edu/images/spin%20qubits/double_double_d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752" y="5105400"/>
            <a:ext cx="3373750" cy="1524005"/>
          </a:xfrm>
          <a:prstGeom prst="rect">
            <a:avLst/>
          </a:prstGeom>
          <a:noFill/>
        </p:spPr>
      </p:pic>
      <p:pic>
        <p:nvPicPr>
          <p:cNvPr id="6148" name="Picture 4" descr="http://web.physics.ucsb.edu/~martinisgroup/photos/BBCReZQu1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52" y="5104719"/>
            <a:ext cx="2286000" cy="1524682"/>
          </a:xfrm>
          <a:prstGeom prst="rect">
            <a:avLst/>
          </a:prstGeom>
          <a:noFill/>
        </p:spPr>
      </p:pic>
      <p:pic>
        <p:nvPicPr>
          <p:cNvPr id="6150" name="Picture 6" descr="http://www.dwavesys.com/en/images/d_wave_one_system_g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2100" y="4495800"/>
            <a:ext cx="1873300" cy="2133600"/>
          </a:xfrm>
          <a:prstGeom prst="rect">
            <a:avLst/>
          </a:prstGeom>
          <a:noFill/>
        </p:spPr>
      </p:pic>
      <p:pic>
        <p:nvPicPr>
          <p:cNvPr id="6154" name="Picture 10" descr="Figure 1"/>
          <p:cNvPicPr>
            <a:picLocks noChangeAspect="1" noChangeArrowheads="1"/>
          </p:cNvPicPr>
          <p:nvPr/>
        </p:nvPicPr>
        <p:blipFill>
          <a:blip r:embed="rId6" cstate="print"/>
          <a:srcRect b="40373"/>
          <a:stretch>
            <a:fillRect/>
          </a:stretch>
        </p:blipFill>
        <p:spPr bwMode="auto">
          <a:xfrm>
            <a:off x="6172200" y="1133326"/>
            <a:ext cx="2818293" cy="1686074"/>
          </a:xfrm>
          <a:prstGeom prst="rect">
            <a:avLst/>
          </a:prstGeom>
          <a:noFill/>
        </p:spPr>
      </p:pic>
      <p:pic>
        <p:nvPicPr>
          <p:cNvPr id="13314" name="Picture 2" descr="http://koehlerlaw.net/wp-content/uploads/2010/11/credit-card-pile1.jpg"/>
          <p:cNvPicPr>
            <a:picLocks noChangeAspect="1" noChangeArrowheads="1"/>
          </p:cNvPicPr>
          <p:nvPr/>
        </p:nvPicPr>
        <p:blipFill>
          <a:blip r:embed="rId7" cstate="print"/>
          <a:srcRect b="18515"/>
          <a:stretch>
            <a:fillRect/>
          </a:stretch>
        </p:blipFill>
        <p:spPr bwMode="auto">
          <a:xfrm>
            <a:off x="6400800" y="2876163"/>
            <a:ext cx="2514601" cy="1485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RSA encryption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Recall: </a:t>
            </a:r>
            <a:r>
              <a:rPr lang="en-US" dirty="0" smtClean="0">
                <a:solidFill>
                  <a:srgbClr val="C00000"/>
                </a:solidFill>
              </a:rPr>
              <a:t>100,000</a:t>
            </a:r>
            <a:r>
              <a:rPr lang="en-US" dirty="0" smtClean="0"/>
              <a:t> computers in parallel operating at </a:t>
            </a:r>
            <a:r>
              <a:rPr lang="en-US" dirty="0" smtClean="0">
                <a:solidFill>
                  <a:srgbClr val="C00000"/>
                </a:solidFill>
              </a:rPr>
              <a:t>3 GHz</a:t>
            </a:r>
            <a:r>
              <a:rPr lang="en-US" dirty="0" smtClean="0"/>
              <a:t>, RSA factoring would take longer than the </a:t>
            </a:r>
            <a:r>
              <a:rPr lang="en-US" dirty="0" smtClean="0">
                <a:solidFill>
                  <a:srgbClr val="C00000"/>
                </a:solidFill>
              </a:rPr>
              <a:t>age of the universe</a:t>
            </a:r>
          </a:p>
          <a:p>
            <a:pPr marL="342900" lvl="1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dirty="0" smtClean="0"/>
              <a:t>Quantum computation allows a speedup from exponential to polynomial time!</a:t>
            </a:r>
          </a:p>
          <a:p>
            <a:pPr marL="742950" lvl="2" indent="-342900"/>
            <a:r>
              <a:rPr lang="en-US" dirty="0" smtClean="0">
                <a:solidFill>
                  <a:srgbClr val="008000"/>
                </a:solidFill>
              </a:rPr>
              <a:t>A single 1 MHz quantum computer could do it in about 1 minute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5029200"/>
            <a:ext cx="580644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477000" y="5481935"/>
            <a:ext cx="24337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Shor’s</a:t>
            </a:r>
            <a:r>
              <a:rPr lang="en-US" sz="24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 Algorithm</a:t>
            </a:r>
            <a:endParaRPr lang="en-US" sz="24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00859" y="6581001"/>
            <a:ext cx="374314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L. M. K.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Vandersypen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et al.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Nature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414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883 (2001).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Factorization Accomplishments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5344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2001: </a:t>
            </a:r>
            <a:r>
              <a:rPr lang="en-US" dirty="0" smtClean="0">
                <a:solidFill>
                  <a:srgbClr val="0070C0"/>
                </a:solidFill>
              </a:rPr>
              <a:t>15=5x3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2012:</a:t>
            </a:r>
          </a:p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21=7x3</a:t>
            </a:r>
            <a:r>
              <a:rPr lang="en-US" dirty="0" smtClean="0"/>
              <a:t> (iterative method)</a:t>
            </a:r>
          </a:p>
          <a:p>
            <a:pPr lvl="1">
              <a:buNone/>
            </a:pPr>
            <a:r>
              <a:rPr lang="en-US" dirty="0" smtClean="0">
                <a:solidFill>
                  <a:srgbClr val="0070C0"/>
                </a:solidFill>
              </a:rPr>
              <a:t>143=13x11</a:t>
            </a:r>
            <a:r>
              <a:rPr lang="en-US" dirty="0" smtClean="0"/>
              <a:t> (adiabatic quantum computer)</a:t>
            </a:r>
          </a:p>
          <a:p>
            <a:pPr>
              <a:buNone/>
            </a:pPr>
            <a:endParaRPr lang="en-US" sz="2800" dirty="0" smtClean="0"/>
          </a:p>
          <a:p>
            <a:r>
              <a:rPr lang="en-US" dirty="0" smtClean="0"/>
              <a:t>But don’t worry, quantum mechanics can be used for secure encryption as well!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6211669"/>
            <a:ext cx="376077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L. M. K.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Vandersypen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et al.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Nature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414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883 (2001).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E. Martin-Lopez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Nat. Photonics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6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773 (2012).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N.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Xu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Phys. Rev.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.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108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130501 (2012).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614246" y="1066800"/>
            <a:ext cx="1043353" cy="533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search</a:t>
            </a:r>
            <a:endParaRPr lang="en-US" dirty="0"/>
          </a:p>
        </p:txBody>
      </p:sp>
      <p:grpSp>
        <p:nvGrpSpPr>
          <p:cNvPr id="223" name="Group 222"/>
          <p:cNvGrpSpPr>
            <a:grpSpLocks noChangeAspect="1"/>
          </p:cNvGrpSpPr>
          <p:nvPr/>
        </p:nvGrpSpPr>
        <p:grpSpPr>
          <a:xfrm>
            <a:off x="38501" y="990600"/>
            <a:ext cx="9105499" cy="5257800"/>
            <a:chOff x="592015" y="1752600"/>
            <a:chExt cx="7789985" cy="4498181"/>
          </a:xfrm>
          <a:solidFill>
            <a:schemeClr val="tx1"/>
          </a:solidFill>
        </p:grpSpPr>
        <p:sp>
          <p:nvSpPr>
            <p:cNvPr id="94" name="Isosceles Triangle 93"/>
            <p:cNvSpPr/>
            <p:nvPr/>
          </p:nvSpPr>
          <p:spPr>
            <a:xfrm>
              <a:off x="3048000" y="2209800"/>
              <a:ext cx="2895600" cy="12954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8000" y="3505200"/>
              <a:ext cx="28956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236785" y="4736123"/>
              <a:ext cx="3048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921669" y="4724400"/>
              <a:ext cx="1507331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rapezoid 124"/>
            <p:cNvSpPr/>
            <p:nvPr/>
          </p:nvSpPr>
          <p:spPr>
            <a:xfrm flipV="1">
              <a:off x="3048000" y="3810000"/>
              <a:ext cx="2895600" cy="914400"/>
            </a:xfrm>
            <a:prstGeom prst="trapezoid">
              <a:avLst>
                <a:gd name="adj" fmla="val 8432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810000" y="4724400"/>
              <a:ext cx="13716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254919" y="5945981"/>
              <a:ext cx="9906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595562" y="5945981"/>
              <a:ext cx="1524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92016" y="5943600"/>
              <a:ext cx="3048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rapezoid 149"/>
            <p:cNvSpPr/>
            <p:nvPr/>
          </p:nvSpPr>
          <p:spPr>
            <a:xfrm flipV="1">
              <a:off x="1919288" y="5029200"/>
              <a:ext cx="1509712" cy="914400"/>
            </a:xfrm>
            <a:prstGeom prst="trapezoid">
              <a:avLst>
                <a:gd name="adj" fmla="val 7427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Parallelogram 150"/>
            <p:cNvSpPr/>
            <p:nvPr/>
          </p:nvSpPr>
          <p:spPr>
            <a:xfrm>
              <a:off x="592015" y="5029200"/>
              <a:ext cx="955431" cy="914400"/>
            </a:xfrm>
            <a:prstGeom prst="parallelogram">
              <a:avLst>
                <a:gd name="adj" fmla="val 7143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flipH="1">
              <a:off x="4435352" y="5943600"/>
              <a:ext cx="117595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1254369" y="5328137"/>
              <a:ext cx="990600" cy="61784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112476" y="5943600"/>
              <a:ext cx="973749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3112293" y="5328138"/>
              <a:ext cx="973931" cy="615462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Parallelogram 180"/>
            <p:cNvSpPr/>
            <p:nvPr/>
          </p:nvSpPr>
          <p:spPr>
            <a:xfrm>
              <a:off x="1248507" y="3809999"/>
              <a:ext cx="1143001" cy="926123"/>
            </a:xfrm>
            <a:prstGeom prst="parallelogram">
              <a:avLst>
                <a:gd name="adj" fmla="val 9194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102644" y="3505200"/>
              <a:ext cx="290512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Isosceles Triangle 184"/>
            <p:cNvSpPr/>
            <p:nvPr/>
          </p:nvSpPr>
          <p:spPr>
            <a:xfrm>
              <a:off x="1921668" y="3886200"/>
              <a:ext cx="1507331" cy="8382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Parallelogram 185"/>
            <p:cNvSpPr/>
            <p:nvPr/>
          </p:nvSpPr>
          <p:spPr>
            <a:xfrm>
              <a:off x="2102644" y="2057400"/>
              <a:ext cx="1894925" cy="1447617"/>
            </a:xfrm>
            <a:prstGeom prst="parallelogram">
              <a:avLst>
                <a:gd name="adj" fmla="val 11117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712369" y="1754981"/>
              <a:ext cx="28575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 flipH="1">
              <a:off x="5543550" y="4716780"/>
              <a:ext cx="1545247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 flipH="1">
              <a:off x="6733442" y="5941219"/>
              <a:ext cx="100441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 flipH="1">
              <a:off x="6238875" y="5943600"/>
              <a:ext cx="154525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 flipH="1">
              <a:off x="7467600" y="4724400"/>
              <a:ext cx="309049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Trapezoid 208"/>
            <p:cNvSpPr/>
            <p:nvPr/>
          </p:nvSpPr>
          <p:spPr>
            <a:xfrm flipH="1" flipV="1">
              <a:off x="5543549" y="5019675"/>
              <a:ext cx="1545247" cy="923924"/>
            </a:xfrm>
            <a:prstGeom prst="trapezoid">
              <a:avLst>
                <a:gd name="adj" fmla="val 7532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Parallelogram 209"/>
            <p:cNvSpPr/>
            <p:nvPr/>
          </p:nvSpPr>
          <p:spPr>
            <a:xfrm flipH="1">
              <a:off x="7467600" y="5029200"/>
              <a:ext cx="914400" cy="914400"/>
            </a:xfrm>
            <a:prstGeom prst="parallelogram">
              <a:avLst>
                <a:gd name="adj" fmla="val 6674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Isosceles Triangle 210"/>
            <p:cNvSpPr/>
            <p:nvPr/>
          </p:nvSpPr>
          <p:spPr>
            <a:xfrm flipH="1">
              <a:off x="6734175" y="5276850"/>
              <a:ext cx="997744" cy="666750"/>
            </a:xfrm>
            <a:prstGeom prst="triangle">
              <a:avLst>
                <a:gd name="adj" fmla="val 4713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 flipH="1">
              <a:off x="4884420" y="5943600"/>
              <a:ext cx="100584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Isosceles Triangle 212"/>
            <p:cNvSpPr/>
            <p:nvPr/>
          </p:nvSpPr>
          <p:spPr>
            <a:xfrm flipH="1">
              <a:off x="4883318" y="5298281"/>
              <a:ext cx="1007893" cy="645319"/>
            </a:xfrm>
            <a:prstGeom prst="triangle">
              <a:avLst>
                <a:gd name="adj" fmla="val 5301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arallelogram 213"/>
            <p:cNvSpPr/>
            <p:nvPr/>
          </p:nvSpPr>
          <p:spPr>
            <a:xfrm flipH="1">
              <a:off x="6655594" y="3810000"/>
              <a:ext cx="1116806" cy="914399"/>
            </a:xfrm>
            <a:prstGeom prst="parallelogram">
              <a:avLst>
                <a:gd name="adj" fmla="val 9012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 flipH="1">
              <a:off x="6655594" y="3505200"/>
              <a:ext cx="294562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Isosceles Triangle 215"/>
            <p:cNvSpPr/>
            <p:nvPr/>
          </p:nvSpPr>
          <p:spPr>
            <a:xfrm flipH="1">
              <a:off x="5543550" y="3878580"/>
              <a:ext cx="1545247" cy="838200"/>
            </a:xfrm>
            <a:prstGeom prst="triangle">
              <a:avLst>
                <a:gd name="adj" fmla="val 5303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Parallelogram 216"/>
            <p:cNvSpPr/>
            <p:nvPr/>
          </p:nvSpPr>
          <p:spPr>
            <a:xfrm flipH="1">
              <a:off x="5029200" y="2057400"/>
              <a:ext cx="1921343" cy="1447617"/>
            </a:xfrm>
            <a:prstGeom prst="parallelogram">
              <a:avLst>
                <a:gd name="adj" fmla="val 11232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 flipH="1">
              <a:off x="5029200" y="1752600"/>
              <a:ext cx="294562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rapezoid 220"/>
            <p:cNvSpPr/>
            <p:nvPr/>
          </p:nvSpPr>
          <p:spPr>
            <a:xfrm flipV="1">
              <a:off x="3810000" y="5029200"/>
              <a:ext cx="1371600" cy="914400"/>
            </a:xfrm>
            <a:prstGeom prst="trapezoid">
              <a:avLst>
                <a:gd name="adj" fmla="val 6935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8077200" y="5943600"/>
              <a:ext cx="3048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6" name="Straight Connector 225"/>
          <p:cNvCxnSpPr/>
          <p:nvPr/>
        </p:nvCxnSpPr>
        <p:spPr>
          <a:xfrm>
            <a:off x="361950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1951038" y="6270625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2540000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4102100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635012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6792119" y="626806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8375162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64" name="Picture 4" descr="http://static.tumblr.com/0ee21b1cf4ad4b2057305b00cb5f9669/ihh9sai/gISmnc4ew/tumblr_static_cheese_205_136280014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0" y="6264186"/>
            <a:ext cx="609600" cy="593814"/>
          </a:xfrm>
          <a:prstGeom prst="rect">
            <a:avLst/>
          </a:prstGeom>
          <a:noFill/>
        </p:spPr>
      </p:pic>
      <p:pic>
        <p:nvPicPr>
          <p:cNvPr id="40962" name="Picture 2" descr="http://free.clipartof.com/57-Free-Cartoon-Gray-Field-Mouse-Clipart-Illustr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43400" y="990600"/>
            <a:ext cx="386454" cy="381000"/>
          </a:xfrm>
          <a:prstGeom prst="rect">
            <a:avLst/>
          </a:prstGeom>
          <a:noFill/>
        </p:spPr>
      </p:pic>
      <p:sp>
        <p:nvSpPr>
          <p:cNvPr id="54" name="Rectangle 53"/>
          <p:cNvSpPr/>
          <p:nvPr/>
        </p:nvSpPr>
        <p:spPr>
          <a:xfrm>
            <a:off x="228600" y="1041737"/>
            <a:ext cx="32766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000" dirty="0" smtClean="0">
                <a:latin typeface="Arial" pitchFamily="34" charset="0"/>
                <a:cs typeface="Arial" pitchFamily="34" charset="0"/>
              </a:rPr>
              <a:t>Searching an unsorted list classically: no better way than guess and check (order N)</a:t>
            </a:r>
            <a:endParaRPr lang="en-US" sz="20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81 0.0125 L -0.21945 0.26528 L -0.22066 0.30301 L -0.34462 0.48542 L -0.34601 0.54514 L -0.42778 0.68542 L -0.43299 0.72477 L -0.43038 0.68704 L -0.34601 0.54699 L -0.25851 0.69051 L -0.25851 0.74005 L -0.25851 0.69051 L -0.34601 0.54861 L -0.34341 0.48542 L -0.22084 0.2956 L -0.10226 0.48704 L -0.10469 0.54861 L -0.19184 0.68889 L -0.19184 0.73496 L -0.19184 0.68704 L -0.10348 0.54352 L -0.02691 0.68241 L -0.025 0.73658 L -0.02518 0.69213 L -0.10348 0.54861 L -0.10469 0.48195 L -0.21945 0.3007 L -0.22084 0.26528 L 0.00816 0.01181 L 0.2375 0.26991 L 0.23628 0.30417 L 0.11527 0.48195 L 0.11788 0.54514 L 0.03507 0.69051 L 0.03507 0.73148 L 0.03281 0.69051 L 0.1184 0.54005 L 0.20295 0.6838 L 0.20312 0.73658 " pathEditMode="fixed" rAng="0" ptsTypes="AAAAAAAAAAAAAAAAAAAAAAAAAAAAAAAAAAAAAAA">
                                      <p:cBhvr>
                                        <p:cTn id="6" dur="50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00" y="36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Motivation: Future of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831" y="1036637"/>
            <a:ext cx="2778369" cy="715963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Moore’s law</a:t>
            </a:r>
            <a:endParaRPr lang="en-US" dirty="0"/>
          </a:p>
        </p:txBody>
      </p:sp>
      <p:sp>
        <p:nvSpPr>
          <p:cNvPr id="39" name="TextBox 38"/>
          <p:cNvSpPr txBox="1"/>
          <p:nvPr/>
        </p:nvSpPr>
        <p:spPr>
          <a:xfrm>
            <a:off x="0" y="6400800"/>
            <a:ext cx="40765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Moore, G. E.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Electronics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8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114–117 (1965).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Image from: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Ferain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I.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Nature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479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310–316 (2011).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24" name="Picture 4" descr="The evolution of transistor gate length (minimum feature size) and the density of transistors in microprocessors over time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199" y="1945354"/>
            <a:ext cx="5663496" cy="2628198"/>
          </a:xfrm>
          <a:prstGeom prst="rect">
            <a:avLst/>
          </a:prstGeom>
          <a:noFill/>
        </p:spPr>
      </p:pic>
      <p:sp>
        <p:nvSpPr>
          <p:cNvPr id="107" name="TextBox 106"/>
          <p:cNvSpPr txBox="1"/>
          <p:nvPr/>
        </p:nvSpPr>
        <p:spPr>
          <a:xfrm>
            <a:off x="2848706" y="1032863"/>
            <a:ext cx="614289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Arial" pitchFamily="34" charset="0"/>
                <a:cs typeface="Arial" pitchFamily="34" charset="0"/>
              </a:rPr>
              <a:t>…will soon run into major 					physical 					constraints</a:t>
            </a:r>
            <a:endParaRPr lang="en-US" sz="32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24" name="Group 123"/>
          <p:cNvGrpSpPr/>
          <p:nvPr/>
        </p:nvGrpSpPr>
        <p:grpSpPr>
          <a:xfrm>
            <a:off x="653249" y="4876800"/>
            <a:ext cx="3080551" cy="1066800"/>
            <a:chOff x="304800" y="4876800"/>
            <a:chExt cx="3080551" cy="1066800"/>
          </a:xfrm>
        </p:grpSpPr>
        <p:grpSp>
          <p:nvGrpSpPr>
            <p:cNvPr id="121" name="Group 120"/>
            <p:cNvGrpSpPr/>
            <p:nvPr/>
          </p:nvGrpSpPr>
          <p:grpSpPr>
            <a:xfrm>
              <a:off x="304800" y="4876800"/>
              <a:ext cx="3080551" cy="1066800"/>
              <a:chOff x="304800" y="5029200"/>
              <a:chExt cx="3080551" cy="1066800"/>
            </a:xfrm>
          </p:grpSpPr>
          <p:sp>
            <p:nvSpPr>
              <p:cNvPr id="112" name="Rectangle 111"/>
              <p:cNvSpPr/>
              <p:nvPr/>
            </p:nvSpPr>
            <p:spPr>
              <a:xfrm>
                <a:off x="304800" y="5334000"/>
                <a:ext cx="2971800" cy="762000"/>
              </a:xfrm>
              <a:prstGeom prst="rect">
                <a:avLst/>
              </a:prstGeom>
              <a:solidFill>
                <a:srgbClr val="0000FF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dirty="0" smtClean="0"/>
                  <a:t>Silicon</a:t>
                </a:r>
                <a:endParaRPr lang="en-US" dirty="0"/>
              </a:p>
            </p:txBody>
          </p:sp>
          <p:sp>
            <p:nvSpPr>
              <p:cNvPr id="113" name="Rectangle 112"/>
              <p:cNvSpPr/>
              <p:nvPr/>
            </p:nvSpPr>
            <p:spPr>
              <a:xfrm>
                <a:off x="304800" y="5334000"/>
                <a:ext cx="838200" cy="2286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Source</a:t>
                </a:r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Rectangle 113"/>
              <p:cNvSpPr/>
              <p:nvPr/>
            </p:nvSpPr>
            <p:spPr>
              <a:xfrm>
                <a:off x="2514600" y="5334000"/>
                <a:ext cx="762000" cy="2286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Drain</a:t>
                </a:r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Rectangle 114"/>
              <p:cNvSpPr/>
              <p:nvPr/>
            </p:nvSpPr>
            <p:spPr>
              <a:xfrm>
                <a:off x="990600" y="5257800"/>
                <a:ext cx="1676400" cy="76200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18" name="Rectangle 117"/>
              <p:cNvSpPr/>
              <p:nvPr/>
            </p:nvSpPr>
            <p:spPr>
              <a:xfrm>
                <a:off x="1143000" y="5029200"/>
                <a:ext cx="1371600" cy="228600"/>
              </a:xfrm>
              <a:prstGeom prst="rect">
                <a:avLst/>
              </a:prstGeom>
              <a:solidFill>
                <a:srgbClr val="FFC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1400" dirty="0" smtClean="0">
                    <a:solidFill>
                      <a:schemeClr val="tx1"/>
                    </a:solidFill>
                    <a:latin typeface="Arial" pitchFamily="34" charset="0"/>
                    <a:cs typeface="Arial" pitchFamily="34" charset="0"/>
                  </a:rPr>
                  <a:t>Gate</a:t>
                </a:r>
                <a:endParaRPr lang="en-US" sz="1400" dirty="0">
                  <a:solidFill>
                    <a:schemeClr val="tx1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2514600" y="5029200"/>
                <a:ext cx="870751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4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Insulator</a:t>
                </a:r>
                <a:endParaRPr lang="en-US" sz="14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3" name="Rectangle 122"/>
            <p:cNvSpPr/>
            <p:nvPr/>
          </p:nvSpPr>
          <p:spPr>
            <a:xfrm>
              <a:off x="1143000" y="5181600"/>
              <a:ext cx="1371600" cy="45719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26" name="Group 125"/>
          <p:cNvGrpSpPr/>
          <p:nvPr/>
        </p:nvGrpSpPr>
        <p:grpSpPr>
          <a:xfrm>
            <a:off x="4339261" y="3712488"/>
            <a:ext cx="4804739" cy="2697242"/>
            <a:chOff x="4339261" y="3712488"/>
            <a:chExt cx="4804739" cy="2697242"/>
          </a:xfrm>
        </p:grpSpPr>
        <p:grpSp>
          <p:nvGrpSpPr>
            <p:cNvPr id="111" name="Group 110"/>
            <p:cNvGrpSpPr/>
            <p:nvPr/>
          </p:nvGrpSpPr>
          <p:grpSpPr>
            <a:xfrm>
              <a:off x="4339261" y="3712488"/>
              <a:ext cx="4751656" cy="2642593"/>
              <a:chOff x="4339261" y="3560088"/>
              <a:chExt cx="4751656" cy="2642593"/>
            </a:xfrm>
          </p:grpSpPr>
          <p:grpSp>
            <p:nvGrpSpPr>
              <p:cNvPr id="106" name="Group 105"/>
              <p:cNvGrpSpPr/>
              <p:nvPr/>
            </p:nvGrpSpPr>
            <p:grpSpPr>
              <a:xfrm>
                <a:off x="4339261" y="3560088"/>
                <a:ext cx="4751656" cy="2535912"/>
                <a:chOff x="4339261" y="4178618"/>
                <a:chExt cx="4751656" cy="2535912"/>
              </a:xfrm>
            </p:grpSpPr>
            <p:cxnSp>
              <p:nvCxnSpPr>
                <p:cNvPr id="8" name="Straight Connector 7"/>
                <p:cNvCxnSpPr/>
                <p:nvPr/>
              </p:nvCxnSpPr>
              <p:spPr>
                <a:xfrm flipV="1">
                  <a:off x="5250094" y="4583393"/>
                  <a:ext cx="1844" cy="1741207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/>
                <p:cNvCxnSpPr/>
                <p:nvPr/>
              </p:nvCxnSpPr>
              <p:spPr>
                <a:xfrm flipV="1">
                  <a:off x="5722706" y="4486843"/>
                  <a:ext cx="0" cy="184934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/>
                <p:cNvCxnSpPr/>
                <p:nvPr/>
              </p:nvCxnSpPr>
              <p:spPr>
                <a:xfrm flipV="1">
                  <a:off x="6195317" y="4497117"/>
                  <a:ext cx="0" cy="18493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7" name="TextBox 16"/>
                <p:cNvSpPr txBox="1"/>
                <p:nvPr/>
              </p:nvSpPr>
              <p:spPr>
                <a:xfrm>
                  <a:off x="5440168" y="4178618"/>
                  <a:ext cx="652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2020</a:t>
                  </a:r>
                  <a:endParaRPr lang="en-US" dirty="0"/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4520842" y="5117068"/>
                  <a:ext cx="660758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1 nm</a:t>
                  </a:r>
                </a:p>
              </p:txBody>
            </p:sp>
            <p:sp>
              <p:nvSpPr>
                <p:cNvPr id="24" name="TextBox 23"/>
                <p:cNvSpPr txBox="1"/>
                <p:nvPr/>
              </p:nvSpPr>
              <p:spPr>
                <a:xfrm>
                  <a:off x="4339261" y="5791200"/>
                  <a:ext cx="918539" cy="9233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dirty="0" smtClean="0"/>
                    <a:t>0.1 nm </a:t>
                  </a:r>
                </a:p>
                <a:p>
                  <a:r>
                    <a:rPr lang="en-US" dirty="0" smtClean="0"/>
                    <a:t>(atomic radius)</a:t>
                  </a:r>
                  <a:endParaRPr lang="en-US" dirty="0"/>
                </a:p>
              </p:txBody>
            </p:sp>
            <p:cxnSp>
              <p:nvCxnSpPr>
                <p:cNvPr id="46" name="Straight Connector 45"/>
                <p:cNvCxnSpPr/>
                <p:nvPr/>
              </p:nvCxnSpPr>
              <p:spPr>
                <a:xfrm>
                  <a:off x="5240215" y="4583393"/>
                  <a:ext cx="3833578" cy="191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Straight Connector 49"/>
                <p:cNvCxnSpPr/>
                <p:nvPr/>
              </p:nvCxnSpPr>
              <p:spPr>
                <a:xfrm>
                  <a:off x="5134510" y="5298501"/>
                  <a:ext cx="394784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1" name="Straight Connector 50"/>
                <p:cNvCxnSpPr/>
                <p:nvPr/>
              </p:nvCxnSpPr>
              <p:spPr>
                <a:xfrm>
                  <a:off x="5143072" y="5995432"/>
                  <a:ext cx="3947845" cy="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4" name="Straight Connector 53"/>
                <p:cNvCxnSpPr/>
                <p:nvPr/>
              </p:nvCxnSpPr>
              <p:spPr>
                <a:xfrm flipV="1">
                  <a:off x="6667928" y="4486843"/>
                  <a:ext cx="0" cy="1952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Straight Connector 54"/>
                <p:cNvCxnSpPr/>
                <p:nvPr/>
              </p:nvCxnSpPr>
              <p:spPr>
                <a:xfrm flipH="1" flipV="1">
                  <a:off x="7140539" y="4497117"/>
                  <a:ext cx="1" cy="17466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7" name="Straight Connector 56"/>
                <p:cNvCxnSpPr/>
                <p:nvPr/>
              </p:nvCxnSpPr>
              <p:spPr>
                <a:xfrm flipV="1">
                  <a:off x="7602876" y="4507391"/>
                  <a:ext cx="0" cy="1643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59" name="TextBox 58"/>
                <p:cNvSpPr txBox="1"/>
                <p:nvPr/>
              </p:nvSpPr>
              <p:spPr>
                <a:xfrm>
                  <a:off x="6354568" y="4178618"/>
                  <a:ext cx="652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2030</a:t>
                  </a:r>
                  <a:endParaRPr lang="en-US" dirty="0"/>
                </a:p>
              </p:txBody>
            </p:sp>
            <p:cxnSp>
              <p:nvCxnSpPr>
                <p:cNvPr id="61" name="Straight Connector 60"/>
                <p:cNvCxnSpPr/>
                <p:nvPr/>
              </p:nvCxnSpPr>
              <p:spPr>
                <a:xfrm flipV="1">
                  <a:off x="8075488" y="4507391"/>
                  <a:ext cx="0" cy="174661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/>
                <p:cNvCxnSpPr/>
                <p:nvPr/>
              </p:nvCxnSpPr>
              <p:spPr>
                <a:xfrm flipV="1">
                  <a:off x="8548099" y="4507391"/>
                  <a:ext cx="1" cy="164386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/>
                <p:cNvCxnSpPr/>
                <p:nvPr/>
              </p:nvCxnSpPr>
              <p:spPr>
                <a:xfrm flipV="1">
                  <a:off x="9020710" y="4486843"/>
                  <a:ext cx="0" cy="195210"/>
                </a:xfrm>
                <a:prstGeom prst="line">
                  <a:avLst/>
                </a:prstGeom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64" name="TextBox 63"/>
                <p:cNvSpPr txBox="1"/>
                <p:nvPr/>
              </p:nvSpPr>
              <p:spPr>
                <a:xfrm>
                  <a:off x="7279241" y="4178618"/>
                  <a:ext cx="652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2040</a:t>
                  </a:r>
                  <a:endParaRPr lang="en-US" dirty="0"/>
                </a:p>
              </p:txBody>
            </p:sp>
            <p:sp>
              <p:nvSpPr>
                <p:cNvPr id="65" name="TextBox 64"/>
                <p:cNvSpPr txBox="1"/>
                <p:nvPr/>
              </p:nvSpPr>
              <p:spPr>
                <a:xfrm>
                  <a:off x="8224464" y="4178618"/>
                  <a:ext cx="652743" cy="369332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 smtClean="0"/>
                    <a:t>2050</a:t>
                  </a:r>
                  <a:endParaRPr lang="en-US" dirty="0"/>
                </a:p>
              </p:txBody>
            </p:sp>
          </p:grpSp>
          <p:pic>
            <p:nvPicPr>
              <p:cNvPr id="30729" name="Picture 9" descr="http://upload.wikimedia.org/wikipedia/commons/thumb/e/e2/Stylised_Lithium_Atom.png/200px-Stylised_Lithium_Atom.png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7924800" y="5334000"/>
                <a:ext cx="762000" cy="868681"/>
              </a:xfrm>
              <a:prstGeom prst="rect">
                <a:avLst/>
              </a:prstGeom>
              <a:noFill/>
            </p:spPr>
          </p:pic>
        </p:grpSp>
        <p:sp>
          <p:nvSpPr>
            <p:cNvPr id="125" name="TextBox 124"/>
            <p:cNvSpPr txBox="1"/>
            <p:nvPr/>
          </p:nvSpPr>
          <p:spPr>
            <a:xfrm>
              <a:off x="8606461" y="5486400"/>
              <a:ext cx="537539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5400" dirty="0" smtClean="0">
                  <a:latin typeface="Arial" pitchFamily="34" charset="0"/>
                  <a:cs typeface="Arial" pitchFamily="34" charset="0"/>
                </a:rPr>
                <a:t>?</a:t>
              </a:r>
              <a:endParaRPr lang="en-US" sz="5400" dirty="0">
                <a:latin typeface="Arial" pitchFamily="34" charset="0"/>
                <a:cs typeface="Arial" pitchFamily="34" charset="0"/>
              </a:endParaRPr>
            </a:p>
          </p:txBody>
        </p:sp>
      </p:grpSp>
      <p:cxnSp>
        <p:nvCxnSpPr>
          <p:cNvPr id="26" name="Straight Arrow Connector 25"/>
          <p:cNvCxnSpPr/>
          <p:nvPr/>
        </p:nvCxnSpPr>
        <p:spPr>
          <a:xfrm>
            <a:off x="773723" y="1805354"/>
            <a:ext cx="8099003" cy="378901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http://free.clipartof.com/57-Free-Cartoon-Gray-Field-Mouse-Clipart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019800"/>
            <a:ext cx="386454" cy="38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Quantum search: 		Grover’s Algorithm</a:t>
            </a:r>
            <a:endParaRPr lang="en-US" dirty="0"/>
          </a:p>
        </p:txBody>
      </p:sp>
      <p:grpSp>
        <p:nvGrpSpPr>
          <p:cNvPr id="4" name="Group 222"/>
          <p:cNvGrpSpPr>
            <a:grpSpLocks noChangeAspect="1"/>
          </p:cNvGrpSpPr>
          <p:nvPr/>
        </p:nvGrpSpPr>
        <p:grpSpPr>
          <a:xfrm>
            <a:off x="38501" y="990600"/>
            <a:ext cx="9105499" cy="5257800"/>
            <a:chOff x="592015" y="1752600"/>
            <a:chExt cx="7789985" cy="4498181"/>
          </a:xfrm>
          <a:solidFill>
            <a:schemeClr val="tx1"/>
          </a:solidFill>
        </p:grpSpPr>
        <p:sp>
          <p:nvSpPr>
            <p:cNvPr id="94" name="Isosceles Triangle 93"/>
            <p:cNvSpPr/>
            <p:nvPr/>
          </p:nvSpPr>
          <p:spPr>
            <a:xfrm>
              <a:off x="3048000" y="2209800"/>
              <a:ext cx="2895600" cy="12954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8000" y="3505200"/>
              <a:ext cx="28956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236785" y="4736123"/>
              <a:ext cx="3048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921669" y="4724400"/>
              <a:ext cx="1507331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rapezoid 124"/>
            <p:cNvSpPr/>
            <p:nvPr/>
          </p:nvSpPr>
          <p:spPr>
            <a:xfrm flipV="1">
              <a:off x="3048000" y="3810000"/>
              <a:ext cx="2895600" cy="914400"/>
            </a:xfrm>
            <a:prstGeom prst="trapezoid">
              <a:avLst>
                <a:gd name="adj" fmla="val 8432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810000" y="4724400"/>
              <a:ext cx="13716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254919" y="5945981"/>
              <a:ext cx="9906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595562" y="5945981"/>
              <a:ext cx="1524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92016" y="5943600"/>
              <a:ext cx="3048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rapezoid 149"/>
            <p:cNvSpPr/>
            <p:nvPr/>
          </p:nvSpPr>
          <p:spPr>
            <a:xfrm flipV="1">
              <a:off x="1919288" y="5029200"/>
              <a:ext cx="1509712" cy="914400"/>
            </a:xfrm>
            <a:prstGeom prst="trapezoid">
              <a:avLst>
                <a:gd name="adj" fmla="val 7427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Parallelogram 150"/>
            <p:cNvSpPr/>
            <p:nvPr/>
          </p:nvSpPr>
          <p:spPr>
            <a:xfrm>
              <a:off x="592015" y="5029200"/>
              <a:ext cx="955431" cy="914400"/>
            </a:xfrm>
            <a:prstGeom prst="parallelogram">
              <a:avLst>
                <a:gd name="adj" fmla="val 7143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flipH="1">
              <a:off x="4435352" y="5943600"/>
              <a:ext cx="117595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1254369" y="5328137"/>
              <a:ext cx="990600" cy="61784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112476" y="5943600"/>
              <a:ext cx="973749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3112293" y="5328138"/>
              <a:ext cx="973931" cy="615462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Parallelogram 180"/>
            <p:cNvSpPr/>
            <p:nvPr/>
          </p:nvSpPr>
          <p:spPr>
            <a:xfrm>
              <a:off x="1248507" y="3809999"/>
              <a:ext cx="1143001" cy="926123"/>
            </a:xfrm>
            <a:prstGeom prst="parallelogram">
              <a:avLst>
                <a:gd name="adj" fmla="val 9194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102644" y="3505200"/>
              <a:ext cx="290512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Isosceles Triangle 184"/>
            <p:cNvSpPr/>
            <p:nvPr/>
          </p:nvSpPr>
          <p:spPr>
            <a:xfrm>
              <a:off x="1921668" y="3886200"/>
              <a:ext cx="1507331" cy="8382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Parallelogram 185"/>
            <p:cNvSpPr/>
            <p:nvPr/>
          </p:nvSpPr>
          <p:spPr>
            <a:xfrm>
              <a:off x="2102644" y="2057400"/>
              <a:ext cx="1894925" cy="1447617"/>
            </a:xfrm>
            <a:prstGeom prst="parallelogram">
              <a:avLst>
                <a:gd name="adj" fmla="val 11117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712369" y="1754981"/>
              <a:ext cx="28575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 flipH="1">
              <a:off x="5543550" y="4716780"/>
              <a:ext cx="1545247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 flipH="1">
              <a:off x="6733442" y="5941219"/>
              <a:ext cx="100441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 flipH="1">
              <a:off x="6238875" y="5943600"/>
              <a:ext cx="154525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 flipH="1">
              <a:off x="7467600" y="4724400"/>
              <a:ext cx="309049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Trapezoid 208"/>
            <p:cNvSpPr/>
            <p:nvPr/>
          </p:nvSpPr>
          <p:spPr>
            <a:xfrm flipH="1" flipV="1">
              <a:off x="5543549" y="5019675"/>
              <a:ext cx="1545247" cy="923924"/>
            </a:xfrm>
            <a:prstGeom prst="trapezoid">
              <a:avLst>
                <a:gd name="adj" fmla="val 7532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Parallelogram 209"/>
            <p:cNvSpPr/>
            <p:nvPr/>
          </p:nvSpPr>
          <p:spPr>
            <a:xfrm flipH="1">
              <a:off x="7467600" y="5029200"/>
              <a:ext cx="914400" cy="914400"/>
            </a:xfrm>
            <a:prstGeom prst="parallelogram">
              <a:avLst>
                <a:gd name="adj" fmla="val 6674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Isosceles Triangle 210"/>
            <p:cNvSpPr/>
            <p:nvPr/>
          </p:nvSpPr>
          <p:spPr>
            <a:xfrm flipH="1">
              <a:off x="6734175" y="5276850"/>
              <a:ext cx="997744" cy="666750"/>
            </a:xfrm>
            <a:prstGeom prst="triangle">
              <a:avLst>
                <a:gd name="adj" fmla="val 4713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 flipH="1">
              <a:off x="4884420" y="5943600"/>
              <a:ext cx="100584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Isosceles Triangle 212"/>
            <p:cNvSpPr/>
            <p:nvPr/>
          </p:nvSpPr>
          <p:spPr>
            <a:xfrm flipH="1">
              <a:off x="4883318" y="5298281"/>
              <a:ext cx="1007893" cy="645319"/>
            </a:xfrm>
            <a:prstGeom prst="triangle">
              <a:avLst>
                <a:gd name="adj" fmla="val 5301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arallelogram 213"/>
            <p:cNvSpPr/>
            <p:nvPr/>
          </p:nvSpPr>
          <p:spPr>
            <a:xfrm flipH="1">
              <a:off x="6655594" y="3810000"/>
              <a:ext cx="1116806" cy="914399"/>
            </a:xfrm>
            <a:prstGeom prst="parallelogram">
              <a:avLst>
                <a:gd name="adj" fmla="val 9012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 flipH="1">
              <a:off x="6655594" y="3505200"/>
              <a:ext cx="294562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Isosceles Triangle 215"/>
            <p:cNvSpPr/>
            <p:nvPr/>
          </p:nvSpPr>
          <p:spPr>
            <a:xfrm flipH="1">
              <a:off x="5543550" y="3878580"/>
              <a:ext cx="1545247" cy="838200"/>
            </a:xfrm>
            <a:prstGeom prst="triangle">
              <a:avLst>
                <a:gd name="adj" fmla="val 5303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Parallelogram 216"/>
            <p:cNvSpPr/>
            <p:nvPr/>
          </p:nvSpPr>
          <p:spPr>
            <a:xfrm flipH="1">
              <a:off x="5029200" y="2057400"/>
              <a:ext cx="1921343" cy="1447617"/>
            </a:xfrm>
            <a:prstGeom prst="parallelogram">
              <a:avLst>
                <a:gd name="adj" fmla="val 11232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 flipH="1">
              <a:off x="5029200" y="1752600"/>
              <a:ext cx="294562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rapezoid 220"/>
            <p:cNvSpPr/>
            <p:nvPr/>
          </p:nvSpPr>
          <p:spPr>
            <a:xfrm flipV="1">
              <a:off x="3810000" y="5029200"/>
              <a:ext cx="1371600" cy="914400"/>
            </a:xfrm>
            <a:prstGeom prst="trapezoid">
              <a:avLst>
                <a:gd name="adj" fmla="val 6935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8077200" y="5943600"/>
              <a:ext cx="3048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6" name="Straight Connector 225"/>
          <p:cNvCxnSpPr/>
          <p:nvPr/>
        </p:nvCxnSpPr>
        <p:spPr>
          <a:xfrm>
            <a:off x="361950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1936750" y="626110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2540000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4102100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635012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6813550" y="6272823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8375162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8" name="Picture 2" descr="http://3.bp.blogspot.com/-ZCSvbJ4ezWA/UTmD96jqHNI/AAAAAAAACsQ/dadUDpiouuM/s1600/11634-Ginger-cat-white-background.jpg"/>
          <p:cNvPicPr>
            <a:picLocks noChangeAspect="1" noChangeArrowheads="1"/>
          </p:cNvPicPr>
          <p:nvPr/>
        </p:nvPicPr>
        <p:blipFill>
          <a:blip r:embed="rId4" cstate="print"/>
          <a:srcRect l="8000" t="11263" r="12000" b="9893"/>
          <a:stretch>
            <a:fillRect/>
          </a:stretch>
        </p:blipFill>
        <p:spPr bwMode="auto">
          <a:xfrm>
            <a:off x="4267200" y="228600"/>
            <a:ext cx="762000" cy="533400"/>
          </a:xfrm>
          <a:prstGeom prst="rect">
            <a:avLst/>
          </a:prstGeom>
          <a:noFill/>
        </p:spPr>
      </p:pic>
      <p:pic>
        <p:nvPicPr>
          <p:cNvPr id="57" name="Picture 2" descr="http://3.bp.blogspot.com/-ZCSvbJ4ezWA/UTmD96jqHNI/AAAAAAAACsQ/dadUDpiouuM/s1600/11634-Ginger-cat-white-background.jpg"/>
          <p:cNvPicPr>
            <a:picLocks noChangeAspect="1" noChangeArrowheads="1"/>
          </p:cNvPicPr>
          <p:nvPr/>
        </p:nvPicPr>
        <p:blipFill>
          <a:blip r:embed="rId4" cstate="print"/>
          <a:srcRect l="8000" t="11263" r="12000" b="9893"/>
          <a:stretch>
            <a:fillRect/>
          </a:stretch>
        </p:blipFill>
        <p:spPr bwMode="auto">
          <a:xfrm>
            <a:off x="4267200" y="228600"/>
            <a:ext cx="762000" cy="533400"/>
          </a:xfrm>
          <a:prstGeom prst="rect">
            <a:avLst/>
          </a:prstGeom>
          <a:noFill/>
        </p:spPr>
      </p:pic>
      <p:pic>
        <p:nvPicPr>
          <p:cNvPr id="56" name="Picture 2" descr="http://3.bp.blogspot.com/-ZCSvbJ4ezWA/UTmD96jqHNI/AAAAAAAACsQ/dadUDpiouuM/s1600/11634-Ginger-cat-white-background.jpg"/>
          <p:cNvPicPr>
            <a:picLocks noChangeAspect="1" noChangeArrowheads="1"/>
          </p:cNvPicPr>
          <p:nvPr/>
        </p:nvPicPr>
        <p:blipFill>
          <a:blip r:embed="rId4" cstate="print"/>
          <a:srcRect l="8000" t="11263" r="12000" b="9893"/>
          <a:stretch>
            <a:fillRect/>
          </a:stretch>
        </p:blipFill>
        <p:spPr bwMode="auto">
          <a:xfrm>
            <a:off x="4267200" y="228600"/>
            <a:ext cx="762000" cy="533400"/>
          </a:xfrm>
          <a:prstGeom prst="rect">
            <a:avLst/>
          </a:prstGeom>
          <a:noFill/>
        </p:spPr>
      </p:pic>
      <p:pic>
        <p:nvPicPr>
          <p:cNvPr id="55" name="Picture 2" descr="http://3.bp.blogspot.com/-ZCSvbJ4ezWA/UTmD96jqHNI/AAAAAAAACsQ/dadUDpiouuM/s1600/11634-Ginger-cat-white-background.jpg"/>
          <p:cNvPicPr>
            <a:picLocks noChangeAspect="1" noChangeArrowheads="1"/>
          </p:cNvPicPr>
          <p:nvPr/>
        </p:nvPicPr>
        <p:blipFill>
          <a:blip r:embed="rId4" cstate="print"/>
          <a:srcRect l="8000" t="11263" r="12000" b="9893"/>
          <a:stretch>
            <a:fillRect/>
          </a:stretch>
        </p:blipFill>
        <p:spPr bwMode="auto">
          <a:xfrm>
            <a:off x="4267200" y="228600"/>
            <a:ext cx="762000" cy="533400"/>
          </a:xfrm>
          <a:prstGeom prst="rect">
            <a:avLst/>
          </a:prstGeom>
          <a:noFill/>
        </p:spPr>
      </p:pic>
      <p:pic>
        <p:nvPicPr>
          <p:cNvPr id="59" name="Picture 2" descr="http://3.bp.blogspot.com/-ZCSvbJ4ezWA/UTmD96jqHNI/AAAAAAAACsQ/dadUDpiouuM/s1600/11634-Ginger-cat-white-background.jpg"/>
          <p:cNvPicPr>
            <a:picLocks noChangeAspect="1" noChangeArrowheads="1"/>
          </p:cNvPicPr>
          <p:nvPr/>
        </p:nvPicPr>
        <p:blipFill>
          <a:blip r:embed="rId4" cstate="print"/>
          <a:srcRect l="8000" t="11263" r="12000" b="9893"/>
          <a:stretch>
            <a:fillRect/>
          </a:stretch>
        </p:blipFill>
        <p:spPr bwMode="auto">
          <a:xfrm>
            <a:off x="4267200" y="228600"/>
            <a:ext cx="762000" cy="533400"/>
          </a:xfrm>
          <a:prstGeom prst="rect">
            <a:avLst/>
          </a:prstGeom>
          <a:noFill/>
        </p:spPr>
      </p:pic>
      <p:pic>
        <p:nvPicPr>
          <p:cNvPr id="52" name="Picture 2" descr="http://3.bp.blogspot.com/-ZCSvbJ4ezWA/UTmD96jqHNI/AAAAAAAACsQ/dadUDpiouuM/s1600/11634-Ginger-cat-white-background.jpg"/>
          <p:cNvPicPr>
            <a:picLocks noChangeAspect="1" noChangeArrowheads="1"/>
          </p:cNvPicPr>
          <p:nvPr/>
        </p:nvPicPr>
        <p:blipFill>
          <a:blip r:embed="rId4" cstate="print"/>
          <a:srcRect l="8000" t="11263" r="12000" b="9893"/>
          <a:stretch>
            <a:fillRect/>
          </a:stretch>
        </p:blipFill>
        <p:spPr bwMode="auto">
          <a:xfrm>
            <a:off x="4267200" y="228600"/>
            <a:ext cx="762000" cy="533400"/>
          </a:xfrm>
          <a:prstGeom prst="rect">
            <a:avLst/>
          </a:prstGeom>
          <a:noFill/>
        </p:spPr>
      </p:pic>
      <p:pic>
        <p:nvPicPr>
          <p:cNvPr id="54" name="Picture 2" descr="http://3.bp.blogspot.com/-ZCSvbJ4ezWA/UTmD96jqHNI/AAAAAAAACsQ/dadUDpiouuM/s1600/11634-Ginger-cat-white-background.jpg"/>
          <p:cNvPicPr>
            <a:picLocks noChangeAspect="1" noChangeArrowheads="1"/>
          </p:cNvPicPr>
          <p:nvPr/>
        </p:nvPicPr>
        <p:blipFill>
          <a:blip r:embed="rId4" cstate="print"/>
          <a:srcRect l="8000" t="11263" r="12000" b="9893"/>
          <a:stretch>
            <a:fillRect/>
          </a:stretch>
        </p:blipFill>
        <p:spPr bwMode="auto">
          <a:xfrm>
            <a:off x="4267200" y="228600"/>
            <a:ext cx="762000" cy="533400"/>
          </a:xfrm>
          <a:prstGeom prst="rect">
            <a:avLst/>
          </a:prstGeom>
          <a:noFill/>
        </p:spPr>
      </p:pic>
      <p:pic>
        <p:nvPicPr>
          <p:cNvPr id="43010" name="Picture 2" descr="http://3.bp.blogspot.com/-ZCSvbJ4ezWA/UTmD96jqHNI/AAAAAAAACsQ/dadUDpiouuM/s1600/11634-Ginger-cat-white-background.jpg"/>
          <p:cNvPicPr>
            <a:picLocks noChangeAspect="1" noChangeArrowheads="1"/>
          </p:cNvPicPr>
          <p:nvPr/>
        </p:nvPicPr>
        <p:blipFill>
          <a:blip r:embed="rId4" cstate="print"/>
          <a:srcRect l="8000" t="11263" r="12000" b="9893"/>
          <a:stretch>
            <a:fillRect/>
          </a:stretch>
        </p:blipFill>
        <p:spPr bwMode="auto">
          <a:xfrm>
            <a:off x="4267200" y="228600"/>
            <a:ext cx="762000" cy="533400"/>
          </a:xfrm>
          <a:prstGeom prst="rect">
            <a:avLst/>
          </a:prstGeom>
          <a:noFill/>
        </p:spPr>
      </p:pic>
      <p:pic>
        <p:nvPicPr>
          <p:cNvPr id="37890" name="Picture 2" descr="http://www.decalsplanet.com/img_b/vinyl-decal-sticker-87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647700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7 L -0.00694 0.11042 L -0.2309 0.36111 L -0.23611 0.40926 L -0.35659 0.58218 L -0.36302 0.64885 L -0.44375 0.77732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200" y="388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0.00047 L -0.00694 0.11111 L -0.23229 0.36273 L -0.2335 0.40579 L -0.3592 0.58519 L -0.36041 0.65047 L -0.27326 0.79236 " pathEditMode="relative" rAng="0" ptsTypes="AAAAAAA">
                                      <p:cBhvr>
                                        <p:cTn id="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00" y="396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3.33333E-6 L -0.00694 0.11019 L -0.23229 0.3625 L -0.23281 0.40695 L -0.1151 0.59306 L -0.1177 0.64167 L -0.20659 0.78403 " pathEditMode="relative" rAng="0" ptsTypes="AAAAAAA">
                                      <p:cBhvr>
                                        <p:cTn id="10" dur="5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392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0.00047 L -0.00746 0.11111 L -0.23229 0.35625 L -0.2335 0.4007 L -0.11562 0.58727 L -0.11805 0.64723 L -0.03611 0.79445 " pathEditMode="relative" rAng="0" ptsTypes="AAAAAAA">
                                      <p:cBhvr>
                                        <p:cTn id="12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397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-3.33333E-6 L -0.00642 0.11042 L 0.22292 0.37338 L 0.22414 0.40764 L 0.09983 0.58565 L 0.10504 0.6419 L 0.0191 0.78912 " pathEditMode="relative" rAng="0" ptsTypes="AAAAAAA">
                                      <p:cBhvr>
                                        <p:cTn id="14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800" y="394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69 L -0.00694 0.11088 L 0.22605 0.37223 L 0.22292 0.40579 L 0.10087 0.58704 L 0.10625 0.63982 L 0.2 0.78473 " pathEditMode="relative" rAng="0" ptsTypes="AAAAAAA">
                                      <p:cBhvr>
                                        <p:cTn id="1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393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-0.00023 L -0.00694 0.11019 L 0.22414 0.37338 L 0.22292 0.40579 L 0.34723 0.57338 L 0.35105 0.64005 L 0.25504 0.7838 " pathEditMode="relative" rAng="0" ptsTypes="AAAAAAA">
                                      <p:cBhvr>
                                        <p:cTn id="1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100" y="39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3.33333E-6 L -0.00746 0.11088 L 0.22414 0.37315 L 0.22292 0.40579 L 0.34723 0.57361 L 0.35243 0.6419 L 0.42813 0.7875 " pathEditMode="relative" rAng="0" ptsTypes="AAAAAAA">
                                      <p:cBhvr>
                                        <p:cTn id="20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39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http://free.clipartof.com/57-Free-Cartoon-Gray-Field-Mouse-Clipart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019800"/>
            <a:ext cx="386454" cy="38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Quantum search: 		Grover’s Algorithm</a:t>
            </a:r>
            <a:endParaRPr lang="en-US" dirty="0"/>
          </a:p>
        </p:txBody>
      </p:sp>
      <p:grpSp>
        <p:nvGrpSpPr>
          <p:cNvPr id="4" name="Group 222"/>
          <p:cNvGrpSpPr>
            <a:grpSpLocks noChangeAspect="1"/>
          </p:cNvGrpSpPr>
          <p:nvPr/>
        </p:nvGrpSpPr>
        <p:grpSpPr>
          <a:xfrm>
            <a:off x="38501" y="990600"/>
            <a:ext cx="9105499" cy="5257800"/>
            <a:chOff x="592015" y="1752600"/>
            <a:chExt cx="7789985" cy="4498181"/>
          </a:xfrm>
          <a:solidFill>
            <a:schemeClr val="tx1"/>
          </a:solidFill>
        </p:grpSpPr>
        <p:sp>
          <p:nvSpPr>
            <p:cNvPr id="94" name="Isosceles Triangle 93"/>
            <p:cNvSpPr/>
            <p:nvPr/>
          </p:nvSpPr>
          <p:spPr>
            <a:xfrm>
              <a:off x="3048000" y="2209800"/>
              <a:ext cx="2895600" cy="12954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8000" y="3505200"/>
              <a:ext cx="28956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236785" y="4736123"/>
              <a:ext cx="3048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921669" y="4724400"/>
              <a:ext cx="1507331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rapezoid 124"/>
            <p:cNvSpPr/>
            <p:nvPr/>
          </p:nvSpPr>
          <p:spPr>
            <a:xfrm flipV="1">
              <a:off x="3048000" y="3810000"/>
              <a:ext cx="2895600" cy="914400"/>
            </a:xfrm>
            <a:prstGeom prst="trapezoid">
              <a:avLst>
                <a:gd name="adj" fmla="val 8432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810000" y="4724400"/>
              <a:ext cx="13716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254919" y="5945981"/>
              <a:ext cx="9906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595562" y="5945981"/>
              <a:ext cx="1524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92016" y="5943600"/>
              <a:ext cx="3048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rapezoid 149"/>
            <p:cNvSpPr/>
            <p:nvPr/>
          </p:nvSpPr>
          <p:spPr>
            <a:xfrm flipV="1">
              <a:off x="1919288" y="5029200"/>
              <a:ext cx="1509712" cy="914400"/>
            </a:xfrm>
            <a:prstGeom prst="trapezoid">
              <a:avLst>
                <a:gd name="adj" fmla="val 7427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Parallelogram 150"/>
            <p:cNvSpPr/>
            <p:nvPr/>
          </p:nvSpPr>
          <p:spPr>
            <a:xfrm>
              <a:off x="592015" y="5029200"/>
              <a:ext cx="955431" cy="914400"/>
            </a:xfrm>
            <a:prstGeom prst="parallelogram">
              <a:avLst>
                <a:gd name="adj" fmla="val 7143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flipH="1">
              <a:off x="4435352" y="5943600"/>
              <a:ext cx="117595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1254369" y="5328137"/>
              <a:ext cx="990600" cy="61784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112476" y="5943600"/>
              <a:ext cx="973749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3112293" y="5328138"/>
              <a:ext cx="973931" cy="615462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Parallelogram 180"/>
            <p:cNvSpPr/>
            <p:nvPr/>
          </p:nvSpPr>
          <p:spPr>
            <a:xfrm>
              <a:off x="1248507" y="3809999"/>
              <a:ext cx="1143001" cy="926123"/>
            </a:xfrm>
            <a:prstGeom prst="parallelogram">
              <a:avLst>
                <a:gd name="adj" fmla="val 9194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102644" y="3505200"/>
              <a:ext cx="290512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Isosceles Triangle 184"/>
            <p:cNvSpPr/>
            <p:nvPr/>
          </p:nvSpPr>
          <p:spPr>
            <a:xfrm>
              <a:off x="1921668" y="3886200"/>
              <a:ext cx="1507331" cy="8382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Parallelogram 185"/>
            <p:cNvSpPr/>
            <p:nvPr/>
          </p:nvSpPr>
          <p:spPr>
            <a:xfrm>
              <a:off x="2102644" y="2057400"/>
              <a:ext cx="1894925" cy="1447617"/>
            </a:xfrm>
            <a:prstGeom prst="parallelogram">
              <a:avLst>
                <a:gd name="adj" fmla="val 11117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712369" y="1754981"/>
              <a:ext cx="28575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 flipH="1">
              <a:off x="5543550" y="4716780"/>
              <a:ext cx="1545247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 flipH="1">
              <a:off x="6733442" y="5941219"/>
              <a:ext cx="100441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 flipH="1">
              <a:off x="6238875" y="5943600"/>
              <a:ext cx="154525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 flipH="1">
              <a:off x="7467600" y="4724400"/>
              <a:ext cx="309049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Trapezoid 208"/>
            <p:cNvSpPr/>
            <p:nvPr/>
          </p:nvSpPr>
          <p:spPr>
            <a:xfrm flipH="1" flipV="1">
              <a:off x="5543549" y="5019675"/>
              <a:ext cx="1545247" cy="923924"/>
            </a:xfrm>
            <a:prstGeom prst="trapezoid">
              <a:avLst>
                <a:gd name="adj" fmla="val 7532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Parallelogram 209"/>
            <p:cNvSpPr/>
            <p:nvPr/>
          </p:nvSpPr>
          <p:spPr>
            <a:xfrm flipH="1">
              <a:off x="7467600" y="5029200"/>
              <a:ext cx="914400" cy="914400"/>
            </a:xfrm>
            <a:prstGeom prst="parallelogram">
              <a:avLst>
                <a:gd name="adj" fmla="val 6674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Isosceles Triangle 210"/>
            <p:cNvSpPr/>
            <p:nvPr/>
          </p:nvSpPr>
          <p:spPr>
            <a:xfrm flipH="1">
              <a:off x="6734175" y="5276850"/>
              <a:ext cx="997744" cy="666750"/>
            </a:xfrm>
            <a:prstGeom prst="triangle">
              <a:avLst>
                <a:gd name="adj" fmla="val 4713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 flipH="1">
              <a:off x="4884420" y="5943600"/>
              <a:ext cx="100584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Isosceles Triangle 212"/>
            <p:cNvSpPr/>
            <p:nvPr/>
          </p:nvSpPr>
          <p:spPr>
            <a:xfrm flipH="1">
              <a:off x="4883318" y="5298281"/>
              <a:ext cx="1007893" cy="645319"/>
            </a:xfrm>
            <a:prstGeom prst="triangle">
              <a:avLst>
                <a:gd name="adj" fmla="val 5301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arallelogram 213"/>
            <p:cNvSpPr/>
            <p:nvPr/>
          </p:nvSpPr>
          <p:spPr>
            <a:xfrm flipH="1">
              <a:off x="6655594" y="3810000"/>
              <a:ext cx="1116806" cy="914399"/>
            </a:xfrm>
            <a:prstGeom prst="parallelogram">
              <a:avLst>
                <a:gd name="adj" fmla="val 9012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 flipH="1">
              <a:off x="6655594" y="3505200"/>
              <a:ext cx="294562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Isosceles Triangle 215"/>
            <p:cNvSpPr/>
            <p:nvPr/>
          </p:nvSpPr>
          <p:spPr>
            <a:xfrm flipH="1">
              <a:off x="5543550" y="3878580"/>
              <a:ext cx="1545247" cy="838200"/>
            </a:xfrm>
            <a:prstGeom prst="triangle">
              <a:avLst>
                <a:gd name="adj" fmla="val 5303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Parallelogram 216"/>
            <p:cNvSpPr/>
            <p:nvPr/>
          </p:nvSpPr>
          <p:spPr>
            <a:xfrm flipH="1">
              <a:off x="5029200" y="2057400"/>
              <a:ext cx="1921343" cy="1447617"/>
            </a:xfrm>
            <a:prstGeom prst="parallelogram">
              <a:avLst>
                <a:gd name="adj" fmla="val 11232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 flipH="1">
              <a:off x="5029200" y="1752600"/>
              <a:ext cx="294562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rapezoid 220"/>
            <p:cNvSpPr/>
            <p:nvPr/>
          </p:nvSpPr>
          <p:spPr>
            <a:xfrm flipV="1">
              <a:off x="3810000" y="5029200"/>
              <a:ext cx="1371600" cy="914400"/>
            </a:xfrm>
            <a:prstGeom prst="trapezoid">
              <a:avLst>
                <a:gd name="adj" fmla="val 6935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8077200" y="5943600"/>
              <a:ext cx="3048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6" name="Straight Connector 225"/>
          <p:cNvCxnSpPr/>
          <p:nvPr/>
        </p:nvCxnSpPr>
        <p:spPr>
          <a:xfrm>
            <a:off x="361950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1936750" y="626110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2540000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4102100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635012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6813550" y="6272823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8375162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7" name="Group 76"/>
          <p:cNvGrpSpPr/>
          <p:nvPr/>
        </p:nvGrpSpPr>
        <p:grpSpPr>
          <a:xfrm>
            <a:off x="4267200" y="228600"/>
            <a:ext cx="762000" cy="533400"/>
            <a:chOff x="4267200" y="228600"/>
            <a:chExt cx="762000" cy="533400"/>
          </a:xfrm>
        </p:grpSpPr>
        <p:pic>
          <p:nvPicPr>
            <p:cNvPr id="51" name="Picture 2" descr="http://3.bp.blogspot.com/-ZCSvbJ4ezWA/UTmD96jqHNI/AAAAAAAACsQ/dadUDpiouuM/s1600/11634-Ginger-cat-white-background.jpg"/>
            <p:cNvPicPr>
              <a:picLocks noChangeAspect="1" noChangeArrowheads="1"/>
            </p:cNvPicPr>
            <p:nvPr/>
          </p:nvPicPr>
          <p:blipFill>
            <a:blip r:embed="rId4" cstate="print"/>
            <a:srcRect l="8000" t="11263" r="12000" b="9893"/>
            <a:stretch>
              <a:fillRect/>
            </a:stretch>
          </p:blipFill>
          <p:spPr bwMode="auto">
            <a:xfrm>
              <a:off x="4267200" y="228600"/>
              <a:ext cx="762000" cy="533400"/>
            </a:xfrm>
            <a:prstGeom prst="rect">
              <a:avLst/>
            </a:prstGeom>
            <a:noFill/>
          </p:spPr>
        </p:pic>
        <p:sp>
          <p:nvSpPr>
            <p:cNvPr id="62" name="Rectangle 61"/>
            <p:cNvSpPr/>
            <p:nvPr/>
          </p:nvSpPr>
          <p:spPr>
            <a:xfrm>
              <a:off x="4267200" y="228600"/>
              <a:ext cx="762000" cy="5334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6" name="Group 75"/>
          <p:cNvGrpSpPr/>
          <p:nvPr/>
        </p:nvGrpSpPr>
        <p:grpSpPr>
          <a:xfrm>
            <a:off x="4267200" y="228600"/>
            <a:ext cx="762000" cy="533400"/>
            <a:chOff x="4267200" y="228600"/>
            <a:chExt cx="762000" cy="533400"/>
          </a:xfrm>
        </p:grpSpPr>
        <p:pic>
          <p:nvPicPr>
            <p:cNvPr id="52" name="Picture 2" descr="http://3.bp.blogspot.com/-ZCSvbJ4ezWA/UTmD96jqHNI/AAAAAAAACsQ/dadUDpiouuM/s1600/11634-Ginger-cat-white-background.jpg"/>
            <p:cNvPicPr>
              <a:picLocks noChangeAspect="1" noChangeArrowheads="1"/>
            </p:cNvPicPr>
            <p:nvPr/>
          </p:nvPicPr>
          <p:blipFill>
            <a:blip r:embed="rId4" cstate="print"/>
            <a:srcRect l="8000" t="11263" r="12000" b="9893"/>
            <a:stretch>
              <a:fillRect/>
            </a:stretch>
          </p:blipFill>
          <p:spPr bwMode="auto">
            <a:xfrm>
              <a:off x="4267200" y="228600"/>
              <a:ext cx="762000" cy="533400"/>
            </a:xfrm>
            <a:prstGeom prst="rect">
              <a:avLst/>
            </a:prstGeom>
            <a:noFill/>
          </p:spPr>
        </p:pic>
        <p:sp>
          <p:nvSpPr>
            <p:cNvPr id="63" name="Rectangle 62"/>
            <p:cNvSpPr/>
            <p:nvPr/>
          </p:nvSpPr>
          <p:spPr>
            <a:xfrm>
              <a:off x="4267200" y="228600"/>
              <a:ext cx="762000" cy="5334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5" name="Group 74"/>
          <p:cNvGrpSpPr/>
          <p:nvPr/>
        </p:nvGrpSpPr>
        <p:grpSpPr>
          <a:xfrm>
            <a:off x="4267200" y="228600"/>
            <a:ext cx="762000" cy="533400"/>
            <a:chOff x="4267200" y="228600"/>
            <a:chExt cx="762000" cy="533400"/>
          </a:xfrm>
        </p:grpSpPr>
        <p:pic>
          <p:nvPicPr>
            <p:cNvPr id="53" name="Picture 2" descr="http://3.bp.blogspot.com/-ZCSvbJ4ezWA/UTmD96jqHNI/AAAAAAAACsQ/dadUDpiouuM/s1600/11634-Ginger-cat-white-background.jpg"/>
            <p:cNvPicPr>
              <a:picLocks noChangeAspect="1" noChangeArrowheads="1"/>
            </p:cNvPicPr>
            <p:nvPr/>
          </p:nvPicPr>
          <p:blipFill>
            <a:blip r:embed="rId4" cstate="print"/>
            <a:srcRect l="8000" t="11263" r="12000" b="9893"/>
            <a:stretch>
              <a:fillRect/>
            </a:stretch>
          </p:blipFill>
          <p:spPr bwMode="auto">
            <a:xfrm>
              <a:off x="4267200" y="228600"/>
              <a:ext cx="762000" cy="533400"/>
            </a:xfrm>
            <a:prstGeom prst="rect">
              <a:avLst/>
            </a:prstGeom>
            <a:noFill/>
          </p:spPr>
        </p:pic>
        <p:sp>
          <p:nvSpPr>
            <p:cNvPr id="64" name="Rectangle 63"/>
            <p:cNvSpPr/>
            <p:nvPr/>
          </p:nvSpPr>
          <p:spPr>
            <a:xfrm>
              <a:off x="4267200" y="228600"/>
              <a:ext cx="762000" cy="5334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4" name="Group 73"/>
          <p:cNvGrpSpPr/>
          <p:nvPr/>
        </p:nvGrpSpPr>
        <p:grpSpPr>
          <a:xfrm>
            <a:off x="4267200" y="228600"/>
            <a:ext cx="762000" cy="533400"/>
            <a:chOff x="4267200" y="228600"/>
            <a:chExt cx="762000" cy="533400"/>
          </a:xfrm>
        </p:grpSpPr>
        <p:pic>
          <p:nvPicPr>
            <p:cNvPr id="54" name="Picture 2" descr="http://3.bp.blogspot.com/-ZCSvbJ4ezWA/UTmD96jqHNI/AAAAAAAACsQ/dadUDpiouuM/s1600/11634-Ginger-cat-white-background.jpg"/>
            <p:cNvPicPr>
              <a:picLocks noChangeAspect="1" noChangeArrowheads="1"/>
            </p:cNvPicPr>
            <p:nvPr/>
          </p:nvPicPr>
          <p:blipFill>
            <a:blip r:embed="rId4" cstate="print"/>
            <a:srcRect l="8000" t="11263" r="12000" b="9893"/>
            <a:stretch>
              <a:fillRect/>
            </a:stretch>
          </p:blipFill>
          <p:spPr bwMode="auto">
            <a:xfrm>
              <a:off x="4267200" y="228600"/>
              <a:ext cx="762000" cy="533400"/>
            </a:xfrm>
            <a:prstGeom prst="rect">
              <a:avLst/>
            </a:prstGeom>
            <a:noFill/>
          </p:spPr>
        </p:pic>
        <p:sp>
          <p:nvSpPr>
            <p:cNvPr id="65" name="Rectangle 64"/>
            <p:cNvSpPr/>
            <p:nvPr/>
          </p:nvSpPr>
          <p:spPr>
            <a:xfrm>
              <a:off x="4267200" y="228600"/>
              <a:ext cx="762000" cy="5334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/>
          <p:cNvGrpSpPr/>
          <p:nvPr/>
        </p:nvGrpSpPr>
        <p:grpSpPr>
          <a:xfrm>
            <a:off x="4267200" y="228600"/>
            <a:ext cx="762000" cy="533400"/>
            <a:chOff x="4267200" y="228600"/>
            <a:chExt cx="762000" cy="533400"/>
          </a:xfrm>
        </p:grpSpPr>
        <p:pic>
          <p:nvPicPr>
            <p:cNvPr id="55" name="Picture 2" descr="http://3.bp.blogspot.com/-ZCSvbJ4ezWA/UTmD96jqHNI/AAAAAAAACsQ/dadUDpiouuM/s1600/11634-Ginger-cat-white-background.jpg"/>
            <p:cNvPicPr>
              <a:picLocks noChangeAspect="1" noChangeArrowheads="1"/>
            </p:cNvPicPr>
            <p:nvPr/>
          </p:nvPicPr>
          <p:blipFill>
            <a:blip r:embed="rId4" cstate="print"/>
            <a:srcRect l="8000" t="11263" r="12000" b="9893"/>
            <a:stretch>
              <a:fillRect/>
            </a:stretch>
          </p:blipFill>
          <p:spPr bwMode="auto">
            <a:xfrm>
              <a:off x="4267200" y="228600"/>
              <a:ext cx="762000" cy="533400"/>
            </a:xfrm>
            <a:prstGeom prst="rect">
              <a:avLst/>
            </a:prstGeom>
            <a:noFill/>
          </p:spPr>
        </p:pic>
        <p:sp>
          <p:nvSpPr>
            <p:cNvPr id="66" name="Rectangle 65"/>
            <p:cNvSpPr/>
            <p:nvPr/>
          </p:nvSpPr>
          <p:spPr>
            <a:xfrm>
              <a:off x="4267200" y="228600"/>
              <a:ext cx="762000" cy="5334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2" name="Group 71"/>
          <p:cNvGrpSpPr/>
          <p:nvPr/>
        </p:nvGrpSpPr>
        <p:grpSpPr>
          <a:xfrm>
            <a:off x="4267200" y="228600"/>
            <a:ext cx="762000" cy="533400"/>
            <a:chOff x="4267200" y="228600"/>
            <a:chExt cx="762000" cy="533400"/>
          </a:xfrm>
        </p:grpSpPr>
        <p:pic>
          <p:nvPicPr>
            <p:cNvPr id="57" name="Picture 2" descr="http://3.bp.blogspot.com/-ZCSvbJ4ezWA/UTmD96jqHNI/AAAAAAAACsQ/dadUDpiouuM/s1600/11634-Ginger-cat-white-background.jpg"/>
            <p:cNvPicPr>
              <a:picLocks noChangeAspect="1" noChangeArrowheads="1"/>
            </p:cNvPicPr>
            <p:nvPr/>
          </p:nvPicPr>
          <p:blipFill>
            <a:blip r:embed="rId4" cstate="print"/>
            <a:srcRect l="8000" t="11263" r="12000" b="9893"/>
            <a:stretch>
              <a:fillRect/>
            </a:stretch>
          </p:blipFill>
          <p:spPr bwMode="auto">
            <a:xfrm>
              <a:off x="4267200" y="228600"/>
              <a:ext cx="762000" cy="533400"/>
            </a:xfrm>
            <a:prstGeom prst="rect">
              <a:avLst/>
            </a:prstGeom>
            <a:noFill/>
          </p:spPr>
        </p:pic>
        <p:sp>
          <p:nvSpPr>
            <p:cNvPr id="67" name="Rectangle 66"/>
            <p:cNvSpPr/>
            <p:nvPr/>
          </p:nvSpPr>
          <p:spPr>
            <a:xfrm>
              <a:off x="4267200" y="228600"/>
              <a:ext cx="762000" cy="5334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1" name="Group 70"/>
          <p:cNvGrpSpPr/>
          <p:nvPr/>
        </p:nvGrpSpPr>
        <p:grpSpPr>
          <a:xfrm>
            <a:off x="4267200" y="228600"/>
            <a:ext cx="762000" cy="533400"/>
            <a:chOff x="4267200" y="228600"/>
            <a:chExt cx="762000" cy="533400"/>
          </a:xfrm>
        </p:grpSpPr>
        <p:pic>
          <p:nvPicPr>
            <p:cNvPr id="58" name="Picture 2" descr="http://3.bp.blogspot.com/-ZCSvbJ4ezWA/UTmD96jqHNI/AAAAAAAACsQ/dadUDpiouuM/s1600/11634-Ginger-cat-white-background.jpg"/>
            <p:cNvPicPr>
              <a:picLocks noChangeAspect="1" noChangeArrowheads="1"/>
            </p:cNvPicPr>
            <p:nvPr/>
          </p:nvPicPr>
          <p:blipFill>
            <a:blip r:embed="rId4" cstate="print"/>
            <a:srcRect l="8000" t="11263" r="12000" b="9893"/>
            <a:stretch>
              <a:fillRect/>
            </a:stretch>
          </p:blipFill>
          <p:spPr bwMode="auto">
            <a:xfrm>
              <a:off x="4267200" y="228600"/>
              <a:ext cx="762000" cy="533400"/>
            </a:xfrm>
            <a:prstGeom prst="rect">
              <a:avLst/>
            </a:prstGeom>
            <a:noFill/>
          </p:spPr>
        </p:pic>
        <p:sp>
          <p:nvSpPr>
            <p:cNvPr id="68" name="Rectangle 67"/>
            <p:cNvSpPr/>
            <p:nvPr/>
          </p:nvSpPr>
          <p:spPr>
            <a:xfrm>
              <a:off x="4267200" y="228600"/>
              <a:ext cx="762000" cy="533400"/>
            </a:xfrm>
            <a:prstGeom prst="rect">
              <a:avLst/>
            </a:prstGeom>
            <a:solidFill>
              <a:schemeClr val="bg1">
                <a:alpha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6" name="Picture 2" descr="http://3.bp.blogspot.com/-ZCSvbJ4ezWA/UTmD96jqHNI/AAAAAAAACsQ/dadUDpiouuM/s1600/11634-Ginger-cat-white-background.jpg"/>
          <p:cNvPicPr>
            <a:picLocks noChangeAspect="1" noChangeArrowheads="1"/>
          </p:cNvPicPr>
          <p:nvPr/>
        </p:nvPicPr>
        <p:blipFill>
          <a:blip r:embed="rId4" cstate="print"/>
          <a:srcRect l="8000" t="11263" r="12000" b="9893"/>
          <a:stretch>
            <a:fillRect/>
          </a:stretch>
        </p:blipFill>
        <p:spPr bwMode="auto">
          <a:xfrm>
            <a:off x="4267200" y="228600"/>
            <a:ext cx="762000" cy="533400"/>
          </a:xfrm>
          <a:prstGeom prst="rect">
            <a:avLst/>
          </a:prstGeom>
          <a:noFill/>
        </p:spPr>
      </p:pic>
      <p:pic>
        <p:nvPicPr>
          <p:cNvPr id="79" name="Picture 2" descr="http://www.decalsplanet.com/img_b/vinyl-decal-sticker-879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48400" y="6477000"/>
            <a:ext cx="381000" cy="381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69 L -0.00191 0.0919 L 0.22084 0.35926 L 0.22084 0.40371 L 0.10695 0.57778 L 0.10556 0.63519 L 0.2 0.78565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900" y="3930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0.0963 L -0.23055 0.36297 L -0.23333 0.39815 L -0.35972 0.58334 L -0.35833 0.62778 L -0.43889 0.77778 " pathEditMode="relative" rAng="0" ptsTypes="AAAAAAA">
                                      <p:cBhvr>
                                        <p:cTn id="8" dur="5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900" y="3890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0.00416 0.10371 L -0.23333 0.36482 L -0.23472 0.40371 L -0.35972 0.58704 L -0.35972 0.6257 L -0.27639 0.78148 " pathEditMode="relative" rAng="0" ptsTypes="AAAAAAA">
                                      <p:cBhvr>
                                        <p:cTn id="10" dur="5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000" y="39100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0139 0.09815 L -0.23472 0.37037 L -0.23611 0.40556 L -0.11666 0.58148 L -0.11666 0.63148 L -0.19722 0.78148 " pathEditMode="relative" rAng="0" ptsTypes="AAAAAAA">
                                      <p:cBhvr>
                                        <p:cTn id="12" dur="5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700" y="3910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0139 0.0963 L 0.21667 0.35185 L 0.22084 0.40185 L 0.10695 0.57778 L 0.10834 0.63519 L 0.025 0.77593 " pathEditMode="relative" rAng="0" ptsTypes="AAAAAAA">
                                      <p:cBhvr>
                                        <p:cTn id="14" dur="5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3880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0.0963 L 0.22084 0.36297 L 0.22084 0.40741 L 0.34861 0.58519 L 0.34723 0.62408 L 0.26389 0.77037 " pathEditMode="relative" rAng="0" ptsTypes="AAAAAAA">
                                      <p:cBhvr>
                                        <p:cTn id="16" dur="5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400" y="385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0.00139 0.1 L 0.21945 0.35926 L 0.21945 0.40371 L 0.34723 0.57963 L 0.35 0.62593 L 0.41945 0.76111 " pathEditMode="relative" rAng="0" ptsTypes="AAAAAAA">
                                      <p:cBhvr>
                                        <p:cTn id="18" dur="5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00" y="381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2.22222E-6 L -3.33333E-6 0.10185 L -0.23194 0.36667 L -0.23611 0.40185 L -0.11666 0.57778 L -0.11666 0.62963 L -0.04444 0.77037 " pathEditMode="relative" rAng="0" ptsTypes="AAAAAAA">
                                      <p:cBhvr>
                                        <p:cTn id="20" dur="5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800" y="38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" name="Picture 2" descr="http://free.clipartof.com/57-Free-Cartoon-Gray-Field-Mouse-Clipart-Illustra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0" y="6019800"/>
            <a:ext cx="386454" cy="381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Quantum search: 		Grover’s Algorithm</a:t>
            </a:r>
            <a:endParaRPr lang="en-US" dirty="0"/>
          </a:p>
        </p:txBody>
      </p:sp>
      <p:grpSp>
        <p:nvGrpSpPr>
          <p:cNvPr id="4" name="Group 222"/>
          <p:cNvGrpSpPr>
            <a:grpSpLocks noChangeAspect="1"/>
          </p:cNvGrpSpPr>
          <p:nvPr/>
        </p:nvGrpSpPr>
        <p:grpSpPr>
          <a:xfrm>
            <a:off x="38501" y="990600"/>
            <a:ext cx="9105499" cy="5257800"/>
            <a:chOff x="592015" y="1752600"/>
            <a:chExt cx="7789985" cy="4498181"/>
          </a:xfrm>
          <a:solidFill>
            <a:schemeClr val="tx1"/>
          </a:solidFill>
        </p:grpSpPr>
        <p:sp>
          <p:nvSpPr>
            <p:cNvPr id="94" name="Isosceles Triangle 93"/>
            <p:cNvSpPr/>
            <p:nvPr/>
          </p:nvSpPr>
          <p:spPr>
            <a:xfrm>
              <a:off x="3048000" y="2209800"/>
              <a:ext cx="2895600" cy="12954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3048000" y="3505200"/>
              <a:ext cx="28956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Rectangle 105"/>
            <p:cNvSpPr/>
            <p:nvPr/>
          </p:nvSpPr>
          <p:spPr>
            <a:xfrm>
              <a:off x="1236785" y="4736123"/>
              <a:ext cx="3048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/>
            <p:cNvSpPr/>
            <p:nvPr/>
          </p:nvSpPr>
          <p:spPr>
            <a:xfrm>
              <a:off x="1921669" y="4724400"/>
              <a:ext cx="1507331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5" name="Trapezoid 124"/>
            <p:cNvSpPr/>
            <p:nvPr/>
          </p:nvSpPr>
          <p:spPr>
            <a:xfrm flipV="1">
              <a:off x="3048000" y="3810000"/>
              <a:ext cx="2895600" cy="914400"/>
            </a:xfrm>
            <a:prstGeom prst="trapezoid">
              <a:avLst>
                <a:gd name="adj" fmla="val 84327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9" name="Rectangle 128"/>
            <p:cNvSpPr/>
            <p:nvPr/>
          </p:nvSpPr>
          <p:spPr>
            <a:xfrm>
              <a:off x="3810000" y="4724400"/>
              <a:ext cx="13716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1" name="Rectangle 130"/>
            <p:cNvSpPr/>
            <p:nvPr/>
          </p:nvSpPr>
          <p:spPr>
            <a:xfrm>
              <a:off x="1254919" y="5945981"/>
              <a:ext cx="9906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3" name="Rectangle 142"/>
            <p:cNvSpPr/>
            <p:nvPr/>
          </p:nvSpPr>
          <p:spPr>
            <a:xfrm>
              <a:off x="2595562" y="5945981"/>
              <a:ext cx="1524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6" name="Rectangle 145"/>
            <p:cNvSpPr/>
            <p:nvPr/>
          </p:nvSpPr>
          <p:spPr>
            <a:xfrm>
              <a:off x="592016" y="5943600"/>
              <a:ext cx="3048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0" name="Trapezoid 149"/>
            <p:cNvSpPr/>
            <p:nvPr/>
          </p:nvSpPr>
          <p:spPr>
            <a:xfrm flipV="1">
              <a:off x="1919288" y="5029200"/>
              <a:ext cx="1509712" cy="914400"/>
            </a:xfrm>
            <a:prstGeom prst="trapezoid">
              <a:avLst>
                <a:gd name="adj" fmla="val 7427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1" name="Parallelogram 150"/>
            <p:cNvSpPr/>
            <p:nvPr/>
          </p:nvSpPr>
          <p:spPr>
            <a:xfrm>
              <a:off x="592015" y="5029200"/>
              <a:ext cx="955431" cy="914400"/>
            </a:xfrm>
            <a:prstGeom prst="parallelogram">
              <a:avLst>
                <a:gd name="adj" fmla="val 7143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1" name="Rectangle 170"/>
            <p:cNvSpPr/>
            <p:nvPr/>
          </p:nvSpPr>
          <p:spPr>
            <a:xfrm flipH="1">
              <a:off x="4435352" y="5943600"/>
              <a:ext cx="117595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5" name="Isosceles Triangle 174"/>
            <p:cNvSpPr/>
            <p:nvPr/>
          </p:nvSpPr>
          <p:spPr>
            <a:xfrm>
              <a:off x="1254369" y="5328137"/>
              <a:ext cx="990600" cy="617843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/>
            <p:cNvSpPr/>
            <p:nvPr/>
          </p:nvSpPr>
          <p:spPr>
            <a:xfrm>
              <a:off x="3112476" y="5943600"/>
              <a:ext cx="973749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0" name="Isosceles Triangle 179"/>
            <p:cNvSpPr/>
            <p:nvPr/>
          </p:nvSpPr>
          <p:spPr>
            <a:xfrm>
              <a:off x="3112293" y="5328138"/>
              <a:ext cx="973931" cy="615462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1" name="Parallelogram 180"/>
            <p:cNvSpPr/>
            <p:nvPr/>
          </p:nvSpPr>
          <p:spPr>
            <a:xfrm>
              <a:off x="1248507" y="3809999"/>
              <a:ext cx="1143001" cy="926123"/>
            </a:xfrm>
            <a:prstGeom prst="parallelogram">
              <a:avLst>
                <a:gd name="adj" fmla="val 9194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2" name="Rectangle 181"/>
            <p:cNvSpPr/>
            <p:nvPr/>
          </p:nvSpPr>
          <p:spPr>
            <a:xfrm>
              <a:off x="2102644" y="3505200"/>
              <a:ext cx="290512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5" name="Isosceles Triangle 184"/>
            <p:cNvSpPr/>
            <p:nvPr/>
          </p:nvSpPr>
          <p:spPr>
            <a:xfrm>
              <a:off x="1921668" y="3886200"/>
              <a:ext cx="1507331" cy="838200"/>
            </a:xfrm>
            <a:prstGeom prst="triangle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6" name="Parallelogram 185"/>
            <p:cNvSpPr/>
            <p:nvPr/>
          </p:nvSpPr>
          <p:spPr>
            <a:xfrm>
              <a:off x="2102644" y="2057400"/>
              <a:ext cx="1894925" cy="1447617"/>
            </a:xfrm>
            <a:prstGeom prst="parallelogram">
              <a:avLst>
                <a:gd name="adj" fmla="val 111170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7" name="Rectangle 186"/>
            <p:cNvSpPr/>
            <p:nvPr/>
          </p:nvSpPr>
          <p:spPr>
            <a:xfrm>
              <a:off x="3712369" y="1754981"/>
              <a:ext cx="28575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5" name="Rectangle 204"/>
            <p:cNvSpPr/>
            <p:nvPr/>
          </p:nvSpPr>
          <p:spPr>
            <a:xfrm flipH="1">
              <a:off x="5543550" y="4716780"/>
              <a:ext cx="1545247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6" name="Rectangle 205"/>
            <p:cNvSpPr/>
            <p:nvPr/>
          </p:nvSpPr>
          <p:spPr>
            <a:xfrm flipH="1">
              <a:off x="6733442" y="5941219"/>
              <a:ext cx="100441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7" name="Rectangle 206"/>
            <p:cNvSpPr/>
            <p:nvPr/>
          </p:nvSpPr>
          <p:spPr>
            <a:xfrm flipH="1">
              <a:off x="6238875" y="5943600"/>
              <a:ext cx="154525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8" name="Rectangle 207"/>
            <p:cNvSpPr/>
            <p:nvPr/>
          </p:nvSpPr>
          <p:spPr>
            <a:xfrm flipH="1">
              <a:off x="7467600" y="4724400"/>
              <a:ext cx="309049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9" name="Trapezoid 208"/>
            <p:cNvSpPr/>
            <p:nvPr/>
          </p:nvSpPr>
          <p:spPr>
            <a:xfrm flipH="1" flipV="1">
              <a:off x="5543549" y="5019675"/>
              <a:ext cx="1545247" cy="923924"/>
            </a:xfrm>
            <a:prstGeom prst="trapezoid">
              <a:avLst>
                <a:gd name="adj" fmla="val 75324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0" name="Parallelogram 209"/>
            <p:cNvSpPr/>
            <p:nvPr/>
          </p:nvSpPr>
          <p:spPr>
            <a:xfrm flipH="1">
              <a:off x="7467600" y="5029200"/>
              <a:ext cx="914400" cy="914400"/>
            </a:xfrm>
            <a:prstGeom prst="parallelogram">
              <a:avLst>
                <a:gd name="adj" fmla="val 6674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1" name="Isosceles Triangle 210"/>
            <p:cNvSpPr/>
            <p:nvPr/>
          </p:nvSpPr>
          <p:spPr>
            <a:xfrm flipH="1">
              <a:off x="6734175" y="5276850"/>
              <a:ext cx="997744" cy="666750"/>
            </a:xfrm>
            <a:prstGeom prst="triangle">
              <a:avLst>
                <a:gd name="adj" fmla="val 4713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2" name="Rectangle 211"/>
            <p:cNvSpPr/>
            <p:nvPr/>
          </p:nvSpPr>
          <p:spPr>
            <a:xfrm flipH="1">
              <a:off x="4884420" y="5943600"/>
              <a:ext cx="100584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3" name="Isosceles Triangle 212"/>
            <p:cNvSpPr/>
            <p:nvPr/>
          </p:nvSpPr>
          <p:spPr>
            <a:xfrm flipH="1">
              <a:off x="4883318" y="5298281"/>
              <a:ext cx="1007893" cy="645319"/>
            </a:xfrm>
            <a:prstGeom prst="triangle">
              <a:avLst>
                <a:gd name="adj" fmla="val 53016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4" name="Parallelogram 213"/>
            <p:cNvSpPr/>
            <p:nvPr/>
          </p:nvSpPr>
          <p:spPr>
            <a:xfrm flipH="1">
              <a:off x="6655594" y="3810000"/>
              <a:ext cx="1116806" cy="914399"/>
            </a:xfrm>
            <a:prstGeom prst="parallelogram">
              <a:avLst>
                <a:gd name="adj" fmla="val 90123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5" name="Rectangle 214"/>
            <p:cNvSpPr/>
            <p:nvPr/>
          </p:nvSpPr>
          <p:spPr>
            <a:xfrm flipH="1">
              <a:off x="6655594" y="3505200"/>
              <a:ext cx="294562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6" name="Isosceles Triangle 215"/>
            <p:cNvSpPr/>
            <p:nvPr/>
          </p:nvSpPr>
          <p:spPr>
            <a:xfrm flipH="1">
              <a:off x="5543550" y="3878580"/>
              <a:ext cx="1545247" cy="838200"/>
            </a:xfrm>
            <a:prstGeom prst="triangle">
              <a:avLst>
                <a:gd name="adj" fmla="val 53035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7" name="Parallelogram 216"/>
            <p:cNvSpPr/>
            <p:nvPr/>
          </p:nvSpPr>
          <p:spPr>
            <a:xfrm flipH="1">
              <a:off x="5029200" y="2057400"/>
              <a:ext cx="1921343" cy="1447617"/>
            </a:xfrm>
            <a:prstGeom prst="parallelogram">
              <a:avLst>
                <a:gd name="adj" fmla="val 112322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8" name="Rectangle 217"/>
            <p:cNvSpPr/>
            <p:nvPr/>
          </p:nvSpPr>
          <p:spPr>
            <a:xfrm flipH="1">
              <a:off x="5029200" y="1752600"/>
              <a:ext cx="294562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1" name="Trapezoid 220"/>
            <p:cNvSpPr/>
            <p:nvPr/>
          </p:nvSpPr>
          <p:spPr>
            <a:xfrm flipV="1">
              <a:off x="3810000" y="5029200"/>
              <a:ext cx="1371600" cy="914400"/>
            </a:xfrm>
            <a:prstGeom prst="trapezoid">
              <a:avLst>
                <a:gd name="adj" fmla="val 69358"/>
              </a:avLst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2" name="Rectangle 221"/>
            <p:cNvSpPr/>
            <p:nvPr/>
          </p:nvSpPr>
          <p:spPr>
            <a:xfrm>
              <a:off x="8077200" y="5943600"/>
              <a:ext cx="304800" cy="30480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226" name="Straight Connector 225"/>
          <p:cNvCxnSpPr/>
          <p:nvPr/>
        </p:nvCxnSpPr>
        <p:spPr>
          <a:xfrm>
            <a:off x="361950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8" name="Straight Connector 227"/>
          <p:cNvCxnSpPr/>
          <p:nvPr/>
        </p:nvCxnSpPr>
        <p:spPr>
          <a:xfrm>
            <a:off x="1936750" y="626110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9" name="Straight Connector 228"/>
          <p:cNvCxnSpPr/>
          <p:nvPr/>
        </p:nvCxnSpPr>
        <p:spPr>
          <a:xfrm>
            <a:off x="2540000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0" name="Straight Connector 229"/>
          <p:cNvCxnSpPr/>
          <p:nvPr/>
        </p:nvCxnSpPr>
        <p:spPr>
          <a:xfrm>
            <a:off x="4102100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Connector 230"/>
          <p:cNvCxnSpPr/>
          <p:nvPr/>
        </p:nvCxnSpPr>
        <p:spPr>
          <a:xfrm>
            <a:off x="4635012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2" name="Straight Connector 231"/>
          <p:cNvCxnSpPr/>
          <p:nvPr/>
        </p:nvCxnSpPr>
        <p:spPr>
          <a:xfrm>
            <a:off x="6813550" y="6272823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3" name="Straight Connector 232"/>
          <p:cNvCxnSpPr/>
          <p:nvPr/>
        </p:nvCxnSpPr>
        <p:spPr>
          <a:xfrm>
            <a:off x="8375162" y="6267450"/>
            <a:ext cx="4572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6" name="Picture 2" descr="http://3.bp.blogspot.com/-ZCSvbJ4ezWA/UTmD96jqHNI/AAAAAAAACsQ/dadUDpiouuM/s1600/11634-Ginger-cat-white-background.jpg"/>
          <p:cNvPicPr>
            <a:picLocks noChangeAspect="1" noChangeArrowheads="1"/>
          </p:cNvPicPr>
          <p:nvPr/>
        </p:nvPicPr>
        <p:blipFill>
          <a:blip r:embed="rId4" cstate="print"/>
          <a:srcRect l="8000" t="11263" r="12000" b="9893"/>
          <a:stretch>
            <a:fillRect/>
          </a:stretch>
        </p:blipFill>
        <p:spPr bwMode="auto">
          <a:xfrm>
            <a:off x="4267200" y="228600"/>
            <a:ext cx="762000" cy="533400"/>
          </a:xfrm>
          <a:prstGeom prst="rect">
            <a:avLst/>
          </a:prstGeom>
          <a:noFill/>
        </p:spPr>
      </p:pic>
      <p:sp>
        <p:nvSpPr>
          <p:cNvPr id="81" name="Rectangle 80"/>
          <p:cNvSpPr/>
          <p:nvPr/>
        </p:nvSpPr>
        <p:spPr>
          <a:xfrm>
            <a:off x="457200" y="1103293"/>
            <a:ext cx="31242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Quantum search:</a:t>
            </a:r>
          </a:p>
          <a:p>
            <a:pPr>
              <a:buNone/>
            </a:pPr>
            <a:r>
              <a:rPr lang="en-US" sz="2800" dirty="0" smtClean="0">
                <a:latin typeface="Arial" pitchFamily="34" charset="0"/>
                <a:cs typeface="Arial" pitchFamily="34" charset="0"/>
              </a:rPr>
              <a:t>order N</a:t>
            </a:r>
            <a:r>
              <a:rPr lang="en-US" sz="2800" baseline="30000" dirty="0" smtClean="0">
                <a:latin typeface="Arial" pitchFamily="34" charset="0"/>
                <a:cs typeface="Arial" pitchFamily="34" charset="0"/>
              </a:rPr>
              <a:t>1/2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35 -0.00069 L -0.00191 0.0919 L 0.2224 0.3706 L 0.22292 0.40625 L 0.10712 0.58241 L 0.10625 0.64051 L 0.2 0.78565 " pathEditMode="relative" rAng="0" ptsTypes="AAAAAAA">
                                      <p:cBhvr>
                                        <p:cTn id="6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000" y="39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Potential Applications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153400" cy="4678363"/>
          </a:xfrm>
        </p:spPr>
        <p:txBody>
          <a:bodyPr>
            <a:normAutofit/>
          </a:bodyPr>
          <a:lstStyle/>
          <a:p>
            <a:r>
              <a:rPr lang="en-US" dirty="0" smtClean="0"/>
              <a:t>Traveling salesman problem</a:t>
            </a:r>
          </a:p>
          <a:p>
            <a:r>
              <a:rPr lang="en-US" dirty="0" smtClean="0"/>
              <a:t>Quantum Simulation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Protein conformation, or other problems with many variables (weather, stock market)</a:t>
            </a:r>
          </a:p>
        </p:txBody>
      </p:sp>
      <p:pic>
        <p:nvPicPr>
          <p:cNvPr id="35842" name="Picture 2" descr="http://www.ornl.gov/info/ornlreview/v37_2_04/graphics/article08_hydro_lr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38200" y="2354326"/>
            <a:ext cx="2401370" cy="1531874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0" y="60198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>
                <a:latin typeface="Arial" pitchFamily="34" charset="0"/>
                <a:cs typeface="Arial" pitchFamily="34" charset="0"/>
              </a:rPr>
              <a:t>Images from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: 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http://www.ornl.gov/info/ornlreview/v37_2_04/article08.shtml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Fallani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Inguscio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Science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322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1480 (2008).</a:t>
            </a:r>
          </a:p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http://en.wikipedia.org/wiki/Protein_structure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5844" name="Picture 4" descr="http://www.pitch.com/binary/775f/traveling_salesma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1219200"/>
            <a:ext cx="1655379" cy="2133600"/>
          </a:xfrm>
          <a:prstGeom prst="rect">
            <a:avLst/>
          </a:prstGeom>
          <a:noFill/>
        </p:spPr>
      </p:pic>
      <p:pic>
        <p:nvPicPr>
          <p:cNvPr id="35846" name="Picture 6" descr="http://www.sciencemag.org/content/322/5907/1480/F1.medium.gif"/>
          <p:cNvPicPr>
            <a:picLocks noChangeAspect="1" noChangeArrowheads="1"/>
          </p:cNvPicPr>
          <p:nvPr/>
        </p:nvPicPr>
        <p:blipFill>
          <a:blip r:embed="rId5" cstate="print"/>
          <a:srcRect t="29386"/>
          <a:stretch>
            <a:fillRect/>
          </a:stretch>
        </p:blipFill>
        <p:spPr bwMode="auto">
          <a:xfrm>
            <a:off x="3429000" y="2350751"/>
            <a:ext cx="2105319" cy="1535450"/>
          </a:xfrm>
          <a:prstGeom prst="rect">
            <a:avLst/>
          </a:prstGeom>
          <a:noFill/>
        </p:spPr>
      </p:pic>
      <p:pic>
        <p:nvPicPr>
          <p:cNvPr id="35848" name="Picture 8" descr="File:Domain Homology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86400" y="5181600"/>
            <a:ext cx="3200400" cy="15001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6637"/>
            <a:ext cx="7239000" cy="4525963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What are quantum computers?</a:t>
            </a:r>
          </a:p>
          <a:p>
            <a:pPr lvl="1"/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Classical vs. quantum bits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Problems suited to quantum computation</a:t>
            </a:r>
          </a:p>
          <a:p>
            <a:endParaRPr lang="en-US" dirty="0"/>
          </a:p>
          <a:p>
            <a:r>
              <a:rPr lang="en-US" dirty="0" smtClean="0"/>
              <a:t>How to realize a quantum computer</a:t>
            </a:r>
            <a:endParaRPr lang="en-US" dirty="0"/>
          </a:p>
        </p:txBody>
      </p:sp>
      <p:pic>
        <p:nvPicPr>
          <p:cNvPr id="6146" name="Picture 2" descr="http://yacoby.physics.harvard.edu/images/spin%20qubits/double_double_d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752" y="5105400"/>
            <a:ext cx="3373750" cy="1524005"/>
          </a:xfrm>
          <a:prstGeom prst="rect">
            <a:avLst/>
          </a:prstGeom>
          <a:noFill/>
        </p:spPr>
      </p:pic>
      <p:pic>
        <p:nvPicPr>
          <p:cNvPr id="6148" name="Picture 4" descr="http://web.physics.ucsb.edu/~martinisgroup/photos/BBCReZQu1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52" y="5104719"/>
            <a:ext cx="2286000" cy="1524682"/>
          </a:xfrm>
          <a:prstGeom prst="rect">
            <a:avLst/>
          </a:prstGeom>
          <a:noFill/>
        </p:spPr>
      </p:pic>
      <p:pic>
        <p:nvPicPr>
          <p:cNvPr id="6150" name="Picture 6" descr="http://www.dwavesys.com/en/images/d_wave_one_system_g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2100" y="4495800"/>
            <a:ext cx="1873300" cy="2133600"/>
          </a:xfrm>
          <a:prstGeom prst="rect">
            <a:avLst/>
          </a:prstGeom>
          <a:noFill/>
        </p:spPr>
      </p:pic>
      <p:pic>
        <p:nvPicPr>
          <p:cNvPr id="6154" name="Picture 10" descr="Figure 1"/>
          <p:cNvPicPr>
            <a:picLocks noChangeAspect="1" noChangeArrowheads="1"/>
          </p:cNvPicPr>
          <p:nvPr/>
        </p:nvPicPr>
        <p:blipFill>
          <a:blip r:embed="rId6" cstate="print"/>
          <a:srcRect b="40373"/>
          <a:stretch>
            <a:fillRect/>
          </a:stretch>
        </p:blipFill>
        <p:spPr bwMode="auto">
          <a:xfrm>
            <a:off x="6172200" y="1133326"/>
            <a:ext cx="2818293" cy="1686074"/>
          </a:xfrm>
          <a:prstGeom prst="rect">
            <a:avLst/>
          </a:prstGeom>
          <a:noFill/>
        </p:spPr>
      </p:pic>
      <p:pic>
        <p:nvPicPr>
          <p:cNvPr id="13314" name="Picture 2" descr="http://koehlerlaw.net/wp-content/uploads/2010/11/credit-card-pile1.jpg"/>
          <p:cNvPicPr>
            <a:picLocks noChangeAspect="1" noChangeArrowheads="1"/>
          </p:cNvPicPr>
          <p:nvPr/>
        </p:nvPicPr>
        <p:blipFill>
          <a:blip r:embed="rId7" cstate="print"/>
          <a:srcRect b="18515"/>
          <a:stretch>
            <a:fillRect/>
          </a:stretch>
        </p:blipFill>
        <p:spPr bwMode="auto">
          <a:xfrm>
            <a:off x="6400800" y="2876163"/>
            <a:ext cx="2514601" cy="1485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Steps to Build a Quantum Computer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Roadmap toward realizing a quantum computer</a:t>
            </a:r>
            <a:endParaRPr lang="en-US" dirty="0"/>
          </a:p>
        </p:txBody>
      </p:sp>
      <p:pic>
        <p:nvPicPr>
          <p:cNvPr id="3481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619375"/>
            <a:ext cx="6819900" cy="340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581001"/>
            <a:ext cx="446769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M. H.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Devoret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and R. J.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Schoelkopf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Science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339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1169 (2013).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Classical Error Correction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Simply make three identical bits, and use majority rules</a:t>
            </a:r>
          </a:p>
        </p:txBody>
      </p:sp>
      <p:pic>
        <p:nvPicPr>
          <p:cNvPr id="5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2" cstate="print"/>
          <a:srcRect l="48635" t="3319" b="7054"/>
          <a:stretch>
            <a:fillRect/>
          </a:stretch>
        </p:blipFill>
        <p:spPr bwMode="auto">
          <a:xfrm>
            <a:off x="1066800" y="2209800"/>
            <a:ext cx="643819" cy="1295400"/>
          </a:xfrm>
          <a:prstGeom prst="rect">
            <a:avLst/>
          </a:prstGeom>
          <a:noFill/>
        </p:spPr>
      </p:pic>
      <p:pic>
        <p:nvPicPr>
          <p:cNvPr id="6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2" cstate="print"/>
          <a:srcRect t="3319" r="51365" b="7054"/>
          <a:stretch>
            <a:fillRect/>
          </a:stretch>
        </p:blipFill>
        <p:spPr bwMode="auto">
          <a:xfrm>
            <a:off x="5257800" y="5334000"/>
            <a:ext cx="609600" cy="1295400"/>
          </a:xfrm>
          <a:prstGeom prst="rect">
            <a:avLst/>
          </a:prstGeom>
          <a:noFill/>
        </p:spPr>
      </p:pic>
      <p:pic>
        <p:nvPicPr>
          <p:cNvPr id="7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2" cstate="print"/>
          <a:srcRect l="48635" t="3319" b="7054"/>
          <a:stretch>
            <a:fillRect/>
          </a:stretch>
        </p:blipFill>
        <p:spPr bwMode="auto">
          <a:xfrm>
            <a:off x="5257800" y="3733800"/>
            <a:ext cx="643819" cy="1295400"/>
          </a:xfrm>
          <a:prstGeom prst="rect">
            <a:avLst/>
          </a:prstGeom>
          <a:noFill/>
        </p:spPr>
      </p:pic>
      <p:pic>
        <p:nvPicPr>
          <p:cNvPr id="8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2" cstate="print"/>
          <a:srcRect l="48635" t="3319" b="7054"/>
          <a:stretch>
            <a:fillRect/>
          </a:stretch>
        </p:blipFill>
        <p:spPr bwMode="auto">
          <a:xfrm>
            <a:off x="1066800" y="3733800"/>
            <a:ext cx="643819" cy="1295400"/>
          </a:xfrm>
          <a:prstGeom prst="rect">
            <a:avLst/>
          </a:prstGeom>
          <a:noFill/>
        </p:spPr>
      </p:pic>
      <p:pic>
        <p:nvPicPr>
          <p:cNvPr id="9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2" cstate="print"/>
          <a:srcRect l="48635" t="3319" b="7054"/>
          <a:stretch>
            <a:fillRect/>
          </a:stretch>
        </p:blipFill>
        <p:spPr bwMode="auto">
          <a:xfrm>
            <a:off x="1066800" y="5257800"/>
            <a:ext cx="643819" cy="1295400"/>
          </a:xfrm>
          <a:prstGeom prst="rect">
            <a:avLst/>
          </a:prstGeom>
          <a:noFill/>
        </p:spPr>
      </p:pic>
      <p:pic>
        <p:nvPicPr>
          <p:cNvPr id="10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2" cstate="print"/>
          <a:srcRect l="48635" t="3319" b="7054"/>
          <a:stretch>
            <a:fillRect/>
          </a:stretch>
        </p:blipFill>
        <p:spPr bwMode="auto">
          <a:xfrm>
            <a:off x="5257800" y="2209800"/>
            <a:ext cx="643819" cy="1295400"/>
          </a:xfrm>
          <a:prstGeom prst="rect">
            <a:avLst/>
          </a:prstGeom>
          <a:noFill/>
        </p:spPr>
      </p:pic>
      <p:sp>
        <p:nvSpPr>
          <p:cNvPr id="11" name="Right Arrow 10"/>
          <p:cNvSpPr/>
          <p:nvPr/>
        </p:nvSpPr>
        <p:spPr>
          <a:xfrm>
            <a:off x="1981200" y="4191000"/>
            <a:ext cx="3048000" cy="53340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ight Brace 3"/>
          <p:cNvSpPr/>
          <p:nvPr/>
        </p:nvSpPr>
        <p:spPr>
          <a:xfrm>
            <a:off x="5977819" y="2362200"/>
            <a:ext cx="609600" cy="2667000"/>
          </a:xfrm>
          <a:prstGeom prst="rightBrac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553200" y="3429000"/>
            <a:ext cx="26304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Majority vote wins</a:t>
            </a:r>
            <a:endParaRPr lang="en-US" sz="2400" dirty="0">
              <a:latin typeface="Arial"/>
              <a:cs typeface="Arial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654702" y="3429000"/>
            <a:ext cx="153629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latin typeface="Arial"/>
                <a:cs typeface="Arial"/>
              </a:rPr>
              <a:t>Perform</a:t>
            </a:r>
          </a:p>
          <a:p>
            <a:r>
              <a:rPr lang="en-US" sz="2400" dirty="0" smtClean="0">
                <a:latin typeface="Arial"/>
                <a:cs typeface="Arial"/>
              </a:rPr>
              <a:t>Operation</a:t>
            </a:r>
            <a:endParaRPr lang="en-U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10945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errors?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7467600" cy="53641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No-cloning theorem: in general, it’s </a:t>
            </a:r>
            <a:r>
              <a:rPr lang="en-US" dirty="0" smtClean="0">
                <a:solidFill>
                  <a:srgbClr val="C00000"/>
                </a:solidFill>
              </a:rPr>
              <a:t>impossible</a:t>
            </a:r>
            <a:r>
              <a:rPr lang="en-US" dirty="0" smtClean="0"/>
              <a:t> to copy a </a:t>
            </a:r>
            <a:r>
              <a:rPr lang="en-US" dirty="0" err="1" smtClean="0"/>
              <a:t>qubit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Measurement collapses a quantum state</a:t>
            </a:r>
          </a:p>
          <a:p>
            <a:pPr lvl="1"/>
            <a:r>
              <a:rPr lang="en-US" dirty="0" smtClean="0"/>
              <a:t>How do you even tell if an error has occurred?</a:t>
            </a:r>
          </a:p>
          <a:p>
            <a:endParaRPr lang="en-US" b="1" dirty="0" smtClean="0"/>
          </a:p>
          <a:p>
            <a:r>
              <a:rPr lang="en-US" dirty="0" smtClean="0"/>
              <a:t>“Analog”-like system: continuous errors are possible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7391400" y="5147076"/>
            <a:ext cx="1565005" cy="1558524"/>
            <a:chOff x="7391400" y="5147076"/>
            <a:chExt cx="1565005" cy="1558524"/>
          </a:xfrm>
        </p:grpSpPr>
        <p:grpSp>
          <p:nvGrpSpPr>
            <p:cNvPr id="5" name="Group 47"/>
            <p:cNvGrpSpPr/>
            <p:nvPr/>
          </p:nvGrpSpPr>
          <p:grpSpPr>
            <a:xfrm>
              <a:off x="7391400" y="5147076"/>
              <a:ext cx="1565005" cy="1558524"/>
              <a:chOff x="1143000" y="2819400"/>
              <a:chExt cx="2445360" cy="2362200"/>
            </a:xfrm>
          </p:grpSpPr>
          <p:sp>
            <p:nvSpPr>
              <p:cNvPr id="10" name="Oval 9"/>
              <p:cNvSpPr/>
              <p:nvPr/>
            </p:nvSpPr>
            <p:spPr>
              <a:xfrm>
                <a:off x="1149960" y="3539271"/>
                <a:ext cx="2438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14" name="Straight Arrow Connector 13"/>
              <p:cNvCxnSpPr/>
              <p:nvPr/>
            </p:nvCxnSpPr>
            <p:spPr>
              <a:xfrm flipV="1">
                <a:off x="2362200" y="3429000"/>
                <a:ext cx="457200" cy="5334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7" name="Oval 26"/>
              <p:cNvSpPr/>
              <p:nvPr/>
            </p:nvSpPr>
            <p:spPr>
              <a:xfrm>
                <a:off x="1143000" y="2819400"/>
                <a:ext cx="2438400" cy="2362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cxnSp>
          <p:nvCxnSpPr>
            <p:cNvPr id="28" name="Straight Arrow Connector 27"/>
            <p:cNvCxnSpPr/>
            <p:nvPr/>
          </p:nvCxnSpPr>
          <p:spPr>
            <a:xfrm flipV="1">
              <a:off x="8174831" y="5572125"/>
              <a:ext cx="350044" cy="323850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8179594" y="5524501"/>
              <a:ext cx="216694" cy="3762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Rectangle 37"/>
          <p:cNvSpPr/>
          <p:nvPr/>
        </p:nvSpPr>
        <p:spPr>
          <a:xfrm>
            <a:off x="1371600" y="2438400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a|0&gt; + b|1&gt;</a:t>
            </a:r>
            <a:endParaRPr lang="en-US" dirty="0"/>
          </a:p>
        </p:txBody>
      </p:sp>
      <p:cxnSp>
        <p:nvCxnSpPr>
          <p:cNvPr id="40" name="Straight Arrow Connector 39"/>
          <p:cNvCxnSpPr>
            <a:stCxn id="38" idx="3"/>
          </p:cNvCxnSpPr>
          <p:nvPr/>
        </p:nvCxnSpPr>
        <p:spPr>
          <a:xfrm flipV="1">
            <a:off x="2720046" y="2286000"/>
            <a:ext cx="1623354" cy="3370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>
            <a:stCxn id="38" idx="3"/>
          </p:cNvCxnSpPr>
          <p:nvPr/>
        </p:nvCxnSpPr>
        <p:spPr>
          <a:xfrm>
            <a:off x="2720046" y="2623066"/>
            <a:ext cx="1699554" cy="1963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Rectangle 47"/>
          <p:cNvSpPr/>
          <p:nvPr/>
        </p:nvSpPr>
        <p:spPr>
          <a:xfrm>
            <a:off x="4419600" y="2057400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a|0&gt; + b|1&gt;</a:t>
            </a:r>
            <a:endParaRPr lang="en-US" dirty="0"/>
          </a:p>
        </p:txBody>
      </p:sp>
      <p:sp>
        <p:nvSpPr>
          <p:cNvPr id="49" name="Rectangle 48"/>
          <p:cNvSpPr/>
          <p:nvPr/>
        </p:nvSpPr>
        <p:spPr>
          <a:xfrm>
            <a:off x="4419600" y="2678668"/>
            <a:ext cx="13484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a|0&gt; + b|1&gt;</a:t>
            </a:r>
            <a:endParaRPr lang="en-US" dirty="0"/>
          </a:p>
        </p:txBody>
      </p:sp>
      <p:sp>
        <p:nvSpPr>
          <p:cNvPr id="50" name="Multiply 49"/>
          <p:cNvSpPr/>
          <p:nvPr/>
        </p:nvSpPr>
        <p:spPr>
          <a:xfrm>
            <a:off x="3276600" y="2057400"/>
            <a:ext cx="685800" cy="990600"/>
          </a:xfrm>
          <a:prstGeom prst="mathMultiply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Error Correction is Possible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229600" cy="5364163"/>
          </a:xfrm>
        </p:spPr>
        <p:txBody>
          <a:bodyPr>
            <a:normAutofit/>
          </a:bodyPr>
          <a:lstStyle/>
          <a:p>
            <a:r>
              <a:rPr lang="en-US" dirty="0" smtClean="0"/>
              <a:t>Errors can be found without performing a quantum measurement</a:t>
            </a:r>
          </a:p>
          <a:p>
            <a:endParaRPr lang="en-US" dirty="0" smtClean="0"/>
          </a:p>
          <a:p>
            <a:r>
              <a:rPr lang="en-US" dirty="0" smtClean="0"/>
              <a:t>Error rate threshold for fault-tolerant quantum computation: </a:t>
            </a:r>
            <a:r>
              <a:rPr lang="en-US" dirty="0" smtClean="0">
                <a:solidFill>
                  <a:srgbClr val="FF0000"/>
                </a:solidFill>
              </a:rPr>
              <a:t>&lt;10</a:t>
            </a:r>
            <a:r>
              <a:rPr lang="en-US" baseline="30000" dirty="0" smtClean="0">
                <a:solidFill>
                  <a:srgbClr val="FF0000"/>
                </a:solidFill>
              </a:rPr>
              <a:t>-4</a:t>
            </a:r>
            <a:r>
              <a:rPr lang="en-US" dirty="0" smtClean="0">
                <a:solidFill>
                  <a:srgbClr val="FF0000"/>
                </a:solidFill>
              </a:rPr>
              <a:t> to 10</a:t>
            </a:r>
            <a:r>
              <a:rPr lang="en-US" baseline="30000" dirty="0" smtClean="0">
                <a:solidFill>
                  <a:srgbClr val="FF0000"/>
                </a:solidFill>
              </a:rPr>
              <a:t>-6</a:t>
            </a:r>
          </a:p>
          <a:p>
            <a:endParaRPr lang="en-US" dirty="0" smtClean="0"/>
          </a:p>
          <a:p>
            <a:r>
              <a:rPr lang="en-US" dirty="0" smtClean="0"/>
              <a:t>Many ancillary </a:t>
            </a:r>
            <a:r>
              <a:rPr lang="en-US" dirty="0" err="1" smtClean="0"/>
              <a:t>qubits</a:t>
            </a:r>
            <a:r>
              <a:rPr lang="en-US" dirty="0" smtClean="0"/>
              <a:t> likely necessary for each logical </a:t>
            </a:r>
            <a:r>
              <a:rPr lang="en-US" dirty="0" err="1" smtClean="0"/>
              <a:t>qubit</a:t>
            </a:r>
            <a:r>
              <a:rPr lang="en-US" dirty="0" smtClean="0"/>
              <a:t>, but </a:t>
            </a:r>
            <a:r>
              <a:rPr lang="en-US" dirty="0" smtClean="0">
                <a:solidFill>
                  <a:srgbClr val="00B050"/>
                </a:solidFill>
              </a:rPr>
              <a:t>it can be done!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Qubit</a:t>
            </a:r>
            <a:r>
              <a:rPr lang="en-US" dirty="0" smtClean="0"/>
              <a:t> Control vs. Isolation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66800"/>
            <a:ext cx="8229600" cy="5440363"/>
          </a:xfrm>
        </p:spPr>
        <p:txBody>
          <a:bodyPr>
            <a:normAutofit/>
          </a:bodyPr>
          <a:lstStyle/>
          <a:p>
            <a:r>
              <a:rPr lang="en-US" dirty="0" smtClean="0"/>
              <a:t>Fundamental dichotomy:</a:t>
            </a:r>
          </a:p>
          <a:p>
            <a:pPr lvl="1"/>
            <a:r>
              <a:rPr lang="en-US" dirty="0" smtClean="0"/>
              <a:t>Any interaction with environment is bad: it ‘</a:t>
            </a:r>
            <a:r>
              <a:rPr lang="en-US" dirty="0" err="1" smtClean="0"/>
              <a:t>decoheres</a:t>
            </a:r>
            <a:r>
              <a:rPr lang="en-US" dirty="0" smtClean="0"/>
              <a:t>’ </a:t>
            </a:r>
            <a:r>
              <a:rPr lang="en-US" dirty="0" err="1" smtClean="0"/>
              <a:t>qubits</a:t>
            </a:r>
            <a:r>
              <a:rPr lang="en-US" dirty="0" smtClean="0"/>
              <a:t> (acts as a measurement)</a:t>
            </a:r>
          </a:p>
          <a:p>
            <a:pPr lvl="1"/>
            <a:r>
              <a:rPr lang="en-US" dirty="0" smtClean="0"/>
              <a:t>Yet we want full control over the </a:t>
            </a:r>
            <a:r>
              <a:rPr lang="en-US" dirty="0" err="1" smtClean="0"/>
              <a:t>qubit</a:t>
            </a:r>
            <a:endParaRPr lang="en-US" dirty="0" smtClean="0"/>
          </a:p>
        </p:txBody>
      </p:sp>
      <p:pic>
        <p:nvPicPr>
          <p:cNvPr id="27650" name="Picture 2" descr="http://www.devcomponents.com/dotnetbar/img/KnobControl2.png"/>
          <p:cNvPicPr>
            <a:picLocks noChangeAspect="1" noChangeArrowheads="1"/>
          </p:cNvPicPr>
          <p:nvPr/>
        </p:nvPicPr>
        <p:blipFill>
          <a:blip r:embed="rId3" cstate="print"/>
          <a:srcRect t="10492" r="53333" b="13443"/>
          <a:stretch>
            <a:fillRect/>
          </a:stretch>
        </p:blipFill>
        <p:spPr bwMode="auto">
          <a:xfrm>
            <a:off x="4847119" y="3716631"/>
            <a:ext cx="2963618" cy="2455569"/>
          </a:xfrm>
          <a:prstGeom prst="rect">
            <a:avLst/>
          </a:prstGeom>
          <a:noFill/>
        </p:spPr>
      </p:pic>
      <p:pic>
        <p:nvPicPr>
          <p:cNvPr id="27654" name="Picture 6" descr="http://geology.com/hurricanes/named-hurricane-fran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733800"/>
            <a:ext cx="3010137" cy="24071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Limitations of Classical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61722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RSA encryption (2048-bit)</a:t>
            </a:r>
          </a:p>
          <a:p>
            <a:pPr lvl="1"/>
            <a:r>
              <a:rPr lang="en-US" dirty="0" smtClean="0"/>
              <a:t>100,000 computers in parallel</a:t>
            </a:r>
          </a:p>
          <a:p>
            <a:pPr lvl="1"/>
            <a:r>
              <a:rPr lang="en-US" dirty="0" smtClean="0"/>
              <a:t>3 GHz processors</a:t>
            </a:r>
          </a:p>
          <a:p>
            <a:pPr lvl="1"/>
            <a:r>
              <a:rPr lang="en-US" dirty="0" smtClean="0"/>
              <a:t>Factoring would take longer than the age of the universe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Quantum Simulation: inefficient with classical computers</a:t>
            </a:r>
          </a:p>
          <a:p>
            <a:pPr lvl="1"/>
            <a:r>
              <a:rPr lang="en-US" dirty="0" smtClean="0"/>
              <a:t>Feynman: why not use quantum mechanics for computation?</a:t>
            </a:r>
          </a:p>
        </p:txBody>
      </p:sp>
      <p:sp>
        <p:nvSpPr>
          <p:cNvPr id="64514" name="AutoShape 2" descr="data:image/jpeg;base64,/9j/4AAQSkZJRgABAQAAAQABAAD/2wBDAAkGBwgHBgkIBwgKCgkLDRYPDQwMDRsUFRAWIB0iIiAdHx8kKDQsJCYxJx8fLT0tMTU3Ojo6Iys/RD84QzQ5Ojf/2wBDAQoKCg0MDRoPDxo3JR8lNzc3Nzc3Nzc3Nzc3Nzc3Nzc3Nzc3Nzc3Nzc3Nzc3Nzc3Nzc3Nzc3Nzc3Nzc3Nzc3Nzf/wAARCAC4ARIDASIAAhEBAxEB/8QAHAAAAQUBAQEAAAAAAAAAAAAAAwACBAUGAQcI/8QAPhAAAgEDAwIFAgMGBQMDBQAAAQIDAAQRBRIhMUEGEyJRYRRxMoGRByNCobHBFTNS0eEkYvElNPBDRFNyg//EABQBAQAAAAAAAAAAAAAAAAAAAAD/xAAUEQEAAAAAAAAAAAAAAAAAAAAA/9oADAMBAAIRAxEAPwDymVAQCaYfRyMEUWZR81wKMEEdKAcTlJd0BZHH8QOMUae+kmtobeUKVhz5Zxjbnr9+aCY+eOKawBOOtBOuL+J9OgsY4f3UfrLZwTIerfbHGKBDeOlvNAVDpJg89VYdxUcIVYY5z7Vs9J8HfWaJHe+o3E7kbB0jX3x78UGKUH/4KRX18Ct0PCekWrmPUNUbziwwkQBA98+1WyeAraJRKrK6NyCOmKDzFVGDntToxhskdK9Av/B1pJEHgEqyEE44259uKxtzYtDJ5e0/IHJH3oI8Z64roHPznikoKk7s4+3WnxDJ3DH6UA7n1OEdsKBQpdqZwGYdtxrt2xM5wa5IS8fzQNsy5muGUDHlHoOBTVtxJIpLqFzyAecUfTmEbTBs5aJlAx3qOThz70B5IgFJDIQDwVpqkAgEce9NjmQZ81cjsBxTtykDbnp3oGbMscUcEqvNMC/fNOzhMe/WgGM9Tmnxg854JrgP9K6h5z1oHyDbGOmTQABnGeaM53nA6CmAZ6Dk/wAqAsQwOR6scUdTuPqXH5UGMMzACjlWCnPFAB1Jzx9q6ATkFcgdT7UQA7SOmK7ufZgHAJ5x3oBiENnA/WukCJDu79M0cIeMUO4yzAE9O1ADyzIAEAY/FR7pCoUEEEZGD2qbDFlo2A2gcE0DU4zyyncoJyR2oI+nCySV5LxzhMFUAzuPf/581dQ61ZvqMEkcEsheTc8TgYzyQM+wz/KqrTNJS+ZRLc/TllZ8sMgKBwf14xVlptjpqP5/1iqu5gpd8bV2jkjsSc4oCT6nJDNJEdOXKMVO3bjg9qVS5NCt55GmfWCjSEsUCZCk84zilQVJXcSRTAmDluamrC3pO3g9aHJAVc46UATGM8c0ktd7hY1JJPYVKKfTxCaRAUBxgn8XxVpaeL9Cs4fLOh7biMf5gkJ3GgBDHZ6JF9XqMDGXGYR0yc96db/tAv0jNvbwwBHJLDnp34rLa1q82q3LSMvlx5/dxA8IPYVWrxjaTnvQepaV4s0KaGaG5ghtS64EmOHH59KlXWqOiLNpEr3KquGRXGWXH8I6GvJo3YdOR3FW2gXF0l2kVuxXecqOeDQejPq0txpn1NpDLE24nGMhjgHkHpwayy69BIzpq0Kbi3EiDafz/wCK1VjpGtzad5FrGI5pcnOOAT3rDeJvB/iHR5ZLi/sZGhB3GeP1r9z3FBaX9lBcwGTTEDw9mU8D86q4o/IOGHxVfpGtSWU2ZHZo24YdcD4Faa6hgvLVLmxO9S2HwMbTQZ67j3yEqDgnI+1N8sqhGKs7iIK4VVOB7UeyELTL50YaNuCD2oM9ESszE8enge9Ejt2kmCqRyMnnp96mXdosd8qLwjjjPXGe9BiDw3L7SRgEHPtQR3iAwR6ge4okaZ/Kjegq24EtkYx/OpKwLvPlqdvz3oI6R9M1yWPLHA4FWcFqwyxHHvUcxerkUEMR4Qnv0p8MWeQvzUkQNkqvTuaNFGUjKY496CuEfOPekkXq5zzU5bcscjj2FEgtyWBYfHSgBHF5Z3Ec9qL5JI9Yqb9PyMA/pXHhIJDA4xQVaws8gz0zR4rZWLEnJz6cd6l+QVAZQQRUiGHcqsT6jnNBXeWQ+ABtqHcKBMVPTtWg+jOSwUHtmgXGnCYDK7XHTFBQSbowChxT7Z59oEqB4FfcWA6GrKPT3G4OucHqO1S9OtwbW+j4I8sMB8gj/egrIpY1kUtGrKBjb70Py97eoIoJ9iQBVxa6U1wWxGCVAwB1JzipdlodxLdmCIgBdokdsejPvQVy6TbFQf8AE4Rx02Nx/KlVkNE1IjItpiD0IXrSoI62x2p3zT47VZJAD6R8iphVVIHcUTZxjHXp80GI8V3xnvRApxDb+lFHA+Sao3cMdxGCfap2uxNFq10jg5D59uOoqGGOBkLx04oGc96ttK8N32pRrJbqArdMnmoNjbG6uVjIJXOWI9q9i0C1htIIlAA9HSgxdn+zfUZSN9zCg7jBOK9A8MeDbPTY081FkkXq5Heru0CtywwOxqyhZFUglSaC1tHSGJQigKvFS3CTRlXVWVhypGQapDNsUrn0k5I+al210QFXFB49+1vwPDphbWdJh2WzN/1EKDhCf4gP61T+BJUFs9g7qjzFsMeeMdMV7prFimq6bc2Uy7knjZGH3FfM12t3pjjBKS28rRbxwcgnFBuLzRZI2dsAjOT7flUC1t4zc7JDtX3FRtC8TzXVwItSijkXbgvnaT/arGZ42YG2GVJ4JHSgrtSjZZYbiQ5UehTjGfaoDws8rE9c9avvEqg6Rp/Pra4IIHsB/wA1WXKmB5h7DOaAVtah5wvXkdBWj03QLq+RpYEQRqcGSVwq/qazWmXDh4z1JPNbRAzQJGzEhR6Vz0oIF5pVxYjbOmNwyrqQQR8EdajT6Y9vHDJIDiaPeufbJFaqOzkOg3kc7L6Ns0cefUvOCfgEGga9aullYOTuEcAik/7G64/Q0GTjtyCTiivbDgBeMZI+asbWEuR7YzSlQknj7UFa0BCABRzRoLYBc9+9SBCWAwPjNTIICABt56c0AI4BtHp5rslsmPnvxVqloAi9j70OSMbjgZ96CpNuPL9s0oLfAJ4z2qbJCGbCjgUVYCoA2kfegUEA+PninTWQdSF4NTIod20KOT7UK/gDFfxrIp6A4oK1Y0SORSN2QQajWFuEtrwj/wDGo/VhVylqzKyEDb1XFNFqY45UIIEqgHAzjBzmgpkEkTLJEWRh/EKdGz7jlnG9tzHPU+9W8FhE0b/vXZVGTiPpRrfTIJSkqyyGJWAP7r/mgkppV4VH/UT9Pc0qlS6kBK4XUHRQxwvlnge3WlQZj6csct16kUOe7i08+ZLsxj+L+1WIjLy+noazXjBYHhgFw3lFXJ25/Fj3oMj4hvPrdUlnO31AAbOmBVZmpF2Yd/7oxkeyDAqNjPegvfD+xBvx6t3Jr0PTb5FiG44yMD7V5dpkhVioPXmthpS3DqrAnA65oN/aX+QpG05/1HmrOK5BI2uM+1Z/SrKIqDIx3fNXtvbwRYK/i96CcJt2M8fFSYGk3jaDjtVdc7YGWRc4JwarNb8cWWhoELB5yOI16/c0G6iBP4v1r5z/AGj2jW3izVLULjbMZV+VZQf65r1zwr4pvtejaSO0KoDwxHBHxWC/bjp7Q63Yalt2m6hMb/8A7If9j/KgwGlOguVEy7oCcPjqPmtrp9qlvZKkPqjDHac546/3rz9G8tsqCM8Gtz4VYyW/kEEJuDKT7d6AviOUvp1shH+VLwPvUfV19UpHfHp96sPFtvs0uGZTwZyuPyqDrC7r2NcdEDH54oO6Dp5aRH2HGa1+lQLcXi71JXdnp2HP9qqdIzHp+AD6cmrnTZHt/KkUDeOcHoRQWOnxtLa3Usv/AN1MkK89s5P6AUGaaz+su4Z5JGguj62xwjD8JA+OlcuL+VpYRCixRwg7EHIBPU/JqvKeknHHegkaLGluk086gRFGVJSMgseBxQb+O2LRNZ7ipXBDdd3f9a5HEx9JJKddue9MVMnp0NACFFWYBhzzU5EHXaeeeKHDAZG4BLHgAdasI7Zo32MDleDmg4q7lXPbpXf8LuiR+5PrRnHI6DrVjYQRCWWaZxtijLqp/iI6CuW2qvCjRXG0g+YS565Zen60Gft1AlDMM4OQDVnqEyX00bqG3BACCOBjjii6dYA2z3DBCxDbA549Izn+dRbdCZCScUFnpungywyO2xPNULxncc1E1i2MerXPOQzlgfg1cWBW4l0/bKg8gsXVjgjHOfntVTqUkc+qeYhZo1jChz/FjrQcghGMkZ4or2yHHcUoiMDAqQjggj37UEe2URylfw7uM7c5o80K2UUySJiNm3eo8se2AOgpzExLuXAk7E9qFPE66YRMSXmlBJ6nHvQUzRBmLEjJOaVThpxPR0xSoI21EIEZwfasT+0W2Jjt5wDtUkE/etu0e07v6VReOow/hyZhx5eG5oPKCoxk03NOJ4x2pvWglacR9QqscZ71qV1eawthFAgeZvwk/wAJrHRsyOGXgg1pkR5Y47qKPzHA5EakmgLLe+I4x5kk+1TyMyAfyotn4y1exws0qTr05OTVUmnyXUxm1S5+mHU+Zw32ANW2m+GxqjGW2SY2y/inkBUH7DvQeoeB7xfE+kyNcEDJIGDyK8q8Z2LW+vTwxQSgBseY+fWa3fgGGTS9RmtYeImII+a3+r6LYzQvLeQRSK3PrHSg8y8BaXqUqRfU65NaJn0pFJkt7DBHFbH9p3h5tY8FuXbfdWS+dHIB1IHP6jNXOkaDpcYWS1XaM5wDV/qNqtxpdxa9PMiZR+YoPkJYjIrJ3AyOOTXoHhiKRZZgQBFGcqD2yKxV+Hs9SubVgQ8cpjfPuDzXpemRsmlwOVUM6c478UETxVKZNEEZX0pPnP3FV1/C73MLqM70Az9gKudSiiutFkEko4fJz744oUymPT7Gbgt7H8qCQsTQ2KxlSMkdutWUS4jVc4OKhvI0yQ8cFs8DjpVgig4z2HFBx03ScdMdqlJpkxiDylYIz0aXjP2HU0S0m+nl8yILvC8EjO37VO1IbrG0uLtnNyynqOSuepNBVSxxxK4RxJgdduKhxofUSOCOoNXL2KNazXcM2+BE9XHqVvYj+9VsHmykpHEz4GfSO1By3XaCOhNSfN6YTaQPfOaE0TQuEkR1c84YYxXTyW6dKCVvyuPjsag3kHnLtDAHORUlCNvJFMIO/Hf70CjMixgBsYyOtOQEkA+9OOAvFOX088GgPZusVy7kgYjcD74xQIhngDk0GaHz9uWZdrZ4PWpcKBenX3oHiArg+9E2FGGe9dxvXAPPvUggbFJ6jvQRpMHGR070T6OXyzLuG0YyPvTJSDIMcY65qe7LHpmHkJZ2G0DHGKCv8g/6f5UqOJj7ilQU7dMA84qk8UKtxo9zGcH0E4qzaQn3OOmKjPbG5LCQZVhyBQeLurKxVxgjrXK1XjDQPoI1uoh6fMKt+fIrLFSoBIoEBg8itX4SvvIYY4OcM3sPj5rLx4f0nr2Jq30Iqk2zI5Pq5oPWtPt9LvEE01tCxHRmAYn7k03xLrUOk6W3kBDI3pjToM1krfU5LfCqOCemcAVDudRh1eZ2l/y4jtUE9T3P2oNJot7/AIXfQzXNwrpKBuJPQ/FemR3Vjq+jGa4uB9KhwxBr5yW2ukux5Mrld3G4kit74S1K/TWmtZ4gll+MIgO3OOpzQbu2ttS0i8DadIbuyIyYnb1/lWrsdQiv7ZZY8gk7WVhgqe4NUl5cwWln9ShMs5wUiiOWPc1J0K6W8jluPL8syMrY78gUHzvr+lNZ+L9Xt7n1PHdOyIRnfuORn9RW5LFLC0hUbfLiVDis94x1IP8AtB1Zlx5YnCFsZxhQD9z1xV7DlbaFChG1QPV1oB6jtj0WYBhuMiZH50GaZTY2cLdhnPvkClqhJ0y5ZR+F04/P/ikLfzrfTyQVUwgn5xmgnxkbIlUcZq0A4AqvjAAQjAwRxViOMYGfegOmAwwM57VJ1W/+rZWcCNQNirmqfUrqa0SOSFVYFsHPYUeaAXEcbMcY9VBIhmlWB4kbCMcnHGe1GW4NhbNHayqZJR+8dR+EdgDQEysZJXr3oTAFTjrigf8AUtPHCrJjywVB7kZzXQqnkd/auKAFGeuK76gBwKDuzaxGP/FORAx4P51xn9JBGTXYH54x0oOquRkZ4610g7du7j2pbiOOBn5rpQjBJzmgbECx6EfepYCjaueT7mhwrmQY6UV0TzA+MsooHxjBycU6QfuuGpi56HFKU4AXjB5xQNBGdxohXKjJ/KuIVA2sMHtSc4OFOPyoEE4/CtKnhW/1UqDOFxvyTxVnYRIYt55z0qrZCD2OT1q0jJWNU6YFA2/0y2vbcxzxq6t1DCsJ4y8Hx2OmC7sFYhD6l68e9ehxzAjB5APNEkWO4gaN1DIwwVPNB87kYJGaNYTGKdTng1svG/hYQTQSaTZud+Q6R8gex+Kq08Fat5McrCPc3IiUktQFmmMwX464oLaaku36afb3wfehWkwDCKb0yocc96lQxlLn09z0PY0AoLe+84xLe28LqekgNX9hpV9IgF3ryohHJgUlvyPaix6TaamQzFoyuAc/2rUaRpFnb4bezFRgE96DTeBtF07TNNkWz86R5PxzTPuY5+9X8FstsiqpCg9SeMVE0Io8apDjYvWqz9o+ota6HNHbPsmLLtYdsEUGR1HwW9jrstxdxCQyymVZABhiTn9a5eQKsRkjbOOor0rSJE8SeF4DPgSvHgsP4XHesvL4evo71l+jleLkEhcg0GKuiv8Agt6edxC7RjvmlEzDS7GQdBGyj4Oa015pcsNpeCS0eMCJsB4zjpWbt1/9ItAB+Hd/WgfYSs3UD44q4jck81XWcKoxHcnirBD6QR1BoCsy4O5dw+aOWyMAYH2qIpG8hutTLdRJIAysVxkgHH86B95HHD6I5BIAoO4D3qGozkVYSQwyWUksKlWQgMrNkYPcGoe0EYHX2oOqDgZ9qcOfjFEt/L8wecG2ey+9OnQqQSuwHkDOaADDPQZpiYGRjgVY6ZbJcTBpGASIguDxkf8AmpOsGzSKX6dEGJyFYd8Dn8uQKCunjdXAZMHA/TtXC+XwOlEadpgGcDcoAyB1A96Yp/eEkcUEuOIRRo5b1uu4Ljt96bPE8UrRscsOpFSLwKtpat3MRH6E0XU4PVHPtI3Rx7gfcj/ighIN2P71Gu3cy7UYAg4o4O08VAl9UhJPJPegt0ZJYUPR1HOO9NwWOSM1Vp5yN+7fFWMZKoAxye9Afn2pUPLe1KgoraJ7i8jjRSct0HerWW1khY+cuM8g5yD+dRdEjeJbu553RptU+xPH9KtdKkMzi0ny8U3pAP8ACexFBWHIA4HWnjzBGJCMITtB967OuZCoz3GK0Vj4cnvrSz85jBEqszAj1Ek/7YoMlcRz3tzHBaozuc8CtVo/h020kclwQzKOgGQDWkt9OtrNBFbRKvADPj1MB7mpWwKuBQfPf7VvCr6TrDX9tFi0ujuBXor9x/esda3siDZJ6gPfrX1HrejW2t6bNYXi5SQcHHKnsRXzprfhq70jUp7O6jIeNuDjhx2IoHQaj1MTmMt+YrS6LLfz25lQhkTgyAjFY97JlGADwKuPCmoz2Vz9PnMTnBBoPX/Dlg9rZ/UvKMuucZNYv9pt8s1k4RuQQK19xqHkaZHEpG4jkD2ry3xtdGSUQA9OT96D0D9it5PPoJ847lEjBfyNenDkV41+we9ZrfUbCR8+TMsiL7Kwx/UGvZouRQcKhhhgD8GodxoumXS4uLC3f/8AmM1PI70twxzQZm68DaPKCYFlt2943yP0NZnWPCt9piNLEfqIF5LKOR9xXpm4Ujhhjg5oPFlYF2459qsbJt0ciD8bIQorSeKfDEcay6hYDYcZkjA4PyKyCKVYAnn3oLYw7NPmA/zmwSnfaD1qEYkit1YqTJLnnsAO1M8x1m3KxDe4ozOTbCIjlW3Z9uOlAyPHIx1pjDFdVymaAZMs1AVpHVHRGKqw9WO9OgkVWi88M0SEsVHzUZyGXOTmiouUH2oJFzIk1xJLCCqMcgGmRDLEdT0rgTaMg0SFjG4dTg9QaCfqbeU9rBx+5jBYfJOcVI1m5WeC3kgLEPknPwTx/OqeR2klYsxLE8knqaK0w+mjhJ5VifyOKDrkCFmPYVDSPzRlRx8U67dlh7c8U/S4xLHMWOCq7gAOtA1VKyDIP51LiVpHCqCSei96FEpSRgxIwehqy0xc3tvx/wDUHP50HRYXPdMH2LilQrj/ANxLwfxn+tKggaTt8qaCR9glIIJ6ZFXWlWi+fiKVXuSpESp6gvHVvajeG/Dsk6ifUIykXVUPVvv7Ctfa2kNohS3hSNf+0YzQVmkeH7exKyzATXHXcRwv2FW7fHWidB0obEZ4oGgYHNcPQVxiSacBlftQMArN+OPDS67Yie2AF9bglM/xj/Sa02MVE1TVINJszcTk4ztVR1Y+1B4lFaxPJ5dwvlyIdrIwwQfmiXWixQyCaNuBzgVu9W0208VEXVtItvfKpHAwsnw3+9ZSX6i0E1hdKUnjJXDHpQQrnVPp0VMl26VmdSikuZpZTyCetTLiORpwzcNnp71JAQq6MBnucUB/2N3CWPi+5gmbaLm32rnuVOf7mvefqYoCFkJBIz0r5z0zSr698T2CaWrGVJldmU42KDkkn2xX0FcRM3lNnJ24OaCyjkSVQyHIPekVBBqqsZnhlMMowp6GrRTg4J4oGjrikRg05h37VxsYBoE6rJGQwyGGCDXmWvac2m6m8YB8ondGcdjXpq8qaz/jG187TTOiBnhOeewoMJ0cZoxz0wRUUuA2D2q002wlvfLkZtsJO3ce35UEVEwpcxllHWoJQg57VYwyGBnOQ2CVwehHSm206/UFZFUxyelhjgex/KggNjbkGpMIbylyOcY5o0ESI08kgDtD0j/1H3+wp9hIZFM0iCYs+CCT/LFANIjIwAIGRgZPWnSo0PpcFW9iKkXVuolPkq2woGAPbNEtJfOIiuVWSFFyzNwUHwaCtBwuTjimxx+aSwY8Hiieb5RzGBjPRhnAp8Tb3d8YBPSgPZacLwlJnKAEBT1yef8AajR2RtpGltZgilMqTnOMZp1tK8WAuMA5zjvQ7qRxF6eRkLj4xQDi/eAljknqe5qXYsI72381tiiQEk9KDbRFiAMAn5xRZrG4BzjI7eoUDZ3UzSEEEbjj9aVC8mX/AED9RSoPTEAFdJwKYp9u1LcGz8Hmg6TnGa4Vpfirkb4JUnpQcI56UlB7HgU/hwcVyIek596BrDAzWN8QzrqF6bZl3QxcD5bua1d9McGGD/MI5PtVeukRth2HqoMgbS801hNAGZR2HcVeSafpPii384/ub7aFZwMHI9x3rQJboqBWXcMdCKgXOkLHJ59kDHJ7DoaDyXxdot/oTn6qHdETiOdFyhH37H4qt0q2k1K5hsrUlpZWCjPf/wAV7hEqX1q9peQq24YkgmGQ32zVT4V8F2uiazc38JYxY2wROOYs9ee/bBoLHwx4YtfD1qRGfMuJAPNmI5PwPirmSPKLz0pzyHOAMV1DkEUAZLdZFzRIlIQAnOBinR+2KcOG+KDinPBrmMZH6U517iurgigGvQ0yWNZYmRxlWBBHxRtuD/Sm44oPJ9TtRZXk9qUPmJJwxPUdv5VdXF/BbXAgjwqbIz6egIyTUnx/YFTDqEY/7JD/AENYtHMjksSc85NBdPYv9EsyurFwXK55AqsQqrgnPBqW2oS/TFQFGECZxztqv7EnvQSfqf8Aqmmj4O7d96kQ3cMTO0akxOwcLnBRvaq5RjrmlaRGV3VumaC6nvBcP5xX1MuCo6Z6UATFLYwL1Zsu3v7Chr5YXYpzjqaE7BTxnmgTEE/AqTbAbOByTUQZ25wP7mpds21BkcDrQTNwU4Jp7SJ5ewpkk5DVEWQGQ96I/rk69BQSbeN5CwRd20ZP2o0qILY4A8zB3KT057U2zufKiMYAAdgWb49qLqaxGyj8gq9y8hbvyM0A0FuEUFATgZpVUHxCYj5bWkW5PScueo/KlQen2+e/fmkrfvzg8HginQYFBuPRMGBxzzQSWGGFMcZbPc0QtuUGmDFASMYWgTvKg2QrlmPU9qkIRilgZzQRbe2ER3HJZuSakbe+KRHPFOyCOaAbD4rnOKecZPH2pp45oBSqpU7+cdD3FSITuhUgk5HU0CTlTQdOuNsr2z8EepPkUEpuD6hinpgdKUnTBGRQuUweooCHhwe1OYgjGKGx3Diuq3AzQEXpim/hf4NNgk81S21lwSMMPY9ae4ytB09KFnIpwPo57UwdDQRtTtEvrCa2cZDrx9+1eXlVV2jaAK6EhgWPUV6zXn3jWzFjqy3CDEV0MnA6OOv+9BQyHCk4IX2qNv8AVxg0dmOwgYxnioqsXPtigKpKjnt7UwSupOAcGuF1YdO9NjG6fbjIPSgm2RwG3HJI6e1EYZFR4yse8BeRjNPSTczD+IUB1XgDGaNuKptbNCXJHFElPAB4AHNA1GII5/SpcZ6mocbDcCBx7VJj4B+aCbCoYqCB9xUy0dEu0kk/hUgHHxVdAOdwzUiJlZlZxwDzz2oLJrCSVjIGiw53DKDPNKjf4lbdjJj7UqDRxcYod3gc0qVBIUgxr9q4elKlQJH2n3p5bnOM/FKlQdPXikc4pUqBmea7jilSoGFfaq6/jMbx3C8GNgc/HelSoLgEOoPYigOGQ5Xle4pUqBLjqv6Um4GaVKggeIfEFj4d0iTUdRdlgjA/CMkknAAHvXn037cdKE2yDR7+VMctuQfyzSpUF5oH7SdO1uQxxaffxNjJ3Ipx+hrY2sqz26yxklHUMMjBwaVKgLVP4q07/EdHmRR+9jHmR/cf8ZpUqDy93JhDdPeoyttYGlSoCDkZA46nim8xurDuaVKgm794J4ye9cjHqOKVKgljjimTMef6UqVBxc7xjFSUPp6ClSoD27FwQDgAe9HjPAGKVKgXmEf+KVKl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16" name="AutoShape 4" descr="data:image/jpeg;base64,/9j/4AAQSkZJRgABAQAAAQABAAD/2wBDAAkGBwgHBgkIBwgKCgkLDRYPDQwMDRsUFRAWIB0iIiAdHx8kKDQsJCYxJx8fLT0tMTU3Ojo6Iys/RD84QzQ5Ojf/2wBDAQoKCg0MDRoPDxo3JR8lNzc3Nzc3Nzc3Nzc3Nzc3Nzc3Nzc3Nzc3Nzc3Nzc3Nzc3Nzc3Nzc3Nzc3Nzc3Nzc3Nzf/wAARCAC4ARIDASIAAhEBAxEB/8QAHAAAAQUBAQEAAAAAAAAAAAAAAwACBAUGAQcI/8QAPhAAAgEDAwIFAgMGBQMDBQAAAQIDAAQRBRIhMUEGEyJRYRRxMoGRByNCobHBFTNS0eEkYvElNPBDRFNyg//EABQBAQAAAAAAAAAAAAAAAAAAAAD/xAAUEQEAAAAAAAAAAAAAAAAAAAAA/9oADAMBAAIRAxEAPwDymVAQCaYfRyMEUWZR81wKMEEdKAcTlJd0BZHH8QOMUae+kmtobeUKVhz5Zxjbnr9+aCY+eOKawBOOtBOuL+J9OgsY4f3UfrLZwTIerfbHGKBDeOlvNAVDpJg89VYdxUcIVYY5z7Vs9J8HfWaJHe+o3E7kbB0jX3x78UGKUH/4KRX18Ct0PCekWrmPUNUbziwwkQBA98+1WyeAraJRKrK6NyCOmKDzFVGDntToxhskdK9Av/B1pJEHgEqyEE44259uKxtzYtDJ5e0/IHJH3oI8Z64roHPznikoKk7s4+3WnxDJ3DH6UA7n1OEdsKBQpdqZwGYdtxrt2xM5wa5IS8fzQNsy5muGUDHlHoOBTVtxJIpLqFzyAecUfTmEbTBs5aJlAx3qOThz70B5IgFJDIQDwVpqkAgEce9NjmQZ81cjsBxTtykDbnp3oGbMscUcEqvNMC/fNOzhMe/WgGM9Tmnxg854JrgP9K6h5z1oHyDbGOmTQABnGeaM53nA6CmAZ6Dk/wAqAsQwOR6scUdTuPqXH5UGMMzACjlWCnPFAB1Jzx9q6ATkFcgdT7UQA7SOmK7ufZgHAJ5x3oBiENnA/WukCJDu79M0cIeMUO4yzAE9O1ADyzIAEAY/FR7pCoUEEEZGD2qbDFlo2A2gcE0DU4zyyncoJyR2oI+nCySV5LxzhMFUAzuPf/581dQ61ZvqMEkcEsheTc8TgYzyQM+wz/KqrTNJS+ZRLc/TllZ8sMgKBwf14xVlptjpqP5/1iqu5gpd8bV2jkjsSc4oCT6nJDNJEdOXKMVO3bjg9qVS5NCt55GmfWCjSEsUCZCk84zilQVJXcSRTAmDluamrC3pO3g9aHJAVc46UATGM8c0ktd7hY1JJPYVKKfTxCaRAUBxgn8XxVpaeL9Cs4fLOh7biMf5gkJ3GgBDHZ6JF9XqMDGXGYR0yc96db/tAv0jNvbwwBHJLDnp34rLa1q82q3LSMvlx5/dxA8IPYVWrxjaTnvQepaV4s0KaGaG5ghtS64EmOHH59KlXWqOiLNpEr3KquGRXGWXH8I6GvJo3YdOR3FW2gXF0l2kVuxXecqOeDQejPq0txpn1NpDLE24nGMhjgHkHpwayy69BIzpq0Kbi3EiDafz/wCK1VjpGtzad5FrGI5pcnOOAT3rDeJvB/iHR5ZLi/sZGhB3GeP1r9z3FBaX9lBcwGTTEDw9mU8D86q4o/IOGHxVfpGtSWU2ZHZo24YdcD4Faa6hgvLVLmxO9S2HwMbTQZ67j3yEqDgnI+1N8sqhGKs7iIK4VVOB7UeyELTL50YaNuCD2oM9ESszE8enge9Ejt2kmCqRyMnnp96mXdosd8qLwjjjPXGe9BiDw3L7SRgEHPtQR3iAwR6ge4okaZ/Kjegq24EtkYx/OpKwLvPlqdvz3oI6R9M1yWPLHA4FWcFqwyxHHvUcxerkUEMR4Qnv0p8MWeQvzUkQNkqvTuaNFGUjKY496CuEfOPekkXq5zzU5bcscjj2FEgtyWBYfHSgBHF5Z3Ec9qL5JI9Yqb9PyMA/pXHhIJDA4xQVaws8gz0zR4rZWLEnJz6cd6l+QVAZQQRUiGHcqsT6jnNBXeWQ+ABtqHcKBMVPTtWg+jOSwUHtmgXGnCYDK7XHTFBQSbowChxT7Z59oEqB4FfcWA6GrKPT3G4OucHqO1S9OtwbW+j4I8sMB8gj/egrIpY1kUtGrKBjb70Py97eoIoJ9iQBVxa6U1wWxGCVAwB1JzipdlodxLdmCIgBdokdsejPvQVy6TbFQf8AE4Rx02Nx/KlVkNE1IjItpiD0IXrSoI62x2p3zT47VZJAD6R8iphVVIHcUTZxjHXp80GI8V3xnvRApxDb+lFHA+Sao3cMdxGCfap2uxNFq10jg5D59uOoqGGOBkLx04oGc96ttK8N32pRrJbqArdMnmoNjbG6uVjIJXOWI9q9i0C1htIIlAA9HSgxdn+zfUZSN9zCg7jBOK9A8MeDbPTY081FkkXq5Heru0CtywwOxqyhZFUglSaC1tHSGJQigKvFS3CTRlXVWVhypGQapDNsUrn0k5I+al210QFXFB49+1vwPDphbWdJh2WzN/1EKDhCf4gP61T+BJUFs9g7qjzFsMeeMdMV7prFimq6bc2Uy7knjZGH3FfM12t3pjjBKS28rRbxwcgnFBuLzRZI2dsAjOT7flUC1t4zc7JDtX3FRtC8TzXVwItSijkXbgvnaT/arGZ42YG2GVJ4JHSgrtSjZZYbiQ5UehTjGfaoDws8rE9c9avvEqg6Rp/Pra4IIHsB/wA1WXKmB5h7DOaAVtah5wvXkdBWj03QLq+RpYEQRqcGSVwq/qazWmXDh4z1JPNbRAzQJGzEhR6Vz0oIF5pVxYjbOmNwyrqQQR8EdajT6Y9vHDJIDiaPeufbJFaqOzkOg3kc7L6Ns0cefUvOCfgEGga9aullYOTuEcAik/7G64/Q0GTjtyCTiivbDgBeMZI+asbWEuR7YzSlQknj7UFa0BCABRzRoLYBc9+9SBCWAwPjNTIICABt56c0AI4BtHp5rslsmPnvxVqloAi9j70OSMbjgZ96CpNuPL9s0oLfAJ4z2qbJCGbCjgUVYCoA2kfegUEA+PninTWQdSF4NTIod20KOT7UK/gDFfxrIp6A4oK1Y0SORSN2QQajWFuEtrwj/wDGo/VhVylqzKyEDb1XFNFqY45UIIEqgHAzjBzmgpkEkTLJEWRh/EKdGz7jlnG9tzHPU+9W8FhE0b/vXZVGTiPpRrfTIJSkqyyGJWAP7r/mgkppV4VH/UT9Pc0qlS6kBK4XUHRQxwvlnge3WlQZj6csct16kUOe7i08+ZLsxj+L+1WIjLy+noazXjBYHhgFw3lFXJ25/Fj3oMj4hvPrdUlnO31AAbOmBVZmpF2Yd/7oxkeyDAqNjPegvfD+xBvx6t3Jr0PTb5FiG44yMD7V5dpkhVioPXmthpS3DqrAnA65oN/aX+QpG05/1HmrOK5BI2uM+1Z/SrKIqDIx3fNXtvbwRYK/i96CcJt2M8fFSYGk3jaDjtVdc7YGWRc4JwarNb8cWWhoELB5yOI16/c0G6iBP4v1r5z/AGj2jW3izVLULjbMZV+VZQf65r1zwr4pvtejaSO0KoDwxHBHxWC/bjp7Q63Yalt2m6hMb/8A7If9j/KgwGlOguVEy7oCcPjqPmtrp9qlvZKkPqjDHac546/3rz9G8tsqCM8Gtz4VYyW/kEEJuDKT7d6AviOUvp1shH+VLwPvUfV19UpHfHp96sPFtvs0uGZTwZyuPyqDrC7r2NcdEDH54oO6Dp5aRH2HGa1+lQLcXi71JXdnp2HP9qqdIzHp+AD6cmrnTZHt/KkUDeOcHoRQWOnxtLa3Usv/AN1MkK89s5P6AUGaaz+su4Z5JGguj62xwjD8JA+OlcuL+VpYRCixRwg7EHIBPU/JqvKeknHHegkaLGluk086gRFGVJSMgseBxQb+O2LRNZ7ipXBDdd3f9a5HEx9JJKddue9MVMnp0NACFFWYBhzzU5EHXaeeeKHDAZG4BLHgAdasI7Zo32MDleDmg4q7lXPbpXf8LuiR+5PrRnHI6DrVjYQRCWWaZxtijLqp/iI6CuW2qvCjRXG0g+YS565Zen60Gft1AlDMM4OQDVnqEyX00bqG3BACCOBjjii6dYA2z3DBCxDbA549Izn+dRbdCZCScUFnpungywyO2xPNULxncc1E1i2MerXPOQzlgfg1cWBW4l0/bKg8gsXVjgjHOfntVTqUkc+qeYhZo1jChz/FjrQcghGMkZ4or2yHHcUoiMDAqQjggj37UEe2URylfw7uM7c5o80K2UUySJiNm3eo8se2AOgpzExLuXAk7E9qFPE66YRMSXmlBJ6nHvQUzRBmLEjJOaVThpxPR0xSoI21EIEZwfasT+0W2Jjt5wDtUkE/etu0e07v6VReOow/hyZhx5eG5oPKCoxk03NOJ4x2pvWglacR9QqscZ71qV1eawthFAgeZvwk/wAJrHRsyOGXgg1pkR5Y47qKPzHA5EakmgLLe+I4x5kk+1TyMyAfyotn4y1exws0qTr05OTVUmnyXUxm1S5+mHU+Zw32ANW2m+GxqjGW2SY2y/inkBUH7DvQeoeB7xfE+kyNcEDJIGDyK8q8Z2LW+vTwxQSgBseY+fWa3fgGGTS9RmtYeImII+a3+r6LYzQvLeQRSK3PrHSg8y8BaXqUqRfU65NaJn0pFJkt7DBHFbH9p3h5tY8FuXbfdWS+dHIB1IHP6jNXOkaDpcYWS1XaM5wDV/qNqtxpdxa9PMiZR+YoPkJYjIrJ3AyOOTXoHhiKRZZgQBFGcqD2yKxV+Hs9SubVgQ8cpjfPuDzXpemRsmlwOVUM6c478UETxVKZNEEZX0pPnP3FV1/C73MLqM70Az9gKudSiiutFkEko4fJz744oUymPT7Gbgt7H8qCQsTQ2KxlSMkdutWUS4jVc4OKhvI0yQ8cFs8DjpVgig4z2HFBx03ScdMdqlJpkxiDylYIz0aXjP2HU0S0m+nl8yILvC8EjO37VO1IbrG0uLtnNyynqOSuepNBVSxxxK4RxJgdduKhxofUSOCOoNXL2KNazXcM2+BE9XHqVvYj+9VsHmykpHEz4GfSO1By3XaCOhNSfN6YTaQPfOaE0TQuEkR1c84YYxXTyW6dKCVvyuPjsag3kHnLtDAHORUlCNvJFMIO/Hf70CjMixgBsYyOtOQEkA+9OOAvFOX088GgPZusVy7kgYjcD74xQIhngDk0GaHz9uWZdrZ4PWpcKBenX3oHiArg+9E2FGGe9dxvXAPPvUggbFJ6jvQRpMHGR070T6OXyzLuG0YyPvTJSDIMcY65qe7LHpmHkJZ2G0DHGKCv8g/6f5UqOJj7ilQU7dMA84qk8UKtxo9zGcH0E4qzaQn3OOmKjPbG5LCQZVhyBQeLurKxVxgjrXK1XjDQPoI1uoh6fMKt+fIrLFSoBIoEBg8itX4SvvIYY4OcM3sPj5rLx4f0nr2Jq30Iqk2zI5Pq5oPWtPt9LvEE01tCxHRmAYn7k03xLrUOk6W3kBDI3pjToM1krfU5LfCqOCemcAVDudRh1eZ2l/y4jtUE9T3P2oNJot7/AIXfQzXNwrpKBuJPQ/FemR3Vjq+jGa4uB9KhwxBr5yW2ukux5Mrld3G4kit74S1K/TWmtZ4gll+MIgO3OOpzQbu2ttS0i8DadIbuyIyYnb1/lWrsdQiv7ZZY8gk7WVhgqe4NUl5cwWln9ShMs5wUiiOWPc1J0K6W8jluPL8syMrY78gUHzvr+lNZ+L9Xt7n1PHdOyIRnfuORn9RW5LFLC0hUbfLiVDis94x1IP8AtB1Zlx5YnCFsZxhQD9z1xV7DlbaFChG1QPV1oB6jtj0WYBhuMiZH50GaZTY2cLdhnPvkClqhJ0y5ZR+F04/P/ikLfzrfTyQVUwgn5xmgnxkbIlUcZq0A4AqvjAAQjAwRxViOMYGfegOmAwwM57VJ1W/+rZWcCNQNirmqfUrqa0SOSFVYFsHPYUeaAXEcbMcY9VBIhmlWB4kbCMcnHGe1GW4NhbNHayqZJR+8dR+EdgDQEysZJXr3oTAFTjrigf8AUtPHCrJjywVB7kZzXQqnkd/auKAFGeuK76gBwKDuzaxGP/FORAx4P51xn9JBGTXYH54x0oOquRkZ4610g7du7j2pbiOOBn5rpQjBJzmgbECx6EfepYCjaueT7mhwrmQY6UV0TzA+MsooHxjBycU6QfuuGpi56HFKU4AXjB5xQNBGdxohXKjJ/KuIVA2sMHtSc4OFOPyoEE4/CtKnhW/1UqDOFxvyTxVnYRIYt55z0qrZCD2OT1q0jJWNU6YFA2/0y2vbcxzxq6t1DCsJ4y8Hx2OmC7sFYhD6l68e9ehxzAjB5APNEkWO4gaN1DIwwVPNB87kYJGaNYTGKdTng1svG/hYQTQSaTZud+Q6R8gex+Kq08Fat5McrCPc3IiUktQFmmMwX464oLaaku36afb3wfehWkwDCKb0yocc96lQxlLn09z0PY0AoLe+84xLe28LqekgNX9hpV9IgF3ryohHJgUlvyPaix6TaamQzFoyuAc/2rUaRpFnb4bezFRgE96DTeBtF07TNNkWz86R5PxzTPuY5+9X8FstsiqpCg9SeMVE0Io8apDjYvWqz9o+ota6HNHbPsmLLtYdsEUGR1HwW9jrstxdxCQyymVZABhiTn9a5eQKsRkjbOOor0rSJE8SeF4DPgSvHgsP4XHesvL4evo71l+jleLkEhcg0GKuiv8Agt6edxC7RjvmlEzDS7GQdBGyj4Oa015pcsNpeCS0eMCJsB4zjpWbt1/9ItAB+Hd/WgfYSs3UD44q4jck81XWcKoxHcnirBD6QR1BoCsy4O5dw+aOWyMAYH2qIpG8hutTLdRJIAysVxkgHH86B95HHD6I5BIAoO4D3qGozkVYSQwyWUksKlWQgMrNkYPcGoe0EYHX2oOqDgZ9qcOfjFEt/L8wecG2ey+9OnQqQSuwHkDOaADDPQZpiYGRjgVY6ZbJcTBpGASIguDxkf8AmpOsGzSKX6dEGJyFYd8Dn8uQKCunjdXAZMHA/TtXC+XwOlEadpgGcDcoAyB1A96Yp/eEkcUEuOIRRo5b1uu4Ljt96bPE8UrRscsOpFSLwKtpat3MRH6E0XU4PVHPtI3Rx7gfcj/ighIN2P71Gu3cy7UYAg4o4O08VAl9UhJPJPegt0ZJYUPR1HOO9NwWOSM1Vp5yN+7fFWMZKoAxye9Afn2pUPLe1KgoraJ7i8jjRSct0HerWW1khY+cuM8g5yD+dRdEjeJbu553RptU+xPH9KtdKkMzi0ny8U3pAP8ACexFBWHIA4HWnjzBGJCMITtB967OuZCoz3GK0Vj4cnvrSz85jBEqszAj1Ek/7YoMlcRz3tzHBaozuc8CtVo/h020kclwQzKOgGQDWkt9OtrNBFbRKvADPj1MB7mpWwKuBQfPf7VvCr6TrDX9tFi0ujuBXor9x/esda3siDZJ6gPfrX1HrejW2t6bNYXi5SQcHHKnsRXzprfhq70jUp7O6jIeNuDjhx2IoHQaj1MTmMt+YrS6LLfz25lQhkTgyAjFY97JlGADwKuPCmoz2Vz9PnMTnBBoPX/Dlg9rZ/UvKMuucZNYv9pt8s1k4RuQQK19xqHkaZHEpG4jkD2ry3xtdGSUQA9OT96D0D9it5PPoJ847lEjBfyNenDkV41+we9ZrfUbCR8+TMsiL7Kwx/UGvZouRQcKhhhgD8GodxoumXS4uLC3f/8AmM1PI70twxzQZm68DaPKCYFlt2943yP0NZnWPCt9piNLEfqIF5LKOR9xXpm4Ujhhjg5oPFlYF2459qsbJt0ciD8bIQorSeKfDEcay6hYDYcZkjA4PyKyCKVYAnn3oLYw7NPmA/zmwSnfaD1qEYkit1YqTJLnnsAO1M8x1m3KxDe4ozOTbCIjlW3Z9uOlAyPHIx1pjDFdVymaAZMs1AVpHVHRGKqw9WO9OgkVWi88M0SEsVHzUZyGXOTmiouUH2oJFzIk1xJLCCqMcgGmRDLEdT0rgTaMg0SFjG4dTg9QaCfqbeU9rBx+5jBYfJOcVI1m5WeC3kgLEPknPwTx/OqeR2klYsxLE8knqaK0w+mjhJ5VifyOKDrkCFmPYVDSPzRlRx8U67dlh7c8U/S4xLHMWOCq7gAOtA1VKyDIP51LiVpHCqCSei96FEpSRgxIwehqy0xc3tvx/wDUHP50HRYXPdMH2LilQrj/ANxLwfxn+tKggaTt8qaCR9glIIJ6ZFXWlWi+fiKVXuSpESp6gvHVvajeG/Dsk6ifUIykXVUPVvv7Ctfa2kNohS3hSNf+0YzQVmkeH7exKyzATXHXcRwv2FW7fHWidB0obEZ4oGgYHNcPQVxiSacBlftQMArN+OPDS67Yie2AF9bglM/xj/Sa02MVE1TVINJszcTk4ztVR1Y+1B4lFaxPJ5dwvlyIdrIwwQfmiXWixQyCaNuBzgVu9W0208VEXVtItvfKpHAwsnw3+9ZSX6i0E1hdKUnjJXDHpQQrnVPp0VMl26VmdSikuZpZTyCetTLiORpwzcNnp71JAQq6MBnucUB/2N3CWPi+5gmbaLm32rnuVOf7mvefqYoCFkJBIz0r5z0zSr698T2CaWrGVJldmU42KDkkn2xX0FcRM3lNnJ24OaCyjkSVQyHIPekVBBqqsZnhlMMowp6GrRTg4J4oGjrikRg05h37VxsYBoE6rJGQwyGGCDXmWvac2m6m8YB8ondGcdjXpq8qaz/jG187TTOiBnhOeewoMJ0cZoxz0wRUUuA2D2q002wlvfLkZtsJO3ce35UEVEwpcxllHWoJQg57VYwyGBnOQ2CVwehHSm206/UFZFUxyelhjgex/KggNjbkGpMIbylyOcY5o0ESI08kgDtD0j/1H3+wp9hIZFM0iCYs+CCT/LFANIjIwAIGRgZPWnSo0PpcFW9iKkXVuolPkq2woGAPbNEtJfOIiuVWSFFyzNwUHwaCtBwuTjimxx+aSwY8Hiieb5RzGBjPRhnAp8Tb3d8YBPSgPZacLwlJnKAEBT1yef8AajR2RtpGltZgilMqTnOMZp1tK8WAuMA5zjvQ7qRxF6eRkLj4xQDi/eAljknqe5qXYsI72381tiiQEk9KDbRFiAMAn5xRZrG4BzjI7eoUDZ3UzSEEEbjj9aVC8mX/AED9RSoPTEAFdJwKYp9u1LcGz8Hmg6TnGa4Vpfirkb4JUnpQcI56UlB7HgU/hwcVyIek596BrDAzWN8QzrqF6bZl3QxcD5bua1d9McGGD/MI5PtVeukRth2HqoMgbS801hNAGZR2HcVeSafpPii384/ub7aFZwMHI9x3rQJboqBWXcMdCKgXOkLHJ59kDHJ7DoaDyXxdot/oTn6qHdETiOdFyhH37H4qt0q2k1K5hsrUlpZWCjPf/wAV7hEqX1q9peQq24YkgmGQ32zVT4V8F2uiazc38JYxY2wROOYs9ee/bBoLHwx4YtfD1qRGfMuJAPNmI5PwPirmSPKLz0pzyHOAMV1DkEUAZLdZFzRIlIQAnOBinR+2KcOG+KDinPBrmMZH6U517iurgigGvQ0yWNZYmRxlWBBHxRtuD/Sm44oPJ9TtRZXk9qUPmJJwxPUdv5VdXF/BbXAgjwqbIz6egIyTUnx/YFTDqEY/7JD/AENYtHMjksSc85NBdPYv9EsyurFwXK55AqsQqrgnPBqW2oS/TFQFGECZxztqv7EnvQSfqf8Aqmmj4O7d96kQ3cMTO0akxOwcLnBRvaq5RjrmlaRGV3VumaC6nvBcP5xX1MuCo6Z6UATFLYwL1Zsu3v7Chr5YXYpzjqaE7BTxnmgTEE/AqTbAbOByTUQZ25wP7mpds21BkcDrQTNwU4Jp7SJ5ewpkk5DVEWQGQ96I/rk69BQSbeN5CwRd20ZP2o0qILY4A8zB3KT057U2zufKiMYAAdgWb49qLqaxGyj8gq9y8hbvyM0A0FuEUFATgZpVUHxCYj5bWkW5PScueo/KlQen2+e/fmkrfvzg8HginQYFBuPRMGBxzzQSWGGFMcZbPc0QtuUGmDFASMYWgTvKg2QrlmPU9qkIRilgZzQRbe2ER3HJZuSakbe+KRHPFOyCOaAbD4rnOKecZPH2pp45oBSqpU7+cdD3FSITuhUgk5HU0CTlTQdOuNsr2z8EepPkUEpuD6hinpgdKUnTBGRQuUweooCHhwe1OYgjGKGx3Diuq3AzQEXpim/hf4NNgk81S21lwSMMPY9ae4ytB09KFnIpwPo57UwdDQRtTtEvrCa2cZDrx9+1eXlVV2jaAK6EhgWPUV6zXn3jWzFjqy3CDEV0MnA6OOv+9BQyHCk4IX2qNv8AVxg0dmOwgYxnioqsXPtigKpKjnt7UwSupOAcGuF1YdO9NjG6fbjIPSgm2RwG3HJI6e1EYZFR4yse8BeRjNPSTczD+IUB1XgDGaNuKptbNCXJHFElPAB4AHNA1GII5/SpcZ6mocbDcCBx7VJj4B+aCbCoYqCB9xUy0dEu0kk/hUgHHxVdAOdwzUiJlZlZxwDzz2oLJrCSVjIGiw53DKDPNKjf4lbdjJj7UqDRxcYod3gc0qVBIUgxr9q4elKlQJH2n3p5bnOM/FKlQdPXikc4pUqBmea7jilSoGFfaq6/jMbx3C8GNgc/HelSoLgEOoPYigOGQ5Xle4pUqBLjqv6Um4GaVKggeIfEFj4d0iTUdRdlgjA/CMkknAAHvXn037cdKE2yDR7+VMctuQfyzSpUF5oH7SdO1uQxxaffxNjJ3Ipx+hrY2sqz26yxklHUMMjBwaVKgLVP4q07/EdHmRR+9jHmR/cf8ZpUqDy93JhDdPeoyttYGlSoCDkZA46nim8xurDuaVKgm794J4ye9cjHqOKVKgljjimTMef6UqVBxc7xjFSUPp6ClSoD27FwQDgAe9HjPAGKVKgXmEf+KVKlQ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518" name="Picture 6" descr="http://cdn4.openculture.com/wp-content/uploads/2013/04/Richard-Feynman-Messenger-Lectures-.jpg"/>
          <p:cNvPicPr>
            <a:picLocks noChangeAspect="1" noChangeArrowheads="1"/>
          </p:cNvPicPr>
          <p:nvPr/>
        </p:nvPicPr>
        <p:blipFill>
          <a:blip r:embed="rId3" cstate="print"/>
          <a:srcRect r="49911" b="1604"/>
          <a:stretch>
            <a:fillRect/>
          </a:stretch>
        </p:blipFill>
        <p:spPr bwMode="auto">
          <a:xfrm>
            <a:off x="6715539" y="4038600"/>
            <a:ext cx="1971261" cy="2590800"/>
          </a:xfrm>
          <a:prstGeom prst="rect">
            <a:avLst/>
          </a:prstGeom>
          <a:noFill/>
        </p:spPr>
      </p:pic>
      <p:sp>
        <p:nvSpPr>
          <p:cNvPr id="64520" name="AutoShape 8" descr="data:image/jpeg;base64,/9j/4AAQSkZJRgABAQAAAQABAAD/2wCEAAkGBxQSEhQUEhQUFBQXGBwYFxQYFxwaFxwcHB0fGBccHBwcHCggHB0lHBocITEhJSkrLi4uHB8zODMsNygtLiwBCgoKDg0OGxAQGiwkICQsLCw0LCwsLCwsLCwsLywsLCwsLCwsLCwsLCw0LCwvLCwsLCwsLDQsLCwsLCwsLDQsLP/AABEIALsBDgMBEQACEQEDEQH/xAAcAAACAgMBAQAAAAAAAAAAAAAABwEFBAYIAgP/xABQEAABAwIBBQoJBgwGAQUAAAABAAIDBBEFBgcSITETIjJBUVRhcYGRFBY0cnOSsdHSFzVCUqHBCCMkJTNiZIKywuHwNlODk6LiYxUmQ6Px/8QAGwEBAAIDAQEAAAAAAAAAAAAAAAEFAwQHAgb/xAA7EQACAQIBCAcHBAICAwEAAAAAAQIDBBEFEhQhMUFR8AYVM1NhcaETFjI0UoGRIrHR4XLBYvEjQkMk/9oADAMBAAIRAxEAPwB1V1YyGN0kjtFjRdzuQdihtLWzJSpTqzUILFsozlzQc4b3O9yw6TS+osOpb7u36AcuqDnDfVd8KaRT4jqa+7th49UHOG9zvcmkU+I6mvu7YePVBzhvc73JpNLiOpb7u36B49UHOG9zvcp0il9Q6lvu7foHj1Qc4b6rvhUaRT4jqW+7t+gDLqg5w31XfCp0il9Q6lvu7foBy6oOcN7nfCo0mnxHUt93b9A8eaDnDe53wppNLDHEdS33dv0I8eqDnDe53uUu4p/UOpb7u36EnLqg5w31XfCmkUvqI6mve7YDLqg5w3ud7lGkU+JPUt93b9A8eqDnDe53uRXNL6h1Lfd2/QDlzQc4b3O9yaTS4jqW+7t+gePVBzhvqu+FTpFPiOpb5/8AzfoHj1Qc4b6rvhUaRS4jqW+7t+gePNBzhvc74U0mlxHUt93b9A8eqDnDe53uU6RS+odS33dsPHqg5w3ud7lGk0+I6lvu7foHj1Qc4b6rvhU6RS4kdTX3dv0AZdUHOG9zvco0mlxJ6lvu7YDLqg5w31XfCpVxS+odS33dv0A5dUHOG+q73KNIp8R1Lfd2/QDl1Qc4b6rvhTSaXEdS33dv0J8eaDnDe53wppNPiOpb7u36fyQMuaDnDe53wppNLiOpb7u36B480HOG+q74U0ml9Q6lvu6foAy6oOcN7ne5TpFPiR1Ne92yPHug5w31XfCmkUvqJ6lvu7ZPjzQc4b3O9yjSafEdTX3dsPHqg5w31Xe5TpFL6h1Lfd2/T+S8oqtkrGyRuDmOF2uGwhZYvFYorqlOVOTjNYNH3UngoMvPm+p9GVguOzZZZIeF5T8xAWVVvOpAo8SSVLAXTxBCgEqQAQgFBJCkAgJQEICbqNYITDgCVPO8AgBQCFOsEoAQEItYJKAhQ9gJUgEAFRu1AhTrAICUfiAQBdCDoDIfyCm9GFbW/Zo5XlX5yp5l6sxXlBl4fzfU+jPtCw3HZssskfO0/MQKqTqYJtAICEBKAEAIAQAgBACAE2ghQCVOrnnnYAQAgBOeef4AIAQAgIUeIJUgE1AhQCVIBACAEAICFAJAU7AdAZC+QU3owra3f/jRyvK3ztX/ACZerMVxQZefN9T6MrDcdmyyyR87T8xAKoOpLYSpJITnnlAy8Nw2WofucLC99r6Itew2nWelSoyk8Ea9zdUraGfVeCLQZF1/Nn97fiWT2FTgaHXll3iA5F1/Nn97PiT2FTgOvLHvEByLr+bP72fEnsKnBjryy7xepD8jq4azTSf8T7HFPYVFsXPP+yY5csntqIqayikiOjKx7DyOBHtWOSa2m/RuaVZY05J+RjqDOSgIQEp5gzcNwieoNoYnydIGrv2L1GMpbDUub63t+1mkbFS5t65+stjZ5zxfuF1mVrVfhz4YlRU6TWkdmL+xkSZr6wbDCf3yP5UdpU8OfxziY49KLXepfj+yqq8h66O94HEDjaWu69QN/sXl29WL2G7Sy9ZVGln4eeooJ4XMOi9paeQgg/asTTT1lrCrCosYNNeB81BkBACAlAARYshtJYsthkxWc2m9Qr2qU+DK95Wsk8HURj1+DTwgOlifG0mwLhYX5F5lCS1tGajfW9aWbTmm/AwVGJtggBAQoBKkEFOed5DOgchvIKb0YVtb6qaOV5V+cqeZerMV5QZeH831PmfeFhuOyZZZH+dp+YgSqnE6mCAEBuOafy8ejf8Actm07Q+b6T4aIv8AJDsVmc+I0hyoTgwuhGAID4VtDHM0slY17Tta4XC8yipLBmWlWqUpZ0G0/AUmXmQ3goM8F3Q33zb3LL8fS32ezQuKCh+qOw+3yLlz27VGt8W58f7NFWofUggN0zfZG+Fu3aa4gadQ+ueMX5BxrYt6Gf8Aqew+ay7lh2v/AIaXxP0HHS0jImhsbGsaNgaAArNRSWCPgp1J1HnSeLPlW4lDD+llYzznAFQ5pameqdCpV1Qi35GHFlPSONm1MJ/fC8+2hxM8sn3UVi6b/BZwzteLscHDlBuF7Uk95qyhKDwksDWM400DKR5ljY9x1RhwF9I8YO0W6FguXGMMWi2yJCtUuoqnJpb/ACEYqs6aSgBAQm4GzZvMI8JrGAi7I/xjuTVwQesrPQp50/BFJl680e1aT1y1fyPhWpzUo8s8HFVSSR2GmBpMP6zdY79nasVaGfBosMl3btrmM92x+TOf3tsSDtGoqo8DqcZKSUlvPKeJ6JQAgBNoBAdAZDH8gpvRhW1v2aOVZW+cqebL1ZivKHLv5vqfM+8LBc9myyyR87T8xAKqOpIhCQUA3PNMPy//AEn/AHLZtcPaHznSf5Nf5IdE3BPUVZt4a2c/j8SOcZa+UONpZLXNt+73qkTZ1ena0XFNwX4R8xXy/wCbL67vepcm9WJ70Sh9C/B9afF543BzJpQ4bDpu+82Uqc1vPE8n201mygsBm5vMt31DxT1BBksSx41aVtZB4r213W9b3Dm82R8blvIkbWPtqXw71wN+qYGyMcxwu1wII6DqK22sUfNQm4SUltRzpjVB4PPLCb7xxbr5OI9yppxcZuJ1iyuNIoRq8UYS8G1J4LE6IyVohDSQMHFG2/S4i7j3q5pRzYJHJ7+s6tzOb4sp85GPPpKYbkbSSO0Q7kFiSR0+9Y7iq4R1G7kOwjd3GE/hWtiRllc4lziXOO0k3J6zxqq8eef6OkQpQhFRisEjwmrHUe8D70dW+FwdE9zHDjabf/q9KUo7GYa1tSrRzZxTRm4xlBPVNjE79LcwQOK99pNtp1DWvU6kp4Zz2GvZ5NoWspSpLBsq1jN8lSCEAIB1ZrMG3Gl3Uiz5t9+6OB3jX2qytIOMMXvOcdILz29y4LZHV995ttXWMiDTI4NDnBgvxucbNHaStlyS2lLTpTqYqKxwWP4PupMYjc5OC+DVji0Wjl37es8Metr7VU3EHCfgzo/R+90i2UZPXHV/Bqiwl8QoBKkEJtBIUA6AyG8gpvRhW9v2aOV5Wf8A+yp5l6sxXFDl5831XoysNx2bLHJOGmU8eJz+qk6oSgBOeefsDcc1A/Lx6J/8q2LXtD53pN8p90OmbgnqKs3hhrOfR2o5nmO+PWVSeaOv0vgXkeUMhCjAF9kKwmvp7X1PueoA3+y6zUMfaLAqctyirKePDUdAK3OYCDzgvBxCotxOAPXoi6qbjtGdMyCmrKGJrqw+RcSWKwOismawTUsDxxxtv1gWP2q4pPGnF+Bya+pOncTi+LKzL/J11bT6Mdt1YdJgOoHiIvxXGxeLinnw1G3kfKCs6+dL4Xqf8iPraN8LyyVjmPG1rhYqraa2nSaFxTrxzqcsUfFQZgQAgBACAEwBZZOYWaqpihGxzhpeaNbvsXunHOklzxNDKV0ra2lU8DoeCIMaGjUALAdA2K52bDlc5OUm3vFbncxs7rFAxxAj/GOt9b6HcLm3SFX3dT9Sitx9h0asFKnOrNbdS8teJv8AkpioqqWKUbSLO6HDU77VuUqiqRzj5rKFs7a4lTfKKnOXg3hFI5zeHFvx0gcId3sWK5hnRx4G5kK90a6WOyWoRyq8eB0tPElThzz/ACSCMAjAIDoDIYfkFN6MK2t3jTRyrKvzlTzL1ZivKDLwfm+p9GVir9myxyR85T8xAqoOqEJgCUBuOafy8eif/Kti07Q+c6T/ACi/yQ6ZeCeoq0Zz+O1HM8vCPWVRLDDn+EdgpfAiwwzAKiobpQxOeAbEi2rvPSskac5LFLE07nKVvbSzassGWdHkFXSG246HS9wAHcSVkVtUe7nn/o0qnSGygsVLHyGXkVkUyivI8h8zhbSGxo5G/eeNbtG3VPW9p8jlbLM715q1RW7j5l/jWJspoHzSGzWi/STxAdJOpZZzUFiVlrbzuKqpQWtnO1bVOlkfI/hPcXHtN/6Knk3J4s6vb0Y0acacdiR8VBmNzzf5ZeBncprmBxvfboHltycoC2bevmfpew+ay5kbSV7Wkv1fv/Y5KWqZK0Pjc17TrBBuFZJprFHwdSlOnJxmsGuJ8cRwyKobozRseP1gDbq5F5lTjLaj1RuKtGWdTk15GoYrmvppLmFz4TyDfN7jrt1Fa0rSL2PAvbbpLdUsFUwkvw/yaZjObqrhuWATtH1OF6u3uWvO2mte0+gtekltVwU/0vx2fk1KWMtJDgWkbQRYjrBWu9WJfwqRmsYvFHlNp7IUc887wSp8wNLNBgtmyVThrJ3NnUNbiO3V2Fb1nDbI+H6T3rlNW62LWxiVtSIo3yO1BrS49mtbkpKKxZ8rTg6k1Bb3gc54pXOnmklfte4u6hxDsGpU8nnSx58jrFnbq3oxpLcjes0GM6Ej6Zx1Pu9lzxgb4DrAv+6VtWlT9Tiz5rpRZYxVxHdqf+hsOFxY7Ct9rFHxSeGs57yuwbwSqkiHAB0meaeD3WI7FUVoZkmt2s6jki8V1bRnv2PzKdYyzIUc887wCkAoB0DkN5BTejCt6HZo5VlX5yp5l6sxXlBl7831PmH2hYbjs2WWSPnafmIFVJ1IEJBEDcc0/l49E/8AlWxa9ofOdJ/k/uh0zcF3UVaN4HP4fEjmibhG/Kf71KjwOv0sMxYcDZs3mUPglSA4/ipbNfyA/Rd2ewrPQqZkvMpcvZO0qhnR+KOz/a/geYKtTnBT5S5SQ0TA6bSu64Y0C9yBe19g7SsdWqqaxZvWNhVvJ5tMTOVeVc1c/f72IG7IxxdJPG5Vtas6m3ZzxOgZLyRSso47ZPeUKwluQmAJQFhhGOT0rtKCRzOUbWnrB1FTGbh8LNK6yfb3Kwqxx/c3bCc6kjbCoiD/ANZh0T6p1fatuF21qkj5u66LJ66MsPB/ybjhOXdFOQ0S7m4/RkBb3HZ9q2IXMJb8PMobnIl5Q1uOK4rX/ZsrXA7Na2Cqaa2mvZV5Iw1rDcBkoG9lA19R5R/YWGrRVReJZZPyrWs54p4x3oRmI0T4JXxSCzmEg/ceojWquUXF4PadKtbiFxSVSGxmOvJsH0pad0j2xsF3PcGjrJspUc5pLnn8GGvVjRpynLcjozB8PbTwxxM2MaBfl5SrmEc2Kicnua8q9WVSW1s07O7i2507YGnfSnX5jdveSB3rWuqjjHNW8vejVn7W4dR7I/uKBV2rnnnxOgmThda6CWOVnCY4OH3jtUxbi00a93QVejKk96wOi8MrWzRRysN2vaHA9auYvFJnJ69KVGpKnLangaPncwXdIWVDRvozout9V3udbvK1buGMc7gfRdGr32VZ0Xsl+4o1Xn3wIAQEJzzvDOgchvIKb0YVtbrCmkcryt87U/yZerMVxQ5eH831PoysNx2bLLI/ztPzOf1UnUwRAFGoG5Zp/Lx6N/tC2rTtPyfOdJ/k/uh0zcE9RVmc/j8SOZ5TvndZ9qolqR1+l8CPCkyDszZ5ReE0+5vdeWKzTyubbeu+49Ss7Wrnxw3o5vl3J+jV86K/TLWXWVeCispnxHU7hMPI4bPceglZK1NVINM0Mn3krWuqi+/kc+1ELmOcxws5pII5CDY/aqh7WdTpVY1YKcdjPCGQhRqBKkAgIUc8/wDQBSQ1ibdkRlhLTSsje4vgcQ0tcb6NzbSbfZ1bFnoVnB4bj57LOR6Vak6sFhJL9h3g3Vqc8FJnioA2eGUDhtLXHpadX2O+wKuvF+pM+46K13KnOm3seP5/6F8tTzPrTe80uD7rUOncN7ELN5NN33ge1bVpDGWdw55/s+V6T3mZSVFPXLW/IcJKsj4QQWXeLeE1krgSWNOgzks3jHWbm/SqetPPm3wOnZEtNHtIre9b+5QLGW4IBs5oca04n0zjvo983zSdfcfarC0nis0+C6T2fs6yrR2S2+ZvtfStljfG4Xa9paR1iy22k1gz5ujVlSqKcdqeJzpi1A6nmkhftY4j7we0WKpZxzZNPcdYs7hXFCNVb0Yig2QQAAhDOgMh/IKb0YVtQ7OJyvKvzlTzL1ZivKDLz5vqfRlYLjs2WOSPnKfmIFVR1QEAIwbjmnP5ePRP/lWxa9ofOdJ/lF5odMvBPUVZy2ajn0dqOZ5Tdx6z7VSY47zsFJYQSPKGQt8lcadR1DJQTog2e3ladTu0bexe6VTMliVuVbJXdu4Ya9q89x0DTztkYHsN2uFwRyK4Tx1nLpwcJOL2oVedrJ7QkFVGN686MmrUHW1O7bW6wOVaF3Twecj7PozlByTtpvZrX8C7Wnzz+T7AEBnYdg807JHwxueI7aWiLkX9vYvShJrFLYale+oUJqFSSTZhOYRtBHWF4NlSUtaZCnE9AmIM3BKF088UbASXOHFew2k6uQKYLOkkjTv7iFC3lKTw1P8AJ0cxtgByBXS1I5O3i8RVZ5qsGWnjB1ta5zv3iA3+E960Lx4tLzPtOilNqNSb34en/foLhaZ9e3hrZ0BkRhHgtJGwizyNN4/WdrI7NnYrahDMgk9pyzKt3pNzKe7YvI+OX+M+C0b3NNnv3jOs7T2NuexRcVM2DMmRrPSbqMXsWt/YQqqjp6JQkEBbZK4x4JUxy69EGzxytO33r3SnmyTK7KlnpdtKmtu7zOhmuBAI1g6wVcLWjljWDwYrM72C2eypaOFvH6uMDenu1dy0byD1S+x9l0XvdtvLzQtlpeR9kCAhNbB0DkN5BTW/ywra37NHK8rfOVMeJerMVxQZefN9T6M/csNx2bLHJHztPzEAqk6oSmABAbjmn8vHo3/yrZte0+x850n+T+6HTMd67qKsnsOfx+JHM8u09Z/vWqTYdfpfAjyhkBEBrZpcoNJhpJDvmXdF0t+kOwnuPQt+0qasxnwvSXJ/s6iuILU9vmb5i2HsqInxPG9eCOrkPYtuUVJYM+at68qFRVI7Uc84vhz6eZ8Ugs5jrdBHEe0EKnlDNeazqtndQuaKqR3mGBfUONeTYk81YnQORmDspaVjGEOJGk94Nw5xGs35FcUoKMUkcsyndzubiU5fZeB6xjJWlqtcsQLvrC7Xd4UTownraItsp3Nv2c3hw3GsVOaqnJ3ksreg2I9gKwOzjxZb0+lF0viSZ84M1EI4c8juoAKNDXE9y6U3D+GKNtwHJmnowdxZZx2vJu89BJ4uhbFOjCn8KKO7yhXun/5ZfbcZWMYrHTROlldotb3k8QA4yV7nNQWLMNvbVLioqdNYtiAygxZ1VO+Z+ouOocg4h2D71Tzm5NtnUbCzjaUVSju/ctc3uDeE1jA4XZH+MfyauCO11u4rLbwcprwNDL95o9q0tstQ+FanNhN52MYMtSIGneQjX0vO3uFvtVZczzpYLdzzyj73ozZ+zous9sv2NGWsfUEJtBKAEA7c2OM+EUgY47+E6B8212Hu1fuqztqmfDDgc0y7Z6PdPDZLWXuUeFNqqeSF30hqPI4a2nsNllqwz4NFfZXMravGrHcc7zRFjnNcLOaS0jpBsfYqfDDadXpVFUgpx2NYnhDISEB0BkN5BTejCtrfsonK8rfO1P8AJl6sxXFBl5831PoysNx2TLLJGOm08OIgFU7DqS2Ephu5553EggLnJPHfAp920N03pbo6WjttrvY8iyUans5Z2BW5UsNNo+yUsNfmbk7O0SCPBdv/AJf+i2He4rDD1554nzy6JtPtfT+xavNyVp6+cT7GEc2KRCHohRzzzuBl4XXup5mSs4TDcfeO0XXqMnF4o1ru2hc0pUpbxjDO0NX5Ken8b/0W7pn/ABPkvdOe6p6f2ajljlEyue2QQ7k8DRJ09K42i+9GsLXrVfatPAvck5NqWKcXPOT8DXFg8S5LfBcpKmlP4mVwbe5YdbD2HZ1hZKdWVP4Suu8l2112kdfFbTecMzr7BPAel0bh/C73rajebmj5q46KyWulP8l5FnKojtdI3rYfuWVXcGteorpdHL5bIp/dHuTORQj/AOR56o3KXd0/2PK6PXz/APX1RR4pnWbrFPCSfrvNh12F7/YsUrz6UWNt0WqN41p4eQvsaxyerfpzvLuRuxrfNbxe1ak5ym9bPqrLJ9G0jm01997K5eDeNuyLywZQMeNwMj3m5dp6OobBwT/ZKz0a6pLYfP5WyNUv6iln4JLZhibC/OyLG1Mb8X43/os2mf8AEql0Ul3np/YtKqodI9z3m7nEknpK0m23iz7CjSjSpqEdiR8kMpYYRhElSXiIXLGOeeocXWdi9wpuRp3d7TtVHP3vAr142m2nisSUJL/I7KV1BK5+jptc3Rcy9r21g3sdmvi41lpVXTliVOVsmadTUccGjcTnaHNf/t/6da2dN/4nz66Jz31fT+zQso8SZUzvmZHuenrc3S0t9xm9ht27Fp1JZ8sePPP5PqMnWs7WgqU5Z2G/wKteTeApjgQ9h0DkOPyCm2/oxtVtb9mjleVfnKnmXqzFeUGXnzfU+Z94WG47Nllkf52n5iBuqnYdTBACeYBACa94BACAhACAlACAEAJuAIARAEQIUIApBKAEBCgEqQCAdGa3A9wpjK4b+Y6Wv6g4Pft7VZWtPCGdxOc9IL7SLnMi9UdX33i6y/wXwWreAN5J+MYeLWd8Ow31dS0q9PMkfWZCvdJtVjtjq/g1xYi6BACbQCAEAIDoDIbyCm9GFbUOzRyvK3ztT/Jl6sxXFDl3831Poz7QsFx2bLHJPzlPHiIBVXPO86mQoJBASpYBACAE2gEBCgEqfAEKASpQIQEp4ghOeeeIJTaCEBKAEBCagSgBAWuS2DmrqY4eIm7/ADRrd7u1e6UM6aRW5Wu1a2sp79i8zoaNgaABqAFgOgbFcJYakctlJybbNRznYL4RSF7Rv4d+PN+mO7X1ha91Tco4rcXnR+90e6UXslq++4SSrDpAICFABTzzziCUABAdAZDeQU3owreh2aOVZVeN5U82XqyleUGXp/N9T6MrDcLGmyxyT85T8xAKp8TqhKbACAhQvAAmoEqWATHnn+QQmAJQAiQBMQQgBASm8AgBACAE55/oAgBGwQgBQBvZpME3OF1Q4b+XU2/1Ado6zr7lY2kMFncTn/SS+9rWVFbI/uMBbh80eXtuCCLgjWOJMCU8NZz/AJY4P4JVyR69AkuYT9Um4HZs7FUVYOEsDp+R7zSbWMntWplGsRakoARghASgOgMhvIKb0YVtb9mjlWVfnKmPEvVmK8wMcw/wiCSG+jujdHS5F5nDPi4mxa13QrRqrcaH8kzecO9QLU0NcT6V9K6v0IBmmbzh3F9EdvGmhLiR71VfoQHNMznDvVCKzW9j3qq4/AifkmZzh/qhRofiPeur9CPIzSt5y71Ap0NcR71VfoQDNM3nDh+6FCskltD6VVfoR6GaZnOX+qP75VOhriPeqt9CI+SZvOHeqPemhLiH0qq/Qg+SZvOHeqEdmuJPvXV+hB8kzOcO9QJoaw1Mh9Kqr/8ARAM0zecO9UI7JcR711foQHNMznLvUHvU6GuIXSqr9CA5pmc4f6oUKzXEe9VX6EHyTN5w71Qjs1xHvVV+hEDNK3nLvUCKzXEe9VX6EevkmZzh3qhNDXEe9dX6ER8kzOcO9Ue9NDXHnnEj3qrfQgGaZur8od07wJoax2nr3rq/Qg+SZvOHeoE0NcSH0qq/QiRmnZzh3qhNDWO0PpVVw+BEDNM3nLvUCaGuI966v0IBmmZfyh+36o2fcis1vZD6U1WsMxDFo6ZsTGxsFmtAa0cgAsB3LcisFgfL1Kkqk3OW16z7KTwCA1fLTJBtfuZ09zewkaVr3ado7wPtWCtR9oW+S8rTsXLBYp7vE1j5Jv2j/h38awaF4+hc+9cu79QOab9p/wCH9U0PXtHvXLu/UBmm/aeref1UaH4h9K5d36k/JN+0H1P6qXZ8JD3rl3fqR8k37T/w/qmh+I965d36jBwPD/B4I4dLS0G6Ola11t045sUj5e6r+3rSqtYYvEzl7NcEAIAQAgBACAEAIAQAgBACAEAIAQAgBACAEAIAQAgBACAEAIAQAgBACAEAIAQAgBACAEAIAQAgBACAEAIAQAgBACAEAIAQAgBACAEAIAQAgBACAEAIAQAgBACAEAIAQFLiuVlFTO0J6qGN31XPF+0cSDEysJxynqgTTzxTAbdB4dbrsgLBAfKqqWRsc+RzWMaLuc42AHKSgKnxvoed0/8AuN96DA+1JlJSSvbHHUwve7gta8EmwubAHkCDEtUAIDExHE4adunPKyJvK9waPtQFPBl5hz3aLa2nLuTdBr6kBsTHAgEEEHWCNiAlAYM+MwMlbC+aNsrraMZcA432WG3WgM5AYWJ4tBTgGeWOIOvYvcG3tttdBuxMxrgQCNYOsFASgMHE8Xgp9Hd5o4tK+jpuDb222vyINpixZVUTjZtVTk+kb70BbRvDgC0gg7CDcFAekAIDAjxmndMYGzRmYbYg4aYtrOrbsQnBmehBX4jjdPTuDZ54onEXAe4NJGy4ugMTxuoed0/+433oAOV9Dzun/wBxvvUYguIpA4BzSC0i4I2EHYQpBhVmOU8LxHLPFG82sxzwCb6hqPSgLBAeJZQ1pc4hrQLkk2AA2klAV1PlFSPa97KiFzGW03B7dFt7htzewvYoMD6uxunDdMzxBt9HS022va9r322INkBRZ08ZkpMMqJYSRJYMa4bW6ZDdLrAKAXOabNvRVtEKuq05pJHvBbpkBui4jXom5ceFrPGE3k4jJyRyCpcNllkpQ8bq1rS1ztIDRJO9JGlrvxk7Aj1kG0oDWM5o/NVd6B/sUMCwzUZtqGvoGz1DZDIXvaS2QtFgbDUEAwMAzW0FHUR1EDZBJHfRJkJGsFp1dTipJN2Qg1rODlU3DaOScgOfwYmHY552X6BtPQEAqMis302NH/1DFJpCyQnc2A2c5oNtV+BHe4AA17dW0niNZvFZmYwt7NFsckbrantkcXDps64PcgN6wyjEMMcQNxGxrAdl9EWugMpAI/L/APxRh/XB/GUA8EAlfwlv0VF58nsagHFh/wCij8xvsCAyEAkPwl+DQ9cv8iA2CbMjhskY0d3jcRwhJfX1OBCIGr5oamehxefDHSmSEboLfRDmaw5o4ri4I6ehMRgkPdACAR2Tf+Lqn/U/gCMkeKEGrZXZA0mJPZJVNeXMbot0XlosTfiRASuefImlw0UvgrXjdC/S0nl3B0bdW0pvAyosy2FkA6E2sf5p5EJGHSU4jYyNt9FjQ0XNzYCw1otRBo+d/In/ANRpdKJv5TCC6O21w+lH28XT1lQEY+ZnLbw6m3Cc/lUA0XX2vYNTX25RsPSL8a9YMFHnrymfM+PCKO7ppXN3YN22OtsZ5L6nHoA4ioeojE3fJvIiKlw40QP6RhE0jQLuc4Wc7X3C/EAmBL17jGxTNtTTvke90m/eXlu90Q43uQLbdHRbfkYE8xvxNmxzCY6uCWnmF45GlruXoI6QbEdSARVXkji+BPfNQSGanvdwaNK4/wDJEeP9ZveEQGLmxzkx4oDG9oiqWN0nMHAcNhcw7dtrg7L8aA35AaxnO+aq30LkAms3eIY7HRNGHU8clPpus4hl9K++2vB29CEjKyAxDG5KlwxOBkcAjJDmhgOnduiN68nZpcSAYSECT/CWkdoULfoF0pJ/WAYG/YXIBvYFC1lNA1nAETA23JoiyAzkAIAQCOy+/wAUYf1wfxlCR4oQJf8ACV/Q0fnyexqjeRvHBh/6KPzG+wKT09pkIQJH8Jfg0PXL7GIMdxiY5lxlDT05fLSsp4wAN2EVy29gDre4d4TasCDaMy2TEAYcRE5qp5w4OeQW6BveRtjr0tIayeIC2o6wGihIIBH5Nf4tquqT+BqbBsHggBAI/wDCWPkP+r/IniB2xcEdQQHtACARedPBpcJro8WobNa9xErfoh7rg3FxdrxxcRF+SxLAgucyeSznaeK1e+nqC4xk6yGuO+f1u2DkA6UJG2gBAY+IV0cEbpZnhkbRdz3bAL2196Aw3ZR0gZuhqYNC19LdW2t3oBJZvHsqcpJ56RpbTgyuuBZpad7foDnb4DpUYMM6BUg1fOf81VvoXIDUMx+OU0OFsZLUQxv3SQ6L5GtNr8hKDAYtLlBSyvDI6mB7zcBrZGlxsLmwBvs1oFrLJAaJnjyUdiFAdyGlNCd0Y3jdqs5o6SNnSAgNbzS5zYTAyjrniGaEaDXvNmvaNQBJ2PGw322vyoQM2px+ljaXvqYGtAvpGRtvahJnU87ZGtewhzXAOa4bCDrBQH0QCPz5076WvoMRa0lrHNBI+tG/Ta0n9Zt+4pgFiNXCcq6SpibLFURaJFzd7QW8ZDgTcEIgJvOlirMZxGkoaN26NY6zpG623cRpkHjDWi91OAeofsbA0ADYBYdigHpAJH8Jfg0PXL7Ge9AOGoomT05ikAcySPQcDxhzbFMBsEzmgxB+HYnU4VObNc47nc/TaLtt58evsHKg2DzQAgEfk4f/AHdU/wCp/A1QkB4KQCAR/wCEvsoeuX+RAO2LgjqCA9oAQC1/CA+aj6aP70BsmbP5qofQM9iEtYGzIQCAp8rqFk9HPHK3SY5hu25F7axrBB2gKGyJPCLfgcpvw6PwhzNHeh9rXOzV03417a/Tj4CGvNx3nUOQuAU9JTNFPE2PTALyLkuPS4kk96iSwZO5eS/Y2NQChy8jDsPqmuFwYnAjoQhnPkGTdMdsfGPpv+JeJNo8TbWw2fNngUEeIwPYyzml9jpO/wAtw4zbjUt64+OP+zLPVsH0vRAIBV55clqQwuqdwYJ9V5G3aTrA1hpAJ6SFKeMkg9mPO8RmGUEb5WNc24O0XPvXppYMyKKzmvL1Z15hEDY4ImMFmtjaANtgALbV5Zii8UmzLUEmJilBHURPimY2SNws5jhqP98qA5YywwSCCrljiZosaSANJxtr5SSV4g23r52njF5+HO4eOZ/J6mgpWzxRNbK8EOkuS4i+y5JsNQ1Cy9ntbF5L9hgoAQCvz34dHM2m3Rulo7pbWRxN5CpW1IhP9WHgM5jbAAbAF4j8KJYo852FxDE6ecN0ZrRnTDnA3a4gHUbbNXUve3BMjHU/DD/Y3QoJJQCtwjDo25Qyyhtnu3S7rnXvBxXsvMG3ieY62xpL0egQCuz14bFN4NujdLREltZH1eQhelz6HpJavNIZ8ewdS8J4o8J4rE9KSQQGkZ36RktBovF27o02uR7F6iC6yFiDcPpWt1ARNAHR2qGsGwi9UA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64522" name="AutoShape 10" descr="data:image/jpeg;base64,/9j/4AAQSkZJRgABAQAAAQABAAD/2wCEAAkGBxQSEhQUEhQUFBQXGBwYFxQYFxwaFxwcHB0fGBccHBwcHCggHB0lHBocITEhJSkrLi4uHB8zODMsNygtLiwBCgoKDg0OGxAQGiwkICQsLCw0LCwsLCwsLCwsLywsLCwsLCwsLCwsLCw0LCwvLCwsLCwsLDQsLCwsLCwsLDQsLP/AABEIALsBDgMBEQACEQEDEQH/xAAcAAACAgMBAQAAAAAAAAAAAAAABwEFBAYIAgP/xABQEAABAwIBBQoJBgwGAQUAAAABAAIDBBEFBgcSITETIjJBUVRhcYGRFBY0cnOSsdHSFzVCUqHBCCMkJTNiZIKywuHwNlODk6LiYxUmQ6Px/8QAGwEBAAIDAQEAAAAAAAAAAAAAAAEFAwQHAgb/xAA7EQACAQIBCAcHBAICAwEAAAAAAQIDBBEFEhQhMUFR8AYVM1NhcaETFjI0UoGRIrHR4XLBYvEjQkMk/9oADAMBAAIRAxEAPwB1V1YyGN0kjtFjRdzuQdihtLWzJSpTqzUILFsozlzQc4b3O9yw6TS+osOpb7u36AcuqDnDfVd8KaRT4jqa+7th49UHOG9zvcmkU+I6mvu7YePVBzhvc73JpNLiOpb7u36B49UHOG9zvcp0il9Q6lvu7foHj1Qc4b6rvhUaRT4jqW+7t+gDLqg5w31XfCp0il9Q6lvu7foBy6oOcN7nfCo0mnxHUt93b9A8eaDnDe53wppNLDHEdS33dv0I8eqDnDe53uUu4p/UOpb7u36EnLqg5w31XfCmkUvqI6mve7YDLqg5w3ud7lGkU+JPUt93b9A8eqDnDe53uRXNL6h1Lfd2/QDlzQc4b3O9yaTS4jqW+7t+gePVBzhvqu+FTpFPiOpb5/8AzfoHj1Qc4b6rvhUaRS4jqW+7t+gePNBzhvc74U0mlxHUt93b9A8eqDnDe53uU6RS+odS33dsPHqg5w3ud7lGk0+I6lvu7foHj1Qc4b6rvhU6RS4kdTX3dv0AZdUHOG9zvco0mlxJ6lvu7YDLqg5w31XfCpVxS+odS33dv0A5dUHOG+q73KNIp8R1Lfd2/QDl1Qc4b6rvhTSaXEdS33dv0J8eaDnDe53wppNPiOpb7u36fyQMuaDnDe53wppNLiOpb7u36B480HOG+q74U0ml9Q6lvu6foAy6oOcN7ne5TpFPiR1Ne92yPHug5w31XfCmkUvqJ6lvu7ZPjzQc4b3O9yjSafEdTX3dsPHqg5w31Xe5TpFL6h1Lfd2/T+S8oqtkrGyRuDmOF2uGwhZYvFYorqlOVOTjNYNH3UngoMvPm+p9GVguOzZZZIeF5T8xAWVVvOpAo8SSVLAXTxBCgEqQAQgFBJCkAgJQEICbqNYITDgCVPO8AgBQCFOsEoAQEItYJKAhQ9gJUgEAFRu1AhTrAICUfiAQBdCDoDIfyCm9GFbW/Zo5XlX5yp5l6sxXlBl4fzfU+jPtCw3HZssskfO0/MQKqTqYJtAICEBKAEAIAQAgBACAE2ghQCVOrnnnYAQAgBOeef4AIAQAgIUeIJUgE1AhQCVIBACAEAICFAJAU7AdAZC+QU3owra3f/jRyvK3ztX/ACZerMVxQZefN9T6MrDcdmyyyR87T8xAKoOpLYSpJITnnlAy8Nw2WofucLC99r6Itew2nWelSoyk8Ea9zdUraGfVeCLQZF1/Nn97fiWT2FTgaHXll3iA5F1/Nn97PiT2FTgOvLHvEByLr+bP72fEnsKnBjryy7xepD8jq4azTSf8T7HFPYVFsXPP+yY5csntqIqayikiOjKx7DyOBHtWOSa2m/RuaVZY05J+RjqDOSgIQEp5gzcNwieoNoYnydIGrv2L1GMpbDUub63t+1mkbFS5t65+stjZ5zxfuF1mVrVfhz4YlRU6TWkdmL+xkSZr6wbDCf3yP5UdpU8OfxziY49KLXepfj+yqq8h66O94HEDjaWu69QN/sXl29WL2G7Sy9ZVGln4eeooJ4XMOi9paeQgg/asTTT1lrCrCosYNNeB81BkBACAlAARYshtJYsthkxWc2m9Qr2qU+DK95Wsk8HURj1+DTwgOlifG0mwLhYX5F5lCS1tGajfW9aWbTmm/AwVGJtggBAQoBKkEFOed5DOgchvIKb0YVtb6qaOV5V+cqeZerMV5QZeH831PmfeFhuOyZZZH+dp+YgSqnE6mCAEBuOafy8ejf8Actm07Q+b6T4aIv8AJDsVmc+I0hyoTgwuhGAID4VtDHM0slY17Tta4XC8yipLBmWlWqUpZ0G0/AUmXmQ3goM8F3Q33zb3LL8fS32ezQuKCh+qOw+3yLlz27VGt8W58f7NFWofUggN0zfZG+Fu3aa4gadQ+ueMX5BxrYt6Gf8Aqew+ay7lh2v/AIaXxP0HHS0jImhsbGsaNgaAArNRSWCPgp1J1HnSeLPlW4lDD+llYzznAFQ5pameqdCpV1Qi35GHFlPSONm1MJ/fC8+2hxM8sn3UVi6b/BZwzteLscHDlBuF7Uk95qyhKDwksDWM400DKR5ljY9x1RhwF9I8YO0W6FguXGMMWi2yJCtUuoqnJpb/ACEYqs6aSgBAQm4GzZvMI8JrGAi7I/xjuTVwQesrPQp50/BFJl680e1aT1y1fyPhWpzUo8s8HFVSSR2GmBpMP6zdY79nasVaGfBosMl3btrmM92x+TOf3tsSDtGoqo8DqcZKSUlvPKeJ6JQAgBNoBAdAZDH8gpvRhW1v2aOVZW+cqebL1ZivKHLv5vqfM+8LBc9myyyR87T8xAKqOpIhCQUA3PNMPy//AEn/AHLZtcPaHznSf5Nf5IdE3BPUVZt4a2c/j8SOcZa+UONpZLXNt+73qkTZ1ena0XFNwX4R8xXy/wCbL67vepcm9WJ70Sh9C/B9afF543BzJpQ4bDpu+82Uqc1vPE8n201mygsBm5vMt31DxT1BBksSx41aVtZB4r213W9b3Dm82R8blvIkbWPtqXw71wN+qYGyMcxwu1wII6DqK22sUfNQm4SUltRzpjVB4PPLCb7xxbr5OI9yppxcZuJ1iyuNIoRq8UYS8G1J4LE6IyVohDSQMHFG2/S4i7j3q5pRzYJHJ7+s6tzOb4sp85GPPpKYbkbSSO0Q7kFiSR0+9Y7iq4R1G7kOwjd3GE/hWtiRllc4lziXOO0k3J6zxqq8eef6OkQpQhFRisEjwmrHUe8D70dW+FwdE9zHDjabf/q9KUo7GYa1tSrRzZxTRm4xlBPVNjE79LcwQOK99pNtp1DWvU6kp4Zz2GvZ5NoWspSpLBsq1jN8lSCEAIB1ZrMG3Gl3Uiz5t9+6OB3jX2qytIOMMXvOcdILz29y4LZHV995ttXWMiDTI4NDnBgvxucbNHaStlyS2lLTpTqYqKxwWP4PupMYjc5OC+DVji0Wjl37es8Metr7VU3EHCfgzo/R+90i2UZPXHV/Bqiwl8QoBKkEJtBIUA6AyG8gpvRhW9v2aOV5Wf8A+yp5l6sxXFDl5831XoysNx2bLHJOGmU8eJz+qk6oSgBOeefsDcc1A/Lx6J/8q2LXtD53pN8p90OmbgnqKs3hhrOfR2o5nmO+PWVSeaOv0vgXkeUMhCjAF9kKwmvp7X1PueoA3+y6zUMfaLAqctyirKePDUdAK3OYCDzgvBxCotxOAPXoi6qbjtGdMyCmrKGJrqw+RcSWKwOismawTUsDxxxtv1gWP2q4pPGnF+Bya+pOncTi+LKzL/J11bT6Mdt1YdJgOoHiIvxXGxeLinnw1G3kfKCs6+dL4Xqf8iPraN8LyyVjmPG1rhYqraa2nSaFxTrxzqcsUfFQZgQAgBACAEwBZZOYWaqpihGxzhpeaNbvsXunHOklzxNDKV0ra2lU8DoeCIMaGjUALAdA2K52bDlc5OUm3vFbncxs7rFAxxAj/GOt9b6HcLm3SFX3dT9Sitx9h0asFKnOrNbdS8teJv8AkpioqqWKUbSLO6HDU77VuUqiqRzj5rKFs7a4lTfKKnOXg3hFI5zeHFvx0gcId3sWK5hnRx4G5kK90a6WOyWoRyq8eB0tPElThzz/ACSCMAjAIDoDIYfkFN6MK2t3jTRyrKvzlTzL1ZivKDLwfm+p9GVir9myxyR85T8xAqoOqEJgCUBuOafy8eif/Kti07Q+c6T/ACi/yQ6ZeCeoq0Zz+O1HM8vCPWVRLDDn+EdgpfAiwwzAKiobpQxOeAbEi2rvPSskac5LFLE07nKVvbSzassGWdHkFXSG246HS9wAHcSVkVtUe7nn/o0qnSGygsVLHyGXkVkUyivI8h8zhbSGxo5G/eeNbtG3VPW9p8jlbLM715q1RW7j5l/jWJspoHzSGzWi/STxAdJOpZZzUFiVlrbzuKqpQWtnO1bVOlkfI/hPcXHtN/6Knk3J4s6vb0Y0acacdiR8VBmNzzf5ZeBncprmBxvfboHltycoC2bevmfpew+ay5kbSV7Wkv1fv/Y5KWqZK0Pjc17TrBBuFZJprFHwdSlOnJxmsGuJ8cRwyKobozRseP1gDbq5F5lTjLaj1RuKtGWdTk15GoYrmvppLmFz4TyDfN7jrt1Fa0rSL2PAvbbpLdUsFUwkvw/yaZjObqrhuWATtH1OF6u3uWvO2mte0+gtekltVwU/0vx2fk1KWMtJDgWkbQRYjrBWu9WJfwqRmsYvFHlNp7IUc887wSp8wNLNBgtmyVThrJ3NnUNbiO3V2Fb1nDbI+H6T3rlNW62LWxiVtSIo3yO1BrS49mtbkpKKxZ8rTg6k1Bb3gc54pXOnmklfte4u6hxDsGpU8nnSx58jrFnbq3oxpLcjes0GM6Ej6Zx1Pu9lzxgb4DrAv+6VtWlT9Tiz5rpRZYxVxHdqf+hsOFxY7Ct9rFHxSeGs57yuwbwSqkiHAB0meaeD3WI7FUVoZkmt2s6jki8V1bRnv2PzKdYyzIUc887wCkAoB0DkN5BTejCt6HZo5VlX5yp5l6sxXlBl7831PmH2hYbjs2WWSPnafmIFVJ1IEJBEDcc0/l49E/8AlWxa9ofOdJ/k/uh0zcF3UVaN4HP4fEjmibhG/Kf71KjwOv0sMxYcDZs3mUPglSA4/ipbNfyA/Rd2ewrPQqZkvMpcvZO0qhnR+KOz/a/geYKtTnBT5S5SQ0TA6bSu64Y0C9yBe19g7SsdWqqaxZvWNhVvJ5tMTOVeVc1c/f72IG7IxxdJPG5Vtas6m3ZzxOgZLyRSso47ZPeUKwluQmAJQFhhGOT0rtKCRzOUbWnrB1FTGbh8LNK6yfb3Kwqxx/c3bCc6kjbCoiD/ANZh0T6p1fatuF21qkj5u66LJ66MsPB/ybjhOXdFOQ0S7m4/RkBb3HZ9q2IXMJb8PMobnIl5Q1uOK4rX/ZsrXA7Na2Cqaa2mvZV5Iw1rDcBkoG9lA19R5R/YWGrRVReJZZPyrWs54p4x3oRmI0T4JXxSCzmEg/ceojWquUXF4PadKtbiFxSVSGxmOvJsH0pad0j2xsF3PcGjrJspUc5pLnn8GGvVjRpynLcjozB8PbTwxxM2MaBfl5SrmEc2Kicnua8q9WVSW1s07O7i2507YGnfSnX5jdveSB3rWuqjjHNW8vejVn7W4dR7I/uKBV2rnnnxOgmThda6CWOVnCY4OH3jtUxbi00a93QVejKk96wOi8MrWzRRysN2vaHA9auYvFJnJ69KVGpKnLangaPncwXdIWVDRvozout9V3udbvK1buGMc7gfRdGr32VZ0Xsl+4o1Xn3wIAQEJzzvDOgchvIKb0YVtbrCmkcryt87U/yZerMVxQ5eH831PoysNx2bLLI/ztPzOf1UnUwRAFGoG5Zp/Lx6N/tC2rTtPyfOdJ/k/uh0zcE9RVmc/j8SOZ5TvndZ9qolqR1+l8CPCkyDszZ5ReE0+5vdeWKzTyubbeu+49Ss7Wrnxw3o5vl3J+jV86K/TLWXWVeCispnxHU7hMPI4bPceglZK1NVINM0Mn3krWuqi+/kc+1ELmOcxws5pII5CDY/aqh7WdTpVY1YKcdjPCGQhRqBKkAgIUc8/wDQBSQ1ibdkRlhLTSsje4vgcQ0tcb6NzbSbfZ1bFnoVnB4bj57LOR6Vak6sFhJL9h3g3Vqc8FJnioA2eGUDhtLXHpadX2O+wKuvF+pM+46K13KnOm3seP5/6F8tTzPrTe80uD7rUOncN7ELN5NN33ge1bVpDGWdw55/s+V6T3mZSVFPXLW/IcJKsj4QQWXeLeE1krgSWNOgzks3jHWbm/SqetPPm3wOnZEtNHtIre9b+5QLGW4IBs5oca04n0zjvo983zSdfcfarC0nis0+C6T2fs6yrR2S2+ZvtfStljfG4Xa9paR1iy22k1gz5ujVlSqKcdqeJzpi1A6nmkhftY4j7we0WKpZxzZNPcdYs7hXFCNVb0Yig2QQAAhDOgMh/IKb0YVtQ7OJyvKvzlTzL1ZivKDLz5vqfRlYLjs2WOSPnKfmIFVR1QEAIwbjmnP5ePRP/lWxa9ofOdJ/lF5odMvBPUVZy2ajn0dqOZ5Tdx6z7VSY47zsFJYQSPKGQt8lcadR1DJQTog2e3ladTu0bexe6VTMliVuVbJXdu4Ya9q89x0DTztkYHsN2uFwRyK4Tx1nLpwcJOL2oVedrJ7QkFVGN686MmrUHW1O7bW6wOVaF3Twecj7PozlByTtpvZrX8C7Wnzz+T7AEBnYdg807JHwxueI7aWiLkX9vYvShJrFLYale+oUJqFSSTZhOYRtBHWF4NlSUtaZCnE9AmIM3BKF088UbASXOHFew2k6uQKYLOkkjTv7iFC3lKTw1P8AJ0cxtgByBXS1I5O3i8RVZ5qsGWnjB1ta5zv3iA3+E960Lx4tLzPtOilNqNSb34en/foLhaZ9e3hrZ0BkRhHgtJGwizyNN4/WdrI7NnYrahDMgk9pyzKt3pNzKe7YvI+OX+M+C0b3NNnv3jOs7T2NuexRcVM2DMmRrPSbqMXsWt/YQqqjp6JQkEBbZK4x4JUxy69EGzxytO33r3SnmyTK7KlnpdtKmtu7zOhmuBAI1g6wVcLWjljWDwYrM72C2eypaOFvH6uMDenu1dy0byD1S+x9l0XvdtvLzQtlpeR9kCAhNbB0DkN5BTW/ywra37NHK8rfOVMeJerMVxQZefN9T6M/csNx2bLHJHztPzEAqk6oSmABAbjmn8vHo3/yrZte0+x850n+T+6HTMd67qKsnsOfx+JHM8u09Z/vWqTYdfpfAjyhkBEBrZpcoNJhpJDvmXdF0t+kOwnuPQt+0qasxnwvSXJ/s6iuILU9vmb5i2HsqInxPG9eCOrkPYtuUVJYM+at68qFRVI7Uc84vhz6eZ8Ugs5jrdBHEe0EKnlDNeazqtndQuaKqR3mGBfUONeTYk81YnQORmDspaVjGEOJGk94Nw5xGs35FcUoKMUkcsyndzubiU5fZeB6xjJWlqtcsQLvrC7Xd4UTownraItsp3Nv2c3hw3GsVOaqnJ3ksreg2I9gKwOzjxZb0+lF0viSZ84M1EI4c8juoAKNDXE9y6U3D+GKNtwHJmnowdxZZx2vJu89BJ4uhbFOjCn8KKO7yhXun/5ZfbcZWMYrHTROlldotb3k8QA4yV7nNQWLMNvbVLioqdNYtiAygxZ1VO+Z+ouOocg4h2D71Tzm5NtnUbCzjaUVSju/ctc3uDeE1jA4XZH+MfyauCO11u4rLbwcprwNDL95o9q0tstQ+FanNhN52MYMtSIGneQjX0vO3uFvtVZczzpYLdzzyj73ozZ+zous9sv2NGWsfUEJtBKAEA7c2OM+EUgY47+E6B8212Hu1fuqztqmfDDgc0y7Z6PdPDZLWXuUeFNqqeSF30hqPI4a2nsNllqwz4NFfZXMravGrHcc7zRFjnNcLOaS0jpBsfYqfDDadXpVFUgpx2NYnhDISEB0BkN5BTejCtrfsonK8rfO1P8AJl6sxXFBl5831PoysNx2TLLJGOm08OIgFU7DqS2Ephu5553EggLnJPHfAp920N03pbo6WjttrvY8iyUans5Z2BW5UsNNo+yUsNfmbk7O0SCPBdv/AJf+i2He4rDD1554nzy6JtPtfT+xavNyVp6+cT7GEc2KRCHohRzzzuBl4XXup5mSs4TDcfeO0XXqMnF4o1ru2hc0pUpbxjDO0NX5Ken8b/0W7pn/ABPkvdOe6p6f2ajljlEyue2QQ7k8DRJ09K42i+9GsLXrVfatPAvck5NqWKcXPOT8DXFg8S5LfBcpKmlP4mVwbe5YdbD2HZ1hZKdWVP4Suu8l2112kdfFbTecMzr7BPAel0bh/C73rajebmj5q46KyWulP8l5FnKojtdI3rYfuWVXcGteorpdHL5bIp/dHuTORQj/AOR56o3KXd0/2PK6PXz/APX1RR4pnWbrFPCSfrvNh12F7/YsUrz6UWNt0WqN41p4eQvsaxyerfpzvLuRuxrfNbxe1ak5ym9bPqrLJ9G0jm01997K5eDeNuyLywZQMeNwMj3m5dp6OobBwT/ZKz0a6pLYfP5WyNUv6iln4JLZhibC/OyLG1Mb8X43/os2mf8AEql0Ul3np/YtKqodI9z3m7nEknpK0m23iz7CjSjSpqEdiR8kMpYYRhElSXiIXLGOeeocXWdi9wpuRp3d7TtVHP3vAr142m2nisSUJL/I7KV1BK5+jptc3Rcy9r21g3sdmvi41lpVXTliVOVsmadTUccGjcTnaHNf/t/6da2dN/4nz66Jz31fT+zQso8SZUzvmZHuenrc3S0t9xm9ht27Fp1JZ8sePPP5PqMnWs7WgqU5Z2G/wKteTeApjgQ9h0DkOPyCm2/oxtVtb9mjleVfnKnmXqzFeUGXnzfU+Z94WG47Nllkf52n5iBuqnYdTBACeYBACa94BACAhACAlACAEAJuAIARAEQIUIApBKAEBCgEqQCAdGa3A9wpjK4b+Y6Wv6g4Pft7VZWtPCGdxOc9IL7SLnMi9UdX33i6y/wXwWreAN5J+MYeLWd8Ow31dS0q9PMkfWZCvdJtVjtjq/g1xYi6BACbQCAEAIDoDIbyCm9GFbUOzRyvK3ztT/Jl6sxXFDl3831Poz7QsFx2bLHJPzlPHiIBVXPO86mQoJBASpYBACAE2gEBCgEqfAEKASpQIQEp4ghOeeeIJTaCEBKAEBCagSgBAWuS2DmrqY4eIm7/ADRrd7u1e6UM6aRW5Wu1a2sp79i8zoaNgaABqAFgOgbFcJYakctlJybbNRznYL4RSF7Rv4d+PN+mO7X1ha91Tco4rcXnR+90e6UXslq++4SSrDpAICFABTzzziCUABAdAZDeQU3owreh2aOVZVeN5U82XqyleUGXp/N9T6MrDcLGmyxyT85T8xAKp8TqhKbACAhQvAAmoEqWATHnn+QQmAJQAiQBMQQgBASm8AgBACAE55/oAgBGwQgBQBvZpME3OF1Q4b+XU2/1Ado6zr7lY2kMFncTn/SS+9rWVFbI/uMBbh80eXtuCCLgjWOJMCU8NZz/AJY4P4JVyR69AkuYT9Um4HZs7FUVYOEsDp+R7zSbWMntWplGsRakoARghASgOgMhvIKb0YVtb9mjlWVfnKmPEvVmK8wMcw/wiCSG+jujdHS5F5nDPi4mxa13QrRqrcaH8kzecO9QLU0NcT6V9K6v0IBmmbzh3F9EdvGmhLiR71VfoQHNMznDvVCKzW9j3qq4/AifkmZzh/qhRofiPeur9CPIzSt5y71Ap0NcR71VfoQDNM3nDh+6FCskltD6VVfoR6GaZnOX+qP75VOhriPeqt9CI+SZvOHeqPemhLiH0qq/Qg+SZvOHeqEdmuJPvXV+hB8kzOcO9QJoaw1Mh9Kqr/8ARAM0zecO9UI7JcR711foQHNMznLvUHvU6GuIXSqr9CA5pmc4f6oUKzXEe9VX6EHyTN5w71Qjs1xHvVV+hEDNK3nLvUCKzXEe9VX6EevkmZzh3qhNDXEe9dX6ER8kzOcO9Ue9NDXHnnEj3qrfQgGaZur8od07wJoax2nr3rq/Qg+SZvOHeoE0NcSH0qq/QiRmnZzh3qhNDWO0PpVVw+BEDNM3nLvUCaGuI966v0IBmmZfyh+36o2fcis1vZD6U1WsMxDFo6ZsTGxsFmtAa0cgAsB3LcisFgfL1Kkqk3OW16z7KTwCA1fLTJBtfuZ09zewkaVr3ado7wPtWCtR9oW+S8rTsXLBYp7vE1j5Jv2j/h38awaF4+hc+9cu79QOab9p/wCH9U0PXtHvXLu/UBmm/aeref1UaH4h9K5d36k/JN+0H1P6qXZ8JD3rl3fqR8k37T/w/qmh+I965d36jBwPD/B4I4dLS0G6Ola11t045sUj5e6r+3rSqtYYvEzl7NcEAIAQAgBACAEAIAQAgBACAEAIAQAgBACAEAIAQAgBACAEAIAQAgBACAEAIAQAgBACAEAIAQAgBACAEAIAQAgBACAEAIAQAgBACAEAIAQAgBACAEAIAQAgBACAEAIAQFLiuVlFTO0J6qGN31XPF+0cSDEysJxynqgTTzxTAbdB4dbrsgLBAfKqqWRsc+RzWMaLuc42AHKSgKnxvoed0/8AuN96DA+1JlJSSvbHHUwve7gta8EmwubAHkCDEtUAIDExHE4adunPKyJvK9waPtQFPBl5hz3aLa2nLuTdBr6kBsTHAgEEEHWCNiAlAYM+MwMlbC+aNsrraMZcA432WG3WgM5AYWJ4tBTgGeWOIOvYvcG3tttdBuxMxrgQCNYOsFASgMHE8Xgp9Hd5o4tK+jpuDb222vyINpixZVUTjZtVTk+kb70BbRvDgC0gg7CDcFAekAIDAjxmndMYGzRmYbYg4aYtrOrbsQnBmehBX4jjdPTuDZ54onEXAe4NJGy4ugMTxuoed0/+433oAOV9Dzun/wBxvvUYguIpA4BzSC0i4I2EHYQpBhVmOU8LxHLPFG82sxzwCb6hqPSgLBAeJZQ1pc4hrQLkk2AA2klAV1PlFSPa97KiFzGW03B7dFt7htzewvYoMD6uxunDdMzxBt9HS022va9r322INkBRZ08ZkpMMqJYSRJYMa4bW6ZDdLrAKAXOabNvRVtEKuq05pJHvBbpkBui4jXom5ceFrPGE3k4jJyRyCpcNllkpQ8bq1rS1ztIDRJO9JGlrvxk7Aj1kG0oDWM5o/NVd6B/sUMCwzUZtqGvoGz1DZDIXvaS2QtFgbDUEAwMAzW0FHUR1EDZBJHfRJkJGsFp1dTipJN2Qg1rODlU3DaOScgOfwYmHY552X6BtPQEAqMis302NH/1DFJpCyQnc2A2c5oNtV+BHe4AA17dW0niNZvFZmYwt7NFsckbrantkcXDps64PcgN6wyjEMMcQNxGxrAdl9EWugMpAI/L/APxRh/XB/GUA8EAlfwlv0VF58nsagHFh/wCij8xvsCAyEAkPwl+DQ9cv8iA2CbMjhskY0d3jcRwhJfX1OBCIGr5oamehxefDHSmSEboLfRDmaw5o4ri4I6ehMRgkPdACAR2Tf+Lqn/U/gCMkeKEGrZXZA0mJPZJVNeXMbot0XlosTfiRASuefImlw0UvgrXjdC/S0nl3B0bdW0pvAyosy2FkA6E2sf5p5EJGHSU4jYyNt9FjQ0XNzYCw1otRBo+d/In/ANRpdKJv5TCC6O21w+lH28XT1lQEY+ZnLbw6m3Cc/lUA0XX2vYNTX25RsPSL8a9YMFHnrymfM+PCKO7ppXN3YN22OtsZ5L6nHoA4ioeojE3fJvIiKlw40QP6RhE0jQLuc4Wc7X3C/EAmBL17jGxTNtTTvke90m/eXlu90Q43uQLbdHRbfkYE8xvxNmxzCY6uCWnmF45GlruXoI6QbEdSARVXkji+BPfNQSGanvdwaNK4/wDJEeP9ZveEQGLmxzkx4oDG9oiqWN0nMHAcNhcw7dtrg7L8aA35AaxnO+aq30LkAms3eIY7HRNGHU8clPpus4hl9K++2vB29CEjKyAxDG5KlwxOBkcAjJDmhgOnduiN68nZpcSAYSECT/CWkdoULfoF0pJ/WAYG/YXIBvYFC1lNA1nAETA23JoiyAzkAIAQCOy+/wAUYf1wfxlCR4oQJf8ACV/Q0fnyexqjeRvHBh/6KPzG+wKT09pkIQJH8Jfg0PXL7GIMdxiY5lxlDT05fLSsp4wAN2EVy29gDre4d4TasCDaMy2TEAYcRE5qp5w4OeQW6BveRtjr0tIayeIC2o6wGihIIBH5Nf4tquqT+BqbBsHggBAI/wDCWPkP+r/IniB2xcEdQQHtACARedPBpcJro8WobNa9xErfoh7rg3FxdrxxcRF+SxLAgucyeSznaeK1e+nqC4xk6yGuO+f1u2DkA6UJG2gBAY+IV0cEbpZnhkbRdz3bAL2196Aw3ZR0gZuhqYNC19LdW2t3oBJZvHsqcpJ56RpbTgyuuBZpad7foDnb4DpUYMM6BUg1fOf81VvoXIDUMx+OU0OFsZLUQxv3SQ6L5GtNr8hKDAYtLlBSyvDI6mB7zcBrZGlxsLmwBvs1oFrLJAaJnjyUdiFAdyGlNCd0Y3jdqs5o6SNnSAgNbzS5zYTAyjrniGaEaDXvNmvaNQBJ2PGw322vyoQM2px+ljaXvqYGtAvpGRtvahJnU87ZGtewhzXAOa4bCDrBQH0QCPz5076WvoMRa0lrHNBI+tG/Ta0n9Zt+4pgFiNXCcq6SpibLFURaJFzd7QW8ZDgTcEIgJvOlirMZxGkoaN26NY6zpG623cRpkHjDWi91OAeofsbA0ADYBYdigHpAJH8Jfg0PXL7Ge9AOGoomT05ikAcySPQcDxhzbFMBsEzmgxB+HYnU4VObNc47nc/TaLtt58evsHKg2DzQAgEfk4f/AHdU/wCp/A1QkB4KQCAR/wCEvsoeuX+RAO2LgjqCA9oAQC1/CA+aj6aP70BsmbP5qofQM9iEtYGzIQCAp8rqFk9HPHK3SY5hu25F7axrBB2gKGyJPCLfgcpvw6PwhzNHeh9rXOzV03417a/Tj4CGvNx3nUOQuAU9JTNFPE2PTALyLkuPS4kk96iSwZO5eS/Y2NQChy8jDsPqmuFwYnAjoQhnPkGTdMdsfGPpv+JeJNo8TbWw2fNngUEeIwPYyzml9jpO/wAtw4zbjUt64+OP+zLPVsH0vRAIBV55clqQwuqdwYJ9V5G3aTrA1hpAJ6SFKeMkg9mPO8RmGUEb5WNc24O0XPvXppYMyKKzmvL1Z15hEDY4ImMFmtjaANtgALbV5Zii8UmzLUEmJilBHURPimY2SNws5jhqP98qA5YywwSCCrljiZosaSANJxtr5SSV4g23r52njF5+HO4eOZ/J6mgpWzxRNbK8EOkuS4i+y5JsNQ1Cy9ntbF5L9hgoAQCvz34dHM2m3Rulo7pbWRxN5CpW1IhP9WHgM5jbAAbAF4j8KJYo852FxDE6ecN0ZrRnTDnA3a4gHUbbNXUve3BMjHU/DD/Y3QoJJQCtwjDo25Qyyhtnu3S7rnXvBxXsvMG3ieY62xpL0egQCuz14bFN4NujdLREltZH1eQhelz6HpJavNIZ8ewdS8J4o8J4rE9KSQQGkZ36RktBovF27o02uR7F6iC6yFiDcPpWt1ARNAHR2qGsGwi9UAEB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4524" name="Picture 12" descr="http://cloudtimes.org/wp-content/uploads/2013/01/rsa-security-logo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01492" y="1295400"/>
            <a:ext cx="2085308" cy="1447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Proposed QC Schemes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8229600" cy="5592763"/>
          </a:xfrm>
        </p:spPr>
        <p:txBody>
          <a:bodyPr>
            <a:normAutofit/>
          </a:bodyPr>
          <a:lstStyle/>
          <a:p>
            <a:r>
              <a:rPr lang="en-US" dirty="0" smtClean="0"/>
              <a:t>Strong control over </a:t>
            </a:r>
            <a:r>
              <a:rPr lang="en-US" dirty="0" err="1" smtClean="0"/>
              <a:t>qubits</a:t>
            </a:r>
            <a:endParaRPr lang="en-US" dirty="0" smtClean="0"/>
          </a:p>
          <a:p>
            <a:pPr lvl="1"/>
            <a:r>
              <a:rPr lang="en-US" dirty="0" smtClean="0"/>
              <a:t>Trapped ions/atoms</a:t>
            </a:r>
          </a:p>
          <a:p>
            <a:pPr lvl="1"/>
            <a:r>
              <a:rPr lang="en-US" dirty="0" smtClean="0"/>
              <a:t>Superconducting circuits</a:t>
            </a:r>
          </a:p>
          <a:p>
            <a:pPr lvl="1"/>
            <a:r>
              <a:rPr lang="en-US" dirty="0" smtClean="0"/>
              <a:t>Spins in various materials</a:t>
            </a:r>
          </a:p>
          <a:p>
            <a:endParaRPr lang="en-US" dirty="0" smtClean="0"/>
          </a:p>
          <a:p>
            <a:r>
              <a:rPr lang="en-US" dirty="0" smtClean="0"/>
              <a:t>Isolation from </a:t>
            </a:r>
            <a:r>
              <a:rPr lang="en-US" dirty="0" err="1" smtClean="0"/>
              <a:t>decoherence</a:t>
            </a:r>
            <a:endParaRPr lang="en-US" dirty="0" smtClean="0"/>
          </a:p>
          <a:p>
            <a:pPr lvl="1"/>
            <a:r>
              <a:rPr lang="en-US" dirty="0" smtClean="0"/>
              <a:t>Topologically protected states</a:t>
            </a:r>
          </a:p>
          <a:p>
            <a:endParaRPr lang="en-US" dirty="0" smtClean="0"/>
          </a:p>
          <a:p>
            <a:r>
              <a:rPr lang="en-US" dirty="0" smtClean="0"/>
              <a:t>Quantum annealing (its own separate topic)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Ion Traps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610600" cy="4525963"/>
          </a:xfrm>
        </p:spPr>
        <p:txBody>
          <a:bodyPr/>
          <a:lstStyle/>
          <a:p>
            <a:r>
              <a:rPr lang="en-US" dirty="0" smtClean="0"/>
              <a:t>Electrostatic traps hold ions in place (in vacuum)</a:t>
            </a:r>
          </a:p>
          <a:p>
            <a:pPr lvl="1"/>
            <a:r>
              <a:rPr lang="en-US" dirty="0" smtClean="0"/>
              <a:t>Motion of ions serves to couple </a:t>
            </a:r>
            <a:r>
              <a:rPr lang="en-US" dirty="0" err="1" smtClean="0"/>
              <a:t>qubits</a:t>
            </a:r>
            <a:endParaRPr lang="en-US" dirty="0" smtClean="0"/>
          </a:p>
          <a:p>
            <a:endParaRPr lang="en-US" sz="2000" dirty="0" smtClean="0"/>
          </a:p>
          <a:p>
            <a:r>
              <a:rPr lang="en-US" dirty="0" smtClean="0"/>
              <a:t>Technology developed first, and still “furthest along”: </a:t>
            </a:r>
            <a:r>
              <a:rPr lang="en-US" dirty="0" smtClean="0">
                <a:solidFill>
                  <a:srgbClr val="0070C0"/>
                </a:solidFill>
              </a:rPr>
              <a:t>14 </a:t>
            </a:r>
            <a:r>
              <a:rPr lang="en-US" dirty="0" err="1" smtClean="0">
                <a:solidFill>
                  <a:srgbClr val="0070C0"/>
                </a:solidFill>
              </a:rPr>
              <a:t>qubits</a:t>
            </a:r>
            <a:r>
              <a:rPr lang="en-US" dirty="0" smtClean="0">
                <a:solidFill>
                  <a:srgbClr val="0070C0"/>
                </a:solidFill>
              </a:rPr>
              <a:t> (2011)</a:t>
            </a: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23554" name="Picture 2" descr="Entangled ions in a r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81600" y="3904107"/>
            <a:ext cx="3164043" cy="2420493"/>
          </a:xfrm>
          <a:prstGeom prst="rect">
            <a:avLst/>
          </a:prstGeom>
          <a:noFill/>
        </p:spPr>
      </p:pic>
      <p:pic>
        <p:nvPicPr>
          <p:cNvPr id="5" name="Picture 6" descr="http://www.sciencemag.org/content/322/5907/1480/F1.medium.gif"/>
          <p:cNvPicPr>
            <a:picLocks noChangeAspect="1" noChangeArrowheads="1"/>
          </p:cNvPicPr>
          <p:nvPr/>
        </p:nvPicPr>
        <p:blipFill>
          <a:blip r:embed="rId4" cstate="print"/>
          <a:srcRect t="29386"/>
          <a:stretch>
            <a:fillRect/>
          </a:stretch>
        </p:blipFill>
        <p:spPr bwMode="auto">
          <a:xfrm>
            <a:off x="1752600" y="4343400"/>
            <a:ext cx="2561066" cy="1867835"/>
          </a:xfrm>
          <a:prstGeom prst="rect">
            <a:avLst/>
          </a:prstGeom>
          <a:noFill/>
        </p:spPr>
      </p:pic>
      <p:sp>
        <p:nvSpPr>
          <p:cNvPr id="6" name="Rectangle 5"/>
          <p:cNvSpPr/>
          <p:nvPr/>
        </p:nvSpPr>
        <p:spPr>
          <a:xfrm>
            <a:off x="0" y="6581001"/>
            <a:ext cx="91440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T.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Monz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Phys. Rev. </a:t>
            </a:r>
            <a:r>
              <a:rPr lang="en-US" sz="1200" i="1" dirty="0" err="1" smtClean="0">
                <a:latin typeface="Arial" pitchFamily="34" charset="0"/>
                <a:cs typeface="Arial" pitchFamily="34" charset="0"/>
              </a:rPr>
              <a:t>Lett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106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130506 (2011).;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L.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Fallani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M.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Inguscio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Science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322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1480 (2008).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Superconducting and Spin </a:t>
            </a:r>
            <a:r>
              <a:rPr lang="en-US" dirty="0" err="1" smtClean="0"/>
              <a:t>Qubits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703637"/>
            <a:ext cx="8229600" cy="3154363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Superconducting </a:t>
            </a:r>
            <a:r>
              <a:rPr lang="en-US" dirty="0" err="1" smtClean="0"/>
              <a:t>qubits</a:t>
            </a:r>
            <a:r>
              <a:rPr lang="en-US" dirty="0" smtClean="0"/>
              <a:t>: aluminum circuits</a:t>
            </a:r>
          </a:p>
          <a:p>
            <a:pPr lvl="1"/>
            <a:r>
              <a:rPr lang="en-US" dirty="0" smtClean="0"/>
              <a:t>Amount of charge,</a:t>
            </a:r>
            <a:r>
              <a:rPr lang="en-US" dirty="0"/>
              <a:t> </a:t>
            </a:r>
            <a:r>
              <a:rPr lang="en-US" dirty="0" smtClean="0"/>
              <a:t>Direction of superconducting current, Phase of current across a junction</a:t>
            </a:r>
          </a:p>
          <a:p>
            <a:pPr marL="0" indent="0">
              <a:buNone/>
            </a:pPr>
            <a:endParaRPr lang="en-US" sz="2800" dirty="0" smtClean="0"/>
          </a:p>
          <a:p>
            <a:r>
              <a:rPr lang="en-US" dirty="0" smtClean="0"/>
              <a:t>Spins</a:t>
            </a:r>
          </a:p>
          <a:p>
            <a:pPr lvl="1"/>
            <a:r>
              <a:rPr lang="en-US" dirty="0" smtClean="0"/>
              <a:t>Defect centers in diamond, silicon</a:t>
            </a:r>
          </a:p>
          <a:p>
            <a:pPr lvl="1"/>
            <a:r>
              <a:rPr lang="en-US" dirty="0" smtClean="0"/>
              <a:t>Artificial atoms</a:t>
            </a:r>
          </a:p>
        </p:txBody>
      </p:sp>
      <p:pic>
        <p:nvPicPr>
          <p:cNvPr id="67586" name="Picture 2" descr="http://yacoby.physics.harvard.edu/images/spin%20qubits/double_double_d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990600"/>
            <a:ext cx="5181600" cy="2356009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6629400" y="3304401"/>
            <a:ext cx="2422458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Image courtesy of M.D.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Shulman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 descr="http://web.physics.ucsb.edu/~martinisgroup/photos/BBCReZQu1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990599"/>
            <a:ext cx="3503666" cy="2336823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76200" y="3304401"/>
            <a:ext cx="3175869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http://web.physics.ucsb.edu/~martinisgroup/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Topologically Quantum Computation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4137213" y="2286000"/>
            <a:ext cx="44711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First move in X, then in Y:</a:t>
            </a:r>
            <a:endParaRPr lang="en-US" sz="2800" dirty="0">
              <a:solidFill>
                <a:srgbClr val="008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91000" y="1143000"/>
            <a:ext cx="4343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First move in Y, then in X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1066800" y="1905000"/>
            <a:ext cx="1253333" cy="1414464"/>
            <a:chOff x="606425" y="3593305"/>
            <a:chExt cx="1253333" cy="1414464"/>
          </a:xfrm>
        </p:grpSpPr>
        <p:sp>
          <p:nvSpPr>
            <p:cNvPr id="55" name="Rectangle 54"/>
            <p:cNvSpPr/>
            <p:nvPr/>
          </p:nvSpPr>
          <p:spPr>
            <a:xfrm>
              <a:off x="609600" y="3679723"/>
              <a:ext cx="1034143" cy="13273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Front</a:t>
              </a:r>
              <a:endParaRPr lang="en-US" dirty="0"/>
            </a:p>
          </p:txBody>
        </p:sp>
        <p:sp>
          <p:nvSpPr>
            <p:cNvPr id="56" name="Parallelogram 55"/>
            <p:cNvSpPr/>
            <p:nvPr/>
          </p:nvSpPr>
          <p:spPr>
            <a:xfrm>
              <a:off x="606425" y="3593305"/>
              <a:ext cx="1253331" cy="86519"/>
            </a:xfrm>
            <a:prstGeom prst="parallelogram">
              <a:avLst>
                <a:gd name="adj" fmla="val 257143"/>
              </a:avLst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Top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57" name="Parallelogram 56"/>
            <p:cNvSpPr/>
            <p:nvPr/>
          </p:nvSpPr>
          <p:spPr>
            <a:xfrm rot="16200000" flipH="1">
              <a:off x="1042990" y="4191001"/>
              <a:ext cx="1414459" cy="219077"/>
            </a:xfrm>
            <a:prstGeom prst="parallelogram">
              <a:avLst>
                <a:gd name="adj" fmla="val 3787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Side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62" name="Group 61"/>
          <p:cNvGrpSpPr/>
          <p:nvPr/>
        </p:nvGrpSpPr>
        <p:grpSpPr>
          <a:xfrm>
            <a:off x="1067594" y="1905000"/>
            <a:ext cx="1253333" cy="1414464"/>
            <a:chOff x="606425" y="3593305"/>
            <a:chExt cx="1253333" cy="1414464"/>
          </a:xfrm>
        </p:grpSpPr>
        <p:sp>
          <p:nvSpPr>
            <p:cNvPr id="63" name="Rectangle 62"/>
            <p:cNvSpPr/>
            <p:nvPr/>
          </p:nvSpPr>
          <p:spPr>
            <a:xfrm>
              <a:off x="609600" y="3679723"/>
              <a:ext cx="1034143" cy="13273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Front</a:t>
              </a:r>
              <a:endParaRPr lang="en-US" dirty="0"/>
            </a:p>
          </p:txBody>
        </p:sp>
        <p:sp>
          <p:nvSpPr>
            <p:cNvPr id="64" name="Parallelogram 63"/>
            <p:cNvSpPr/>
            <p:nvPr/>
          </p:nvSpPr>
          <p:spPr>
            <a:xfrm>
              <a:off x="606425" y="3593305"/>
              <a:ext cx="1253331" cy="86519"/>
            </a:xfrm>
            <a:prstGeom prst="parallelogram">
              <a:avLst>
                <a:gd name="adj" fmla="val 257143"/>
              </a:avLst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Top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65" name="Parallelogram 64"/>
            <p:cNvSpPr/>
            <p:nvPr/>
          </p:nvSpPr>
          <p:spPr>
            <a:xfrm rot="16200000" flipH="1">
              <a:off x="1042990" y="4191001"/>
              <a:ext cx="1414459" cy="219077"/>
            </a:xfrm>
            <a:prstGeom prst="parallelogram">
              <a:avLst>
                <a:gd name="adj" fmla="val 3787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Side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70" name="TextBox 69"/>
          <p:cNvSpPr txBox="1"/>
          <p:nvPr/>
        </p:nvSpPr>
        <p:spPr>
          <a:xfrm>
            <a:off x="5712760" y="1676400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vs.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609600" y="6029980"/>
            <a:ext cx="826219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For most things: order of operations doesn’t matter</a:t>
            </a: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4724400" y="3200400"/>
            <a:ext cx="3048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You get the same result either way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1.15607E-7 L 2.5E-6 0.27445 L 0.17534 0.27445 " pathEditMode="relative" rAng="0" ptsTypes="AAA">
                                      <p:cBhvr>
                                        <p:cTn id="10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.00023 L 0.17552 -0.00046 L 0.175 0.27445 " pathEditMode="relative" rAng="0" ptsTypes="AAA">
                                      <p:cBhvr>
                                        <p:cTn id="20" dur="2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00" y="13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70" grpId="0"/>
      <p:bldP spid="71" grpId="0"/>
      <p:bldP spid="7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Topologically Protected States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“Non-</a:t>
            </a:r>
            <a:r>
              <a:rPr lang="en-US" dirty="0" err="1" smtClean="0"/>
              <a:t>abelian</a:t>
            </a:r>
            <a:r>
              <a:rPr lang="en-US" dirty="0" smtClean="0"/>
              <a:t>” states: order of operations matters</a:t>
            </a:r>
          </a:p>
          <a:p>
            <a:endParaRPr lang="en-US" sz="2400" dirty="0" smtClean="0"/>
          </a:p>
          <a:p>
            <a:r>
              <a:rPr lang="en-US" dirty="0" smtClean="0"/>
              <a:t>Insensitive to noise from environment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91200" y="342007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rotate around X, then around Y: different result!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895600" y="342007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First rotate around Y, then around X</a:t>
            </a:r>
            <a:endParaRPr lang="en-US" dirty="0"/>
          </a:p>
        </p:txBody>
      </p:sp>
      <p:grpSp>
        <p:nvGrpSpPr>
          <p:cNvPr id="5" name="Group 25"/>
          <p:cNvGrpSpPr/>
          <p:nvPr/>
        </p:nvGrpSpPr>
        <p:grpSpPr>
          <a:xfrm>
            <a:off x="499267" y="3810000"/>
            <a:ext cx="1253333" cy="1414464"/>
            <a:chOff x="606425" y="3593305"/>
            <a:chExt cx="1253333" cy="1414464"/>
          </a:xfrm>
        </p:grpSpPr>
        <p:sp>
          <p:nvSpPr>
            <p:cNvPr id="4" name="Rectangle 3"/>
            <p:cNvSpPr/>
            <p:nvPr/>
          </p:nvSpPr>
          <p:spPr>
            <a:xfrm>
              <a:off x="609600" y="3679723"/>
              <a:ext cx="1034143" cy="1327355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Front</a:t>
              </a:r>
              <a:endParaRPr lang="en-US" dirty="0"/>
            </a:p>
          </p:txBody>
        </p:sp>
        <p:sp>
          <p:nvSpPr>
            <p:cNvPr id="22" name="Parallelogram 21"/>
            <p:cNvSpPr/>
            <p:nvPr/>
          </p:nvSpPr>
          <p:spPr>
            <a:xfrm>
              <a:off x="606425" y="3593305"/>
              <a:ext cx="1253331" cy="86519"/>
            </a:xfrm>
            <a:prstGeom prst="parallelogram">
              <a:avLst>
                <a:gd name="adj" fmla="val 257143"/>
              </a:avLst>
            </a:prstGeom>
            <a:solidFill>
              <a:srgbClr val="9933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400" dirty="0" smtClean="0">
                  <a:solidFill>
                    <a:schemeClr val="tx1"/>
                  </a:solidFill>
                </a:rPr>
                <a:t>Top</a:t>
              </a:r>
              <a:endParaRPr lang="en-US" sz="1400" dirty="0">
                <a:solidFill>
                  <a:schemeClr val="tx1"/>
                </a:solidFill>
              </a:endParaRPr>
            </a:p>
          </p:txBody>
        </p:sp>
        <p:sp>
          <p:nvSpPr>
            <p:cNvPr id="25" name="Parallelogram 24"/>
            <p:cNvSpPr/>
            <p:nvPr/>
          </p:nvSpPr>
          <p:spPr>
            <a:xfrm rot="16200000" flipH="1">
              <a:off x="1042990" y="4191001"/>
              <a:ext cx="1414459" cy="219077"/>
            </a:xfrm>
            <a:prstGeom prst="parallelogram">
              <a:avLst>
                <a:gd name="adj" fmla="val 37876"/>
              </a:avLst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>
                  <a:solidFill>
                    <a:schemeClr val="tx1"/>
                  </a:solidFill>
                </a:rPr>
                <a:t>Side</a:t>
              </a:r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6400800" y="4768645"/>
            <a:ext cx="1034143" cy="26055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Top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400800" y="6172200"/>
            <a:ext cx="1447800" cy="228600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5" name="Rectangle 34"/>
          <p:cNvSpPr/>
          <p:nvPr/>
        </p:nvSpPr>
        <p:spPr>
          <a:xfrm rot="16200000">
            <a:off x="3194541" y="4806464"/>
            <a:ext cx="1342291" cy="263765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Side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6" name="Rectangle 35"/>
          <p:cNvSpPr/>
          <p:nvPr/>
        </p:nvSpPr>
        <p:spPr>
          <a:xfrm rot="16200000">
            <a:off x="3347006" y="6134451"/>
            <a:ext cx="1034143" cy="260555"/>
          </a:xfrm>
          <a:prstGeom prst="rect">
            <a:avLst/>
          </a:prstGeom>
          <a:solidFill>
            <a:srgbClr val="9933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Top</a:t>
            </a:r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38" name="Straight Arrow Connector 37"/>
          <p:cNvCxnSpPr/>
          <p:nvPr/>
        </p:nvCxnSpPr>
        <p:spPr>
          <a:xfrm>
            <a:off x="609600" y="6629400"/>
            <a:ext cx="6858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V="1">
            <a:off x="609600" y="5943600"/>
            <a:ext cx="0" cy="685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1295400" y="6488668"/>
            <a:ext cx="2840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x</a:t>
            </a:r>
            <a:endParaRPr 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457200" y="5562600"/>
            <a:ext cx="2888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</a:t>
            </a:r>
            <a:endParaRPr lang="en-US" dirty="0"/>
          </a:p>
        </p:txBody>
      </p:sp>
      <p:sp>
        <p:nvSpPr>
          <p:cNvPr id="48" name="Circular Arrow 47"/>
          <p:cNvSpPr/>
          <p:nvPr/>
        </p:nvSpPr>
        <p:spPr>
          <a:xfrm rot="10800000">
            <a:off x="457200" y="6019800"/>
            <a:ext cx="304800" cy="381000"/>
          </a:xfrm>
          <a:prstGeom prst="circularArrow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9" name="Circular Arrow 48"/>
          <p:cNvSpPr/>
          <p:nvPr/>
        </p:nvSpPr>
        <p:spPr>
          <a:xfrm rot="5400000">
            <a:off x="723900" y="6438900"/>
            <a:ext cx="304800" cy="381000"/>
          </a:xfrm>
          <a:prstGeom prst="circularArrow">
            <a:avLst/>
          </a:prstGeom>
          <a:solidFill>
            <a:schemeClr val="tx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animClr clrSpc="rgb" dir="cw">
                                      <p:cBhvr>
                                        <p:cTn id="39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CC0000"/>
                                      </p:to>
                                    </p:animClr>
                                    <p:set>
                                      <p:cBhvr>
                                        <p:cTn id="40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1" dur="1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31" grpId="0" animBg="1"/>
      <p:bldP spid="33" grpId="0" animBg="1" autoUpdateAnimBg="0"/>
      <p:bldP spid="33" grpId="1" animBg="1" autoUpdateAnimBg="0"/>
      <p:bldP spid="35" grpId="0" animBg="1"/>
      <p:bldP spid="36" grpId="0" animBg="1"/>
      <p:bldP spid="48" grpId="0" animBg="1"/>
      <p:bldP spid="48" grpId="1" animBg="1"/>
      <p:bldP spid="48" grpId="2" animBg="1"/>
      <p:bldP spid="49" grpId="0" animBg="1"/>
      <p:bldP spid="49" grpId="1" animBg="1"/>
      <p:bldP spid="49" grpId="2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 of </a:t>
            </a:r>
            <a:r>
              <a:rPr lang="en-US" dirty="0" err="1" smtClean="0"/>
              <a:t>Qubit</a:t>
            </a:r>
            <a:r>
              <a:rPr lang="en-US" dirty="0" smtClean="0"/>
              <a:t> Approaches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130821"/>
              </p:ext>
            </p:extLst>
          </p:nvPr>
        </p:nvGraphicFramePr>
        <p:xfrm>
          <a:off x="228600" y="1564376"/>
          <a:ext cx="8763000" cy="439446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594"/>
                <a:gridCol w="3510006"/>
                <a:gridCol w="3200400"/>
              </a:tblGrid>
              <a:tr h="371104">
                <a:tc>
                  <a:txBody>
                    <a:bodyPr/>
                    <a:lstStyle/>
                    <a:p>
                      <a:r>
                        <a:rPr lang="en-US" sz="1600" dirty="0" err="1" smtClean="0">
                          <a:latin typeface="Arial" pitchFamily="34" charset="0"/>
                          <a:cs typeface="Arial" pitchFamily="34" charset="0"/>
                        </a:rPr>
                        <a:t>Qubit</a:t>
                      </a: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 type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Advantages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Weaknesses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0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Ion/atom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Trap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-Extremely good quantum state control</a:t>
                      </a:r>
                    </a:p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-Little interaction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with environment</a:t>
                      </a:r>
                    </a:p>
                    <a:p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-All ions are identical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-Difficult to scale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up the number of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qubits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0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Superconducting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-Compatible with current lithography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procedures</a:t>
                      </a:r>
                    </a:p>
                    <a:p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-Electrical control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-Each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qubit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is slightly different due to fabrication imperfections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9604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Spins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i="0" dirty="0" smtClean="0">
                          <a:latin typeface="Arial" pitchFamily="34" charset="0"/>
                          <a:cs typeface="Arial" pitchFamily="34" charset="0"/>
                        </a:rPr>
                        <a:t>Depending on the system:</a:t>
                      </a:r>
                    </a:p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-Potentially long coherence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times</a:t>
                      </a:r>
                    </a:p>
                    <a:p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-Optical and/or electrical control possible</a:t>
                      </a:r>
                    </a:p>
                    <a:p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-Room temperature operation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-Each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qubit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may be slightly different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-Difficult to isolate from the environment</a:t>
                      </a:r>
                      <a:endParaRPr lang="en-US" sz="1600" dirty="0" smtClean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51004"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Topological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-Insensitivity to noise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in the environment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dirty="0" smtClean="0">
                          <a:latin typeface="Arial" pitchFamily="34" charset="0"/>
                          <a:cs typeface="Arial" pitchFamily="34" charset="0"/>
                        </a:rPr>
                        <a:t>-Forming topologically protected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states is difficult</a:t>
                      </a:r>
                    </a:p>
                    <a:p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-No demonstrated </a:t>
                      </a:r>
                      <a:r>
                        <a:rPr lang="en-US" sz="1600" baseline="0" dirty="0" err="1" smtClean="0">
                          <a:latin typeface="Arial" pitchFamily="34" charset="0"/>
                          <a:cs typeface="Arial" pitchFamily="34" charset="0"/>
                        </a:rPr>
                        <a:t>qubits</a:t>
                      </a:r>
                      <a:r>
                        <a:rPr lang="en-US" sz="1600" baseline="0" dirty="0" smtClean="0">
                          <a:latin typeface="Arial" pitchFamily="34" charset="0"/>
                          <a:cs typeface="Arial" pitchFamily="34" charset="0"/>
                        </a:rPr>
                        <a:t> yet</a:t>
                      </a:r>
                      <a:endParaRPr lang="en-US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Putting it all Together</a:t>
            </a:r>
            <a:endParaRPr lang="en-US" dirty="0"/>
          </a:p>
        </p:txBody>
      </p:sp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2895600"/>
            <a:ext cx="4328915" cy="3378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Likely final solution: combined technology that takes advantage of the strengths of each approach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6581001"/>
            <a:ext cx="360207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D.D. </a:t>
            </a:r>
            <a:r>
              <a:rPr lang="en-US" sz="1200" dirty="0" err="1" smtClean="0">
                <a:latin typeface="Arial" pitchFamily="34" charset="0"/>
                <a:cs typeface="Arial" pitchFamily="34" charset="0"/>
              </a:rPr>
              <a:t>Awschalom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Science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339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1174 (2013).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81600" y="3352800"/>
            <a:ext cx="3352800" cy="2369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000" b="1" dirty="0" smtClean="0">
                <a:latin typeface="Arial" pitchFamily="34" charset="0"/>
                <a:cs typeface="Arial" pitchFamily="34" charset="0"/>
              </a:rPr>
              <a:t>For example: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-Trapped ions for long-lived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qubit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states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-Spin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qubits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for readout</a:t>
            </a:r>
          </a:p>
          <a:p>
            <a:pPr>
              <a:spcAft>
                <a:spcPts val="600"/>
              </a:spcAft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-Superconducting circuitry for quantum buses</a:t>
            </a:r>
          </a:p>
          <a:p>
            <a:endParaRPr lang="en-US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Annealing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3429000"/>
            <a:ext cx="8229600" cy="3124200"/>
          </a:xfrm>
        </p:spPr>
        <p:txBody>
          <a:bodyPr>
            <a:norm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</a:pPr>
            <a:r>
              <a:rPr lang="en-US" dirty="0" smtClean="0"/>
              <a:t>Many problems can be mapped onto the question: </a:t>
            </a:r>
            <a:r>
              <a:rPr lang="en-US" dirty="0" smtClean="0">
                <a:solidFill>
                  <a:srgbClr val="C00000"/>
                </a:solidFill>
              </a:rPr>
              <a:t>What is the ground state?</a:t>
            </a:r>
            <a:endParaRPr lang="en-US" dirty="0" smtClean="0"/>
          </a:p>
          <a:p>
            <a:pPr marL="971550" lvl="1" indent="-514350">
              <a:buAutoNum type="arabicParenR"/>
            </a:pPr>
            <a:r>
              <a:rPr lang="en-US" sz="2600" dirty="0" smtClean="0"/>
              <a:t>Initialize a known problem in its ground state.</a:t>
            </a:r>
          </a:p>
          <a:p>
            <a:pPr marL="971550" lvl="1" indent="-514350">
              <a:buAutoNum type="arabicParenR"/>
            </a:pPr>
            <a:r>
              <a:rPr lang="en-US" sz="2600" dirty="0" smtClean="0"/>
              <a:t>Transform into a problem of interest.  Go slowly so that you stay in the ground state.</a:t>
            </a:r>
          </a:p>
          <a:p>
            <a:pPr marL="971550" lvl="1" indent="-514350">
              <a:buAutoNum type="arabicParenR"/>
            </a:pPr>
            <a:r>
              <a:rPr lang="en-US" sz="2600" dirty="0" smtClean="0"/>
              <a:t>Nature has solved the problem for you!</a:t>
            </a:r>
          </a:p>
        </p:txBody>
      </p:sp>
      <p:pic>
        <p:nvPicPr>
          <p:cNvPr id="17410" name="Picture 2" descr="Quantum annealing."/>
          <p:cNvPicPr>
            <a:picLocks noChangeAspect="1" noChangeArrowheads="1"/>
          </p:cNvPicPr>
          <p:nvPr/>
        </p:nvPicPr>
        <p:blipFill>
          <a:blip r:embed="rId3" cstate="print"/>
          <a:srcRect b="75107"/>
          <a:stretch>
            <a:fillRect/>
          </a:stretch>
        </p:blipFill>
        <p:spPr bwMode="auto">
          <a:xfrm>
            <a:off x="1447800" y="1125728"/>
            <a:ext cx="5562600" cy="2150872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5791200" y="6581001"/>
            <a:ext cx="33528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M. W. Johnson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et al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., </a:t>
            </a:r>
            <a:r>
              <a:rPr lang="en-US" sz="1200" i="1" dirty="0" smtClean="0">
                <a:latin typeface="Arial" pitchFamily="34" charset="0"/>
                <a:cs typeface="Arial" pitchFamily="34" charset="0"/>
              </a:rPr>
              <a:t>Nature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sz="1200" b="1" dirty="0" smtClean="0">
                <a:latin typeface="Arial" pitchFamily="34" charset="0"/>
                <a:cs typeface="Arial" pitchFamily="34" charset="0"/>
              </a:rPr>
              <a:t>473</a:t>
            </a:r>
            <a:r>
              <a:rPr lang="en-US" sz="1200" dirty="0" smtClean="0">
                <a:latin typeface="Arial" pitchFamily="34" charset="0"/>
                <a:cs typeface="Arial" pitchFamily="34" charset="0"/>
              </a:rPr>
              <a:t>, 149 (2011).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Annealing: D-wave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7924800" cy="5668963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D-wave makes and sells quantum </a:t>
            </a:r>
            <a:r>
              <a:rPr lang="en-US" dirty="0" err="1" smtClean="0"/>
              <a:t>annealers</a:t>
            </a:r>
            <a:r>
              <a:rPr lang="en-US" dirty="0" smtClean="0"/>
              <a:t> (superconducting </a:t>
            </a:r>
            <a:r>
              <a:rPr lang="en-US" dirty="0" err="1" smtClean="0"/>
              <a:t>qubit</a:t>
            </a:r>
            <a:r>
              <a:rPr lang="en-US" dirty="0" smtClean="0"/>
              <a:t> base)</a:t>
            </a:r>
          </a:p>
          <a:p>
            <a:endParaRPr lang="en-US" sz="2800" dirty="0" smtClean="0"/>
          </a:p>
          <a:p>
            <a:r>
              <a:rPr lang="en-US" dirty="0" smtClean="0"/>
              <a:t>Lockheed Martin: bought a 128-qubit model</a:t>
            </a:r>
          </a:p>
          <a:p>
            <a:endParaRPr lang="en-US" sz="2800" dirty="0" smtClean="0"/>
          </a:p>
          <a:p>
            <a:r>
              <a:rPr lang="en-US" dirty="0" smtClean="0"/>
              <a:t>Google and NASA: bought one with 512 </a:t>
            </a:r>
            <a:r>
              <a:rPr lang="en-US" dirty="0" err="1" smtClean="0"/>
              <a:t>qubits</a:t>
            </a:r>
            <a:r>
              <a:rPr lang="en-US" dirty="0" smtClean="0"/>
              <a:t> to work on artificial intelligence</a:t>
            </a:r>
          </a:p>
          <a:p>
            <a:endParaRPr lang="en-US" sz="2800" dirty="0" smtClean="0"/>
          </a:p>
          <a:p>
            <a:r>
              <a:rPr lang="en-US" dirty="0" smtClean="0">
                <a:solidFill>
                  <a:srgbClr val="C00000"/>
                </a:solidFill>
              </a:rPr>
              <a:t>But:</a:t>
            </a:r>
            <a:r>
              <a:rPr lang="en-US" dirty="0" smtClean="0"/>
              <a:t> debate in community whether these are true quantum computers, and if they’re better than classical algorithms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581001"/>
            <a:ext cx="914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Arial" pitchFamily="34" charset="0"/>
                <a:cs typeface="Arial" pitchFamily="34" charset="0"/>
              </a:rPr>
              <a:t>See: http://www.dwavesys.com/en/dw_homepage.html			            http://scottaaronson.com/blog</a:t>
            </a:r>
            <a:endParaRPr lang="en-US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6" descr="http://www.dwavesys.com/en/images/d_wave_one_system_g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8314" y="0"/>
            <a:ext cx="1605686" cy="1828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Conclusions and Outlook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036637"/>
            <a:ext cx="7467600" cy="5287963"/>
          </a:xfrm>
        </p:spPr>
        <p:txBody>
          <a:bodyPr>
            <a:normAutofit/>
          </a:bodyPr>
          <a:lstStyle/>
          <a:p>
            <a:r>
              <a:rPr lang="en-US" dirty="0" smtClean="0"/>
              <a:t>Quantum computing is very much in its infancy</a:t>
            </a:r>
          </a:p>
          <a:p>
            <a:endParaRPr lang="en-US" dirty="0" smtClean="0"/>
          </a:p>
          <a:p>
            <a:r>
              <a:rPr lang="en-US" dirty="0" smtClean="0"/>
              <a:t>Already, several ideas for applications</a:t>
            </a:r>
          </a:p>
          <a:p>
            <a:endParaRPr lang="en-US" dirty="0" smtClean="0"/>
          </a:p>
          <a:p>
            <a:r>
              <a:rPr lang="en-US" dirty="0" smtClean="0"/>
              <a:t>Nobody can predict what might come out; who could have imagined the internet in 1950?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6637"/>
            <a:ext cx="7239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are quantum computers?</a:t>
            </a:r>
          </a:p>
          <a:p>
            <a:pPr lvl="1"/>
            <a:r>
              <a:rPr lang="en-US" dirty="0" smtClean="0"/>
              <a:t>Classical vs. quantum bits</a:t>
            </a:r>
          </a:p>
          <a:p>
            <a:endParaRPr lang="en-US" dirty="0" smtClean="0"/>
          </a:p>
          <a:p>
            <a:r>
              <a:rPr lang="en-US" dirty="0" smtClean="0"/>
              <a:t>Problems suited to quantum computation</a:t>
            </a:r>
          </a:p>
          <a:p>
            <a:endParaRPr lang="en-US" dirty="0"/>
          </a:p>
          <a:p>
            <a:r>
              <a:rPr lang="en-US" dirty="0" smtClean="0"/>
              <a:t>How to realize a quantum computer</a:t>
            </a:r>
            <a:endParaRPr lang="en-US" dirty="0"/>
          </a:p>
        </p:txBody>
      </p:sp>
      <p:pic>
        <p:nvPicPr>
          <p:cNvPr id="6146" name="Picture 2" descr="http://yacoby.physics.harvard.edu/images/spin%20qubits/double_double_d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752" y="5105400"/>
            <a:ext cx="3373750" cy="1524005"/>
          </a:xfrm>
          <a:prstGeom prst="rect">
            <a:avLst/>
          </a:prstGeom>
          <a:noFill/>
        </p:spPr>
      </p:pic>
      <p:pic>
        <p:nvPicPr>
          <p:cNvPr id="6148" name="Picture 4" descr="http://web.physics.ucsb.edu/~martinisgroup/photos/BBCReZQu1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52" y="5104719"/>
            <a:ext cx="2286000" cy="1524682"/>
          </a:xfrm>
          <a:prstGeom prst="rect">
            <a:avLst/>
          </a:prstGeom>
          <a:noFill/>
        </p:spPr>
      </p:pic>
      <p:pic>
        <p:nvPicPr>
          <p:cNvPr id="6150" name="Picture 6" descr="http://www.dwavesys.com/en/images/d_wave_one_system_g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2100" y="4495800"/>
            <a:ext cx="1873300" cy="2133600"/>
          </a:xfrm>
          <a:prstGeom prst="rect">
            <a:avLst/>
          </a:prstGeom>
          <a:noFill/>
        </p:spPr>
      </p:pic>
      <p:pic>
        <p:nvPicPr>
          <p:cNvPr id="6154" name="Picture 10" descr="Figure 1"/>
          <p:cNvPicPr>
            <a:picLocks noChangeAspect="1" noChangeArrowheads="1"/>
          </p:cNvPicPr>
          <p:nvPr/>
        </p:nvPicPr>
        <p:blipFill>
          <a:blip r:embed="rId6" cstate="print"/>
          <a:srcRect b="40373"/>
          <a:stretch>
            <a:fillRect/>
          </a:stretch>
        </p:blipFill>
        <p:spPr bwMode="auto">
          <a:xfrm>
            <a:off x="6172200" y="1133326"/>
            <a:ext cx="2818293" cy="1686074"/>
          </a:xfrm>
          <a:prstGeom prst="rect">
            <a:avLst/>
          </a:prstGeom>
          <a:noFill/>
        </p:spPr>
      </p:pic>
      <p:pic>
        <p:nvPicPr>
          <p:cNvPr id="13314" name="Picture 2" descr="http://koehlerlaw.net/wp-content/uploads/2010/11/credit-card-pile1.jpg"/>
          <p:cNvPicPr>
            <a:picLocks noChangeAspect="1" noChangeArrowheads="1"/>
          </p:cNvPicPr>
          <p:nvPr/>
        </p:nvPicPr>
        <p:blipFill>
          <a:blip r:embed="rId7" cstate="print"/>
          <a:srcRect b="18515"/>
          <a:stretch>
            <a:fillRect/>
          </a:stretch>
        </p:blipFill>
        <p:spPr bwMode="auto">
          <a:xfrm>
            <a:off x="6400800" y="2876163"/>
            <a:ext cx="2514601" cy="1485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036637"/>
            <a:ext cx="7239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What are quantum computers?</a:t>
            </a:r>
          </a:p>
          <a:p>
            <a:pPr lvl="1"/>
            <a:r>
              <a:rPr lang="en-US" dirty="0" smtClean="0"/>
              <a:t>Classical vs. quantum bits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Problems suited to quantum computation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  <a:p>
            <a:r>
              <a:rPr lang="en-US" dirty="0" smtClean="0">
                <a:solidFill>
                  <a:schemeClr val="bg1">
                    <a:lumMod val="75000"/>
                  </a:schemeClr>
                </a:solidFill>
              </a:rPr>
              <a:t>How to realize a quantum computer</a:t>
            </a:r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pic>
        <p:nvPicPr>
          <p:cNvPr id="6146" name="Picture 2" descr="http://yacoby.physics.harvard.edu/images/spin%20qubits/double_double_do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87752" y="5105400"/>
            <a:ext cx="3373750" cy="1524005"/>
          </a:xfrm>
          <a:prstGeom prst="rect">
            <a:avLst/>
          </a:prstGeom>
          <a:noFill/>
        </p:spPr>
      </p:pic>
      <p:pic>
        <p:nvPicPr>
          <p:cNvPr id="6148" name="Picture 4" descr="http://web.physics.ucsb.edu/~martinisgroup/photos/BBCReZQu110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0752" y="5104719"/>
            <a:ext cx="2286000" cy="1524682"/>
          </a:xfrm>
          <a:prstGeom prst="rect">
            <a:avLst/>
          </a:prstGeom>
          <a:noFill/>
        </p:spPr>
      </p:pic>
      <p:pic>
        <p:nvPicPr>
          <p:cNvPr id="6150" name="Picture 6" descr="http://www.dwavesys.com/en/images/d_wave_one_system_gr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42100" y="4495800"/>
            <a:ext cx="1873300" cy="2133600"/>
          </a:xfrm>
          <a:prstGeom prst="rect">
            <a:avLst/>
          </a:prstGeom>
          <a:noFill/>
        </p:spPr>
      </p:pic>
      <p:pic>
        <p:nvPicPr>
          <p:cNvPr id="6154" name="Picture 10" descr="Figure 1"/>
          <p:cNvPicPr>
            <a:picLocks noChangeAspect="1" noChangeArrowheads="1"/>
          </p:cNvPicPr>
          <p:nvPr/>
        </p:nvPicPr>
        <p:blipFill>
          <a:blip r:embed="rId6" cstate="print"/>
          <a:srcRect b="40373"/>
          <a:stretch>
            <a:fillRect/>
          </a:stretch>
        </p:blipFill>
        <p:spPr bwMode="auto">
          <a:xfrm>
            <a:off x="6172200" y="1133326"/>
            <a:ext cx="2818293" cy="1686074"/>
          </a:xfrm>
          <a:prstGeom prst="rect">
            <a:avLst/>
          </a:prstGeom>
          <a:noFill/>
        </p:spPr>
      </p:pic>
      <p:pic>
        <p:nvPicPr>
          <p:cNvPr id="13314" name="Picture 2" descr="http://koehlerlaw.net/wp-content/uploads/2010/11/credit-card-pile1.jpg"/>
          <p:cNvPicPr>
            <a:picLocks noChangeAspect="1" noChangeArrowheads="1"/>
          </p:cNvPicPr>
          <p:nvPr/>
        </p:nvPicPr>
        <p:blipFill>
          <a:blip r:embed="rId7" cstate="print"/>
          <a:srcRect b="18515"/>
          <a:stretch>
            <a:fillRect/>
          </a:stretch>
        </p:blipFill>
        <p:spPr bwMode="auto">
          <a:xfrm>
            <a:off x="6400800" y="2876163"/>
            <a:ext cx="2514601" cy="148516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Computers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36637"/>
            <a:ext cx="8610600" cy="51355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Classical bits + Logic and Memory = Computer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endParaRPr lang="en-US" dirty="0" smtClean="0"/>
          </a:p>
          <a:p>
            <a:pPr marL="461963" lvl="1" indent="-4763">
              <a:buNone/>
            </a:pPr>
            <a:r>
              <a:rPr lang="en-US" dirty="0" smtClean="0"/>
              <a:t>0</a:t>
            </a:r>
          </a:p>
          <a:p>
            <a:pPr lvl="1">
              <a:buNone/>
            </a:pPr>
            <a:endParaRPr lang="en-US" dirty="0" smtClean="0"/>
          </a:p>
          <a:p>
            <a:pPr lvl="1">
              <a:buNone/>
            </a:pPr>
            <a:r>
              <a:rPr lang="en-US" dirty="0" smtClean="0"/>
              <a:t>			 +				=</a:t>
            </a:r>
          </a:p>
          <a:p>
            <a:pPr lvl="1">
              <a:buNone/>
            </a:pPr>
            <a:endParaRPr lang="en-US" dirty="0" smtClean="0"/>
          </a:p>
          <a:p>
            <a:pPr marL="461963" lvl="1" indent="-4763">
              <a:buNone/>
            </a:pPr>
            <a:r>
              <a:rPr lang="en-US" dirty="0" smtClean="0"/>
              <a:t>1</a:t>
            </a:r>
            <a:endParaRPr lang="en-US" dirty="0"/>
          </a:p>
        </p:txBody>
      </p:sp>
      <p:pic>
        <p:nvPicPr>
          <p:cNvPr id="18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3" cstate="print"/>
          <a:srcRect t="3319" r="51365" b="7054"/>
          <a:stretch>
            <a:fillRect/>
          </a:stretch>
        </p:blipFill>
        <p:spPr bwMode="auto">
          <a:xfrm>
            <a:off x="1028700" y="4267200"/>
            <a:ext cx="609600" cy="1295400"/>
          </a:xfrm>
          <a:prstGeom prst="rect">
            <a:avLst/>
          </a:prstGeom>
          <a:noFill/>
        </p:spPr>
      </p:pic>
      <p:pic>
        <p:nvPicPr>
          <p:cNvPr id="19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3" cstate="print"/>
          <a:srcRect l="48635" t="3319" b="7054"/>
          <a:stretch>
            <a:fillRect/>
          </a:stretch>
        </p:blipFill>
        <p:spPr bwMode="auto">
          <a:xfrm>
            <a:off x="1028700" y="2209800"/>
            <a:ext cx="643819" cy="1295400"/>
          </a:xfrm>
          <a:prstGeom prst="rect">
            <a:avLst/>
          </a:prstGeom>
          <a:noFill/>
        </p:spPr>
      </p:pic>
      <p:pic>
        <p:nvPicPr>
          <p:cNvPr id="36872" name="Picture 8" descr="NAND symbol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14700" y="2667000"/>
            <a:ext cx="1562100" cy="781050"/>
          </a:xfrm>
          <a:prstGeom prst="rect">
            <a:avLst/>
          </a:prstGeom>
          <a:noFill/>
        </p:spPr>
      </p:pic>
      <p:sp>
        <p:nvSpPr>
          <p:cNvPr id="36874" name="AutoShape 10" descr="data:image/jpeg;base64,/9j/4AAQSkZJRgABAQAAAQABAAD/2wCEAAkGBxQSEhQSEhQVFhUVFRcYFBQUFxYVFBUVFRQYFhcUGBcYHyggGBwmHBgUITEhJSsrLjovFyA/ODMsNygtLisBCgoKDg0OGBAQGiwgICQsLCwsLCw3LDQsLCwsLCwsLCwsLS0sLCwsLCwsLCwsNywsLCwsLCwsLCwsLCwsLCwsMv/AABEIAIQAsAMBIgACEQEDEQH/xAAbAAAABwEAAAAAAAAAAAAAAAAAAQIDBAUGB//EAEMQAAIBAgQDBgIGBwUJAQAAAAECEQADBBIhMQVBUQYTIjJhcUKBI4KRocHwBxRSYnKx0RYzU5KyJIOTorPC0uHxFf/EABgBAAMBAQAAAAAAAAAAAAAAAAABAgME/8QAIhEAAgICAgIDAQEAAAAAAAAAAAECEQMxIVESQRMUMiIE/9oADAMBAAIRAxEAPwC0ApaigKcUVYwAUoCgKUBQMEUYFGBSgKQwgKUFoRSqACAo4owKOKBiYpvEXVQFmMChjMUttSzGAK5r2m7QNiCUXReQ6jqfTTQc6lvoTdD3aftI16UtGF99WHNvbT76yNu+wMnU9DTZBB13/OoqQCH0bRuR2qUuyd7Nj2H7ROGWxduBkY5ULmGQwT5uh0ABroZWuFd0V9/TTStF2F4x+rXLgvXD3TKIEkktMZsvMgbxGlCdDXB1GKKKj8M4naxClrTSAYYbMvuOVS4qk7KERRBaciiimIRcWo921NTIpBWgCGBTgFEtKFUIMClAUQFKoGGKUBQFGKADihR0YFIAgKjcRxyWULuYgTrSOK8TSwhZiK5Z2m41cvP4pA0IBERIkT6xrHIdahy9IG6JHaPjlzEFokKNY2hf2m99IH21mcp1nfn1B60tLhBzAkNvPP3J5zUrKt0bBW6Dn7f+P2GlVE++RCXQ/heJ5Mfx/rSWw8aH5E0SWDtz5Dmft39qds3tIbVfvX2/pQPQLV7SG+R5j+tPYbBl3IGoEmeWgkyegAmaavYckgAgg8+UDmT0+/3q+4TgBcJtqDkUDvGO+WZFvTm259qmUlFWCVukWHZTAXDeV7TEAxLMPH3a/Fpp4jyNdFionCsD3S7eJtW9I2X2FTop406t+yqS4QiKIilxQrQBEUCKURRRSEQAKUKAoxViFCjBqNi7+TWoR4stJyQ0i5U0oVzLjnErv6xcy3nVTDKO9dFAyTlAGm4gDqRT3Z2+93E2rN29fyXBcErduKc6JmAzHQCJPy5RUqVmfyf1VHSRVdxnjCYdCSdeQ3320/Cq3D4fCOudcXiu7lgLhxNxbbFACwRmA7yJ1yzFHc7P4J4zYi42Y6FsQGbMYAALKSpPIc4MTFU1L0V5PownF+LNduS5BO6pmB5TJg7xUK2+mS4JEmGA1WTJ6ZxMaGPQg10vF9mMPaTu/wDaDacszhboC5lgliuTUnr6GoK9l8ISPo7+pgfTLEzB1KdedZqNGXjK7OcYnCFIghlMkEaggRMHmBInmJ1poJz1FdOtdmMIy5QL8HKR9IkFgCFacnm1I+dTU7B4NxK95B5BlAEif2adM1t0cxtXA8K+h5PEg/xf1399qZxVsgwR6k+h2n7N60na/gaYS+ttRNu6gZC+rAqcriRHMr/mFI4dwR8ReWwjWhFvvULZ4AMSo3JMgzp8PPeloLeiBwnD7QCzloRDpNwCYIPwiZPyrpXAeEi2BJLEGWY7vcO7H+dZ/D9kcdacPbawWC5QwbUL6Zl396rj2lxVs5GuMuVsrAqhKkGDPh5a/ZWTg3JN6QfIoLlcs6bRVy+72wxisVZllSQfCvLSRI25/OnbPbTFGdUkAbqNdYn762sqzplCuYp26xI3yH6oH409iO3OJQxFs/V5bzv0osLOkRRRXOP7fYjLIS30Oh06c+n8jUvhPbbEXnCiyjQQXC6NkkBisncTtScg8jVilikilCthEDjC+Caw+LxhHL766DjElSKwHGMGVJNYzXJcXwU13EZmB9I/GguKNlreIXzWblu4OpCN4l9iD91Q710IZbb0g68hrS8JeF0FSPMGXWI2j+mo+6ktnLOLWTy9Hbr2Cs5T9FbZFzOq5EI8SySBEAsN4qubieHS4B3AzZiFcLbBzJJUzuJglfw51vZntdh/1SwL13LcW2qOpDE+EZZ0GxAFOYjtjgNMlyGDA5hhXfb3C6+s8q2s3osr3F7dxfKRHiBJSRA3120n/KelFbKjLAY51bSQAxUeT+nTprVbhu19hoyPfbxBCLeFsqAYJk57kgETr6N60B+kmxI8OMPywy7HWQCQNiCKhsOCztcTIjL3njBYEMupESD4DJIYU+/FnENldwQDBI5kTsmpGvv6Vn7n6S7fw2cUeUNftKNNNcqn3o/7cv3ZuLh2ZcqtLY1pyk5CSBZ0yyZ15GlYaH+3mEOJwjvlKvhWDg6622GW5qQOgb6orIcIxhttYxWwsvFyNu5unJdJ0+BsrdIY1dN+khymQ4RCpBRg9+45hgQQTkH59qyfBQIa02oZGB0kkZYaPXY/Khg+zq2HxhW7kdwTtl0kGYMDpo2lYz9IuB7rEC4Nry5j/GkK3/afnWg4BxTNhbTkKWjLcLMVU3Lf0TwToCYU/WmpPa3Ai/hQ4I+iZbkgZgU2cRzlfXcCkmKatHLsUMyq46ZW9GUae8r/ANM0zh7gVgTts3qp0I+yatRakBNyyAAwBNzMSpkH2Q9Z2HOqbYH+e/pI60rFB2th4lIaJn167a/YQfnSkBdIjVB/yzp9hMfWFKtiVkbrAI6g+U/6h9YdKZVspncc/VSNR+elMoRYaNOTCD78j+eponWCQRz+Y5Ee9PYi3Bjf16g8/vB+tREyAfkfePx3+2gDsApQpIpQNbAGRWN7WcRVPCNTt8+g9asO0faAWhlXUnTTcn9kf15VQcF4IcQf1nFSbMwiLJN8z5FjUWwSATzJ6a1Dd8IG60Zk4RXXvr2i65B/ifur+6Iknn6c3baAGdvuXTT8PvrX8X4UMS5YlSSCqrbICwugt2zOgEDxRsdhpOHxavbu5SwOsSFykxILFegO81DjRjkg5Lhi7yRcOgjMd/XxCftYfU9aQ+5+38/nnUjFpIV/2k1/iQzGvOHPrUR7vUjT1FM1jK1Za8Eu5WYDmoYdZtnMI6GM+vL50XFbeS8xExOcc9HkNrzhw3/EqJwm83e2zb8bK6kKupInUCNpEifWr/tLhwQjJ4isroACyPGU9NGUHr420pPYe7KG4sH761PYu0L63MM+qgGAdfo73hcqJ+Ew31vnWaHDbsFhafKFLEkAAIsSx9ACK0HZ/BHC4gNeuW0GQyFcXc4eVKkpomo82sZD71MtD4ZQXrDIzW7sB1JV9/OpytvrqVmfUdaRhr5Rlcbggge24rRcfwVu/cW/bvAC8mZgtln8anuWYEsogm2kxzO0nWv/APxVIGR77A6Zu5ChTDHaTMhWIGvkb0NFjNb2Dxy4e/iMKzqqXcl/DliFViVh11MTl7vT9w1szft6gvbhtCM6bER16VyjH4ItlsvbdUCswR3UH6AQWk7L9Iwjck7GBUVuD4dWIbuF3El2uQRI0KgT8t5FO6JTBi7Ko7KCGCsyhhrmAYrKkex1qHxJoadAXEkDr8Wg21E/Wq1wvCrjZRbS6wObyW2IAkhYLCJiNdtpGlTF7LYlpi1kkrAYoiggmSBMiZ2/IzeSC2zKEZJ2kZvAyW2YgiG0Oxpq/acalSBMSxCiee52n+dX3AcOb/0JyW3VTJu52nK0MoWQAR+FXzcFtQQ2JtjNGZbFpFmPcsQdBrRLNFOjdQlLlGJbDM4VQFLajcnQbAZQddSP/lOWeGXPEJEkD4SNdSB4iOhrdJwu3AAOKuQZHiZNf2hGWD7U5Z7OJMphbQndrhk+50P86Pkb1Fj+PtouJrO9ou0Atgqp1203PoKZ7Q8eFsZVO+mm5PQVTdneCHFH9YxGlgbLMC4BuAeVsRqeftXQ35OkQ3RK7O9njiXGIvse6jRBoLh6K0z3Y2J0zEEba1r+KcOz+MCWCZRbkAZYYBbc6IdfY+m9MY/HsG7myhNwG2IzC0EUkGVJVgIWDBEQGicpFPrcGFsKHYuV0nUZmYzzkgSeZJ9Sa0UaQkUHGFyW3IkAeGTI7zLINu3sy2wYJYjUsBrGuIt4kXLk3WCAsFdyrXAojR8imWGgECt69k4oXHuHKoEvc6DcW+jCCcp3EmZmDj1tIoOcQ2fw2z8VsA+ITzB6+lZZBZPyO8ARr9m5ce2mW3csnO4JVgWCuhecqSDJJ11FT7fBnt5gDZDBWEnINQAAQMzamZgfKsrgg9pjnueaQWEFgCIzDNznKflXQV7YcPVBcUAXTbki3aLZbj2hmExGl1AY6XW9aylJpcKwx0+kN43AAtH6wpXU5RnOUTnzaKDGVyeWgXpo+OAFhma7efKGMBGXLmHiRgx0hrLkGDqxEGKav/pLwy5u6wt5kMjKxt2RkzXIUZS0DJdur/l6Upe3eLYC4mFEpoWLNcbvItvJgKBJtMdCQMzDWoufRrx2P2ezjq+ZMN4lziHYMTnVQQMsAwbUAZd30OoNT7PZq6RBa2wVVhtbjZPGSFCABgCJA595pE03hl4ibaFmt2ABCqqjMsd2Mvi5jurciMwK6gzNTV4cxgNdvNlAA8bKNMuwWAPKug/ZHSlDznpjaSFP2XVWm7iFSZBYW7aADOTIznme8JO/ht9aZOAwEzcvPcYL5e9NwwdWQC2oH7EDYwakYbgVpdRbQHTWBOmg1qwTBgaVf15PchJroq7NvA2/7rCF/wDd6eGf8QjQ5jy0j1qTZx1xf7rDW0/eLBT6mET2O9T0w4pwJHKl9TH7tlKbWiu7zEudXRZ5Kh/m7H+VLGAcznu3D9bL/oAqxFA1pH/PijqKB5JP2VdvgVkEkopJMkkSSepnc1Ot4ZV2EU7QNa0QJC0JoyaSTQBw4XGcl2Q3ADN1BysLqwDHymdOup5VvMTxFryYZ8HbF233yG6oKpkS3BW2VPlE69PB6mudWmggqWBABJMDxc8sbr71P4diXt3e9w5CXI8aT9HeAMwF5GORPImddFjklwYKXp7Om8P4elgOVzsWZmYsc9w5jJUGNpExrJ11NUz4a7iL4cNlManz2u6J1VQfMDB00M+YCAandn+PW8Upy+G4vntN5lI0PuJ9J2mKs8TiEtI9xyFUeJj1O23xMdAK0Zqim4jjbNq0LlxYw9t4s29Q166J0I1kbmSJGXnJAwvELrX3N27lJuE5XQAgAa5Qs+JY+E66GCYJqNx/jb4u73jyFEi3bmQinl/EYEn09KiYW+U2gg7qee2o6HQfZWbdiaA+DyNAA1zEASQQNSVPxADfmI160kiTt+RVqhVlkAsm7KT4lI2OglYPxDodt6ZGFhjlJIHOFBBMEAgnLm1PQeEnQTUgpeiVw/Ayhhh3sgpbZcylQpY3Gb4ACVAMGCNRBFb3svhAwDxFu2QwDZQbhbQPmMjKJYSwKlgQSJkZjh/C2uXVw6nKw+kusoLC0tvUKADma2s222zKXjaa6PZsKipbtqERRKhSNAyiVBGhLCCXU5WU6rNY5G21BFx7JC678hA8w0GgMNJHsSSNpMUYFEDR10RioqkMMUoUkUoUwBNChRTQIFHNJmgTQAdCkzR0AEaSTRsaSTQBwzH4F8O0N5eR5f8Ao0lTP5/MV0nHYBbqkMKpMH2SVTLMYB0X06TUODOeeP2jOWb0srd53V5dbd4Dzcstz0A+L1Mg6FV9peOYi/lt3gqBPMibFojvG11ESBGgk7VD7Q4XurzZCY6bxHSpotKVCuDl+Er57R5lBoG38hIB6jSBT4oq/HhlLvrz/P20DT+KwZSDoQxhWXyvHSYhv3T91MIsmmaEnCW2PlnYg5TBIaJE8vc6DXlNXIu939LoTMWRkDG4w0IZQQSsMcpiQdPiIqPgMKvxkhAA1wggOUYA5LZMEXShYgaAg8pNbLsdgMx/WrgVcuUW1DZUUgGWLDW00iUcjKTnBAGWM8k1BWxxTky64BwoYW3BOa6+RnadSfEU8SnyibhW9bO5YFatkEe5JJMASxMs0DQEmTp1pm2Z8XuV0CRmgsco0VmhS0QCRsKdBowY2l5S2y30hwGjBpINGDW5IsGlTTYNHNACyaKaTNCaQAmjmioTQAc0U0JopoABNINGTSGNMRRrSzQoVTEc+7UWQl2V51Ce6cs+hoUK5mZ5f0K4TjDDKwDK4AdG1VpjcddBrvpTmKwy23vgCe6Fwrm8U93oA07+vOioVbCOy7w2FBezh8zBLqm5cIMM7KrMCx2OsnbdidzNb27A7lQAA1kMAJ8CmJsqd+72OUzsIoUK5cvOaKZ04/zIdFKBoUK7iBYNHR0KBhzR0dCgQKIUKFAB0VHQoATQo6FAhJNM3TQoUAf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6876" name="Picture 12" descr="http://upload.wikimedia.org/wikipedia/commons/thumb/c/ca/Memory_module_DDRAM_20-03-2006.jpg/220px-Memory_module_DDRAM_20-03-200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86100" y="3733800"/>
            <a:ext cx="2095500" cy="1571626"/>
          </a:xfrm>
          <a:prstGeom prst="rect">
            <a:avLst/>
          </a:prstGeom>
          <a:noFill/>
        </p:spPr>
      </p:pic>
      <p:pic>
        <p:nvPicPr>
          <p:cNvPr id="36882" name="Picture 18" descr="File:MacBook Air.png"/>
          <p:cNvPicPr>
            <a:picLocks noChangeAspect="1" noChangeArrowheads="1"/>
          </p:cNvPicPr>
          <p:nvPr/>
        </p:nvPicPr>
        <p:blipFill>
          <a:blip r:embed="rId6" cstate="print"/>
          <a:srcRect l="-3030"/>
          <a:stretch>
            <a:fillRect/>
          </a:stretch>
        </p:blipFill>
        <p:spPr bwMode="auto">
          <a:xfrm>
            <a:off x="5791200" y="2667001"/>
            <a:ext cx="3255771" cy="251459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040188" cy="639762"/>
          </a:xfrm>
        </p:spPr>
        <p:txBody>
          <a:bodyPr/>
          <a:lstStyle/>
          <a:p>
            <a:r>
              <a:rPr lang="en-US" dirty="0" smtClean="0"/>
              <a:t>Classical Bits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706562"/>
            <a:ext cx="4040188" cy="3951288"/>
          </a:xfrm>
        </p:spPr>
        <p:txBody>
          <a:bodyPr/>
          <a:lstStyle/>
          <a:p>
            <a:r>
              <a:rPr lang="en-US" dirty="0" smtClean="0"/>
              <a:t>Can be only 0 or 1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</a:p>
          <a:p>
            <a:pPr>
              <a:buNone/>
            </a:pPr>
            <a:endParaRPr lang="en-US" dirty="0" smtClean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35407" y="1066800"/>
            <a:ext cx="4251393" cy="639762"/>
          </a:xfrm>
        </p:spPr>
        <p:txBody>
          <a:bodyPr/>
          <a:lstStyle/>
          <a:p>
            <a:r>
              <a:rPr lang="en-US" dirty="0" err="1" smtClean="0"/>
              <a:t>Qubits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1706562"/>
            <a:ext cx="4724400" cy="5151438"/>
          </a:xfrm>
        </p:spPr>
        <p:txBody>
          <a:bodyPr>
            <a:noAutofit/>
          </a:bodyPr>
          <a:lstStyle/>
          <a:p>
            <a:r>
              <a:rPr lang="en-US" dirty="0" smtClean="0"/>
              <a:t>Superposition of both 0 and 1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00B050"/>
                </a:solidFill>
              </a:rPr>
              <a:t>AND</a:t>
            </a: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Any quantum two-level system can act as a </a:t>
            </a:r>
            <a:r>
              <a:rPr lang="en-US" dirty="0" err="1" smtClean="0"/>
              <a:t>qubit</a:t>
            </a:r>
            <a:r>
              <a:rPr lang="en-US" dirty="0" smtClean="0"/>
              <a:t>, e.g.</a:t>
            </a:r>
          </a:p>
          <a:p>
            <a:pPr lvl="1"/>
            <a:r>
              <a:rPr lang="en-US" dirty="0" smtClean="0"/>
              <a:t>Atoms</a:t>
            </a:r>
          </a:p>
          <a:p>
            <a:pPr lvl="1"/>
            <a:r>
              <a:rPr lang="en-US" dirty="0" smtClean="0"/>
              <a:t>Spins</a:t>
            </a:r>
          </a:p>
        </p:txBody>
      </p:sp>
      <p:pic>
        <p:nvPicPr>
          <p:cNvPr id="10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3" cstate="print"/>
          <a:srcRect t="3319" r="51365" b="7054"/>
          <a:stretch>
            <a:fillRect/>
          </a:stretch>
        </p:blipFill>
        <p:spPr bwMode="auto">
          <a:xfrm>
            <a:off x="5486400" y="2590800"/>
            <a:ext cx="609600" cy="1295400"/>
          </a:xfrm>
          <a:prstGeom prst="rect">
            <a:avLst/>
          </a:prstGeom>
          <a:noFill/>
        </p:spPr>
      </p:pic>
      <p:pic>
        <p:nvPicPr>
          <p:cNvPr id="11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3" cstate="print"/>
          <a:srcRect l="48635" t="3319" b="7054"/>
          <a:stretch>
            <a:fillRect/>
          </a:stretch>
        </p:blipFill>
        <p:spPr bwMode="auto">
          <a:xfrm>
            <a:off x="7086600" y="2590800"/>
            <a:ext cx="643819" cy="1295400"/>
          </a:xfrm>
          <a:prstGeom prst="rect">
            <a:avLst/>
          </a:prstGeom>
          <a:noFill/>
        </p:spPr>
      </p:pic>
      <p:pic>
        <p:nvPicPr>
          <p:cNvPr id="12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3" cstate="print"/>
          <a:srcRect t="3319" r="51365" b="7054"/>
          <a:stretch>
            <a:fillRect/>
          </a:stretch>
        </p:blipFill>
        <p:spPr bwMode="auto">
          <a:xfrm>
            <a:off x="1371600" y="2590800"/>
            <a:ext cx="609600" cy="1295400"/>
          </a:xfrm>
          <a:prstGeom prst="rect">
            <a:avLst/>
          </a:prstGeom>
          <a:noFill/>
        </p:spPr>
      </p:pic>
      <p:pic>
        <p:nvPicPr>
          <p:cNvPr id="13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3" cstate="print"/>
          <a:srcRect l="48635" t="3319" b="7054"/>
          <a:stretch>
            <a:fillRect/>
          </a:stretch>
        </p:blipFill>
        <p:spPr bwMode="auto">
          <a:xfrm>
            <a:off x="2861381" y="2590800"/>
            <a:ext cx="643819" cy="1295400"/>
          </a:xfrm>
          <a:prstGeom prst="rect">
            <a:avLst/>
          </a:prstGeom>
          <a:noFill/>
        </p:spPr>
      </p:pic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Quantum Bits (</a:t>
            </a:r>
            <a:r>
              <a:rPr lang="en-US" dirty="0" err="1" smtClean="0"/>
              <a:t>qubits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Quantum Bits (</a:t>
            </a:r>
            <a:r>
              <a:rPr lang="en-US" dirty="0" err="1" smtClean="0"/>
              <a:t>Qubits</a:t>
            </a:r>
            <a:r>
              <a:rPr lang="en-US" dirty="0" smtClean="0"/>
              <a:t>)</a:t>
            </a:r>
            <a:endParaRPr lang="en-US" dirty="0"/>
          </a:p>
        </p:txBody>
      </p:sp>
      <p:pic>
        <p:nvPicPr>
          <p:cNvPr id="23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3" cstate="print"/>
          <a:srcRect t="3319" r="51365" b="7054"/>
          <a:stretch>
            <a:fillRect/>
          </a:stretch>
        </p:blipFill>
        <p:spPr bwMode="auto">
          <a:xfrm>
            <a:off x="1295400" y="5181600"/>
            <a:ext cx="466597" cy="991519"/>
          </a:xfrm>
          <a:prstGeom prst="rect">
            <a:avLst/>
          </a:prstGeom>
          <a:noFill/>
        </p:spPr>
      </p:pic>
      <p:pic>
        <p:nvPicPr>
          <p:cNvPr id="24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3" cstate="print"/>
          <a:srcRect l="48635" t="3319" b="7054"/>
          <a:stretch>
            <a:fillRect/>
          </a:stretch>
        </p:blipFill>
        <p:spPr bwMode="auto">
          <a:xfrm>
            <a:off x="1371600" y="990600"/>
            <a:ext cx="492789" cy="991519"/>
          </a:xfrm>
          <a:prstGeom prst="rect">
            <a:avLst/>
          </a:prstGeom>
          <a:noFill/>
        </p:spPr>
      </p:pic>
      <p:grpSp>
        <p:nvGrpSpPr>
          <p:cNvPr id="4" name="Group 31"/>
          <p:cNvGrpSpPr/>
          <p:nvPr/>
        </p:nvGrpSpPr>
        <p:grpSpPr>
          <a:xfrm>
            <a:off x="381000" y="1981200"/>
            <a:ext cx="2738482" cy="3135588"/>
            <a:chOff x="1143000" y="2415344"/>
            <a:chExt cx="2738482" cy="3135588"/>
          </a:xfrm>
        </p:grpSpPr>
        <p:grpSp>
          <p:nvGrpSpPr>
            <p:cNvPr id="5" name="Group 47"/>
            <p:cNvGrpSpPr/>
            <p:nvPr/>
          </p:nvGrpSpPr>
          <p:grpSpPr>
            <a:xfrm>
              <a:off x="1143000" y="2438400"/>
              <a:ext cx="2738482" cy="3112532"/>
              <a:chOff x="1143000" y="2438400"/>
              <a:chExt cx="2738482" cy="3112532"/>
            </a:xfrm>
          </p:grpSpPr>
          <p:sp>
            <p:nvSpPr>
              <p:cNvPr id="38" name="Oval 37"/>
              <p:cNvSpPr/>
              <p:nvPr/>
            </p:nvSpPr>
            <p:spPr>
              <a:xfrm>
                <a:off x="1149960" y="3539271"/>
                <a:ext cx="2438400" cy="914400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9" name="Straight Arrow Connector 38"/>
              <p:cNvCxnSpPr>
                <a:endCxn id="55" idx="0"/>
              </p:cNvCxnSpPr>
              <p:nvPr/>
            </p:nvCxnSpPr>
            <p:spPr>
              <a:xfrm flipV="1">
                <a:off x="2362200" y="2819400"/>
                <a:ext cx="0" cy="11430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Arrow Connector 39"/>
              <p:cNvCxnSpPr/>
              <p:nvPr/>
            </p:nvCxnSpPr>
            <p:spPr>
              <a:xfrm>
                <a:off x="2362200" y="3962400"/>
                <a:ext cx="1219200" cy="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Arrow Connector 40"/>
              <p:cNvCxnSpPr/>
              <p:nvPr/>
            </p:nvCxnSpPr>
            <p:spPr>
              <a:xfrm flipH="1">
                <a:off x="1828800" y="3962400"/>
                <a:ext cx="533400" cy="457200"/>
              </a:xfrm>
              <a:prstGeom prst="straightConnector1">
                <a:avLst/>
              </a:prstGeom>
              <a:ln w="190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Straight Arrow Connector 41"/>
              <p:cNvCxnSpPr/>
              <p:nvPr/>
            </p:nvCxnSpPr>
            <p:spPr>
              <a:xfrm flipV="1">
                <a:off x="2362200" y="3429000"/>
                <a:ext cx="457200" cy="533400"/>
              </a:xfrm>
              <a:prstGeom prst="straightConnector1">
                <a:avLst/>
              </a:prstGeom>
              <a:ln w="19050">
                <a:solidFill>
                  <a:srgbClr val="9933FF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3" name="Oval 42"/>
              <p:cNvSpPr/>
              <p:nvPr/>
            </p:nvSpPr>
            <p:spPr>
              <a:xfrm flipH="1">
                <a:off x="2786063" y="3409950"/>
                <a:ext cx="45720" cy="45720"/>
              </a:xfrm>
              <a:prstGeom prst="ellipse">
                <a:avLst/>
              </a:pr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TextBox 43"/>
              <p:cNvSpPr txBox="1"/>
              <p:nvPr/>
            </p:nvSpPr>
            <p:spPr>
              <a:xfrm>
                <a:off x="2022501" y="2438400"/>
                <a:ext cx="94929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z = |0 &gt;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5" name="TextBox 44"/>
              <p:cNvSpPr txBox="1"/>
              <p:nvPr/>
            </p:nvSpPr>
            <p:spPr>
              <a:xfrm>
                <a:off x="1905000" y="5181600"/>
                <a:ext cx="1026243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-z = |1 &gt;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6" name="TextBox 45"/>
              <p:cNvSpPr txBox="1"/>
              <p:nvPr/>
            </p:nvSpPr>
            <p:spPr>
              <a:xfrm>
                <a:off x="1620948" y="4355068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x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47" name="TextBox 46"/>
              <p:cNvSpPr txBox="1"/>
              <p:nvPr/>
            </p:nvSpPr>
            <p:spPr>
              <a:xfrm>
                <a:off x="3581400" y="3733800"/>
                <a:ext cx="3000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latin typeface="Arial" pitchFamily="34" charset="0"/>
                    <a:cs typeface="Arial" pitchFamily="34" charset="0"/>
                  </a:rPr>
                  <a:t>y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48" name="Straight Connector 47"/>
              <p:cNvCxnSpPr/>
              <p:nvPr/>
            </p:nvCxnSpPr>
            <p:spPr>
              <a:xfrm>
                <a:off x="2813538" y="3446585"/>
                <a:ext cx="0" cy="72683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Straight Connector 48"/>
              <p:cNvCxnSpPr/>
              <p:nvPr/>
            </p:nvCxnSpPr>
            <p:spPr>
              <a:xfrm>
                <a:off x="2368062" y="3962400"/>
                <a:ext cx="445476" cy="211015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0" name="Arc 49"/>
              <p:cNvSpPr/>
              <p:nvPr/>
            </p:nvSpPr>
            <p:spPr>
              <a:xfrm>
                <a:off x="2209800" y="3810000"/>
                <a:ext cx="228600" cy="152400"/>
              </a:xfrm>
              <a:prstGeom prst="arc">
                <a:avLst>
                  <a:gd name="adj1" fmla="val 17843505"/>
                  <a:gd name="adj2" fmla="val 2112329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1" name="Arc 50"/>
              <p:cNvSpPr/>
              <p:nvPr/>
            </p:nvSpPr>
            <p:spPr>
              <a:xfrm rot="10241781">
                <a:off x="2267328" y="3891239"/>
                <a:ext cx="202161" cy="156237"/>
              </a:xfrm>
              <a:prstGeom prst="arc">
                <a:avLst>
                  <a:gd name="adj1" fmla="val 12740557"/>
                  <a:gd name="adj2" fmla="val 20297059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286000" y="3505200"/>
                <a:ext cx="3129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latin typeface="Arial" pitchFamily="34" charset="0"/>
                    <a:cs typeface="Arial" pitchFamily="34" charset="0"/>
                  </a:rPr>
                  <a:t>θ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209800" y="4038600"/>
                <a:ext cx="335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l-GR" dirty="0" smtClean="0">
                    <a:latin typeface="Arial" pitchFamily="34" charset="0"/>
                    <a:cs typeface="Arial" pitchFamily="34" charset="0"/>
                  </a:rPr>
                  <a:t>φ</a:t>
                </a:r>
                <a:endParaRPr lang="en-US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2590800" y="3048000"/>
                <a:ext cx="6222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 smtClean="0">
                    <a:solidFill>
                      <a:srgbClr val="9933FF"/>
                    </a:solidFill>
                    <a:latin typeface="Arial" pitchFamily="34" charset="0"/>
                    <a:cs typeface="Arial" pitchFamily="34" charset="0"/>
                  </a:rPr>
                  <a:t>|</a:t>
                </a:r>
                <a:r>
                  <a:rPr lang="el-GR" dirty="0" smtClean="0">
                    <a:solidFill>
                      <a:srgbClr val="9933FF"/>
                    </a:solidFill>
                    <a:latin typeface="Arial" pitchFamily="34" charset="0"/>
                    <a:cs typeface="Arial" pitchFamily="34" charset="0"/>
                  </a:rPr>
                  <a:t>ψ</a:t>
                </a:r>
                <a:r>
                  <a:rPr lang="en-US" dirty="0" smtClean="0">
                    <a:solidFill>
                      <a:srgbClr val="9933FF"/>
                    </a:solidFill>
                    <a:latin typeface="Arial" pitchFamily="34" charset="0"/>
                    <a:cs typeface="Arial" pitchFamily="34" charset="0"/>
                  </a:rPr>
                  <a:t> &gt;</a:t>
                </a:r>
                <a:endParaRPr lang="en-US" dirty="0">
                  <a:solidFill>
                    <a:srgbClr val="9933FF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143000" y="2819400"/>
                <a:ext cx="2438400" cy="23622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4" name="Rectangle 33"/>
            <p:cNvSpPr/>
            <p:nvPr/>
          </p:nvSpPr>
          <p:spPr>
            <a:xfrm>
              <a:off x="3603584" y="3732835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ˆ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2004349" y="2415344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ˆ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017852" y="5160473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ˆ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1647463" y="4331919"/>
              <a:ext cx="26161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dirty="0" smtClean="0">
                  <a:latin typeface="Arial" pitchFamily="34" charset="0"/>
                  <a:cs typeface="Arial" pitchFamily="34" charset="0"/>
                </a:rPr>
                <a:t>ˆ</a:t>
              </a:r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/>
          <p:cNvSpPr txBox="1"/>
          <p:nvPr/>
        </p:nvSpPr>
        <p:spPr>
          <a:xfrm>
            <a:off x="3429000" y="2133600"/>
            <a:ext cx="5334000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Quantum Bit: </a:t>
            </a:r>
          </a:p>
          <a:p>
            <a:r>
              <a:rPr lang="en-US" sz="2400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|</a:t>
            </a:r>
            <a:r>
              <a:rPr lang="el-GR" sz="2400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ψ</a:t>
            </a:r>
            <a:r>
              <a:rPr lang="en-US" sz="2400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&gt;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400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cos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(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/2)</a:t>
            </a:r>
            <a:r>
              <a:rPr lang="en-US" sz="2400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|0&gt;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 </a:t>
            </a:r>
            <a:r>
              <a:rPr lang="en-US" sz="2400" dirty="0" err="1" smtClean="0">
                <a:latin typeface="Arial" pitchFamily="34" charset="0"/>
                <a:cs typeface="Arial" pitchFamily="34" charset="0"/>
              </a:rPr>
              <a:t>e</a:t>
            </a:r>
            <a:r>
              <a:rPr lang="en-US" sz="2400" baseline="30000" dirty="0" err="1" smtClean="0">
                <a:latin typeface="Arial" pitchFamily="34" charset="0"/>
                <a:cs typeface="Arial" pitchFamily="34" charset="0"/>
              </a:rPr>
              <a:t>i</a:t>
            </a:r>
            <a:r>
              <a:rPr lang="el-GR" sz="2400" baseline="30000" dirty="0" smtClean="0">
                <a:latin typeface="Arial" pitchFamily="34" charset="0"/>
                <a:cs typeface="Arial" pitchFamily="34" charset="0"/>
              </a:rPr>
              <a:t>φ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sin(</a:t>
            </a:r>
            <a:r>
              <a:rPr lang="el-GR" sz="2400" dirty="0" smtClean="0">
                <a:latin typeface="Arial" pitchFamily="34" charset="0"/>
                <a:cs typeface="Arial" pitchFamily="34" charset="0"/>
              </a:rPr>
              <a:t>θ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/2)</a:t>
            </a:r>
            <a:r>
              <a:rPr lang="en-US" sz="2400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|1&gt;</a:t>
            </a:r>
          </a:p>
          <a:p>
            <a:r>
              <a:rPr lang="en-US" sz="2400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      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=</a:t>
            </a:r>
            <a:r>
              <a:rPr lang="en-US" sz="2400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a</a:t>
            </a:r>
            <a:r>
              <a:rPr lang="en-US" sz="2400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|0&gt;</a:t>
            </a:r>
            <a:r>
              <a:rPr lang="en-US" sz="2400" dirty="0" smtClean="0">
                <a:latin typeface="Arial" pitchFamily="34" charset="0"/>
                <a:cs typeface="Arial" pitchFamily="34" charset="0"/>
              </a:rPr>
              <a:t> + b</a:t>
            </a:r>
            <a:r>
              <a:rPr lang="en-US" sz="2400" dirty="0" smtClean="0">
                <a:solidFill>
                  <a:srgbClr val="9933FF"/>
                </a:solidFill>
                <a:latin typeface="Arial" pitchFamily="34" charset="0"/>
                <a:cs typeface="Arial" pitchFamily="34" charset="0"/>
              </a:rPr>
              <a:t>|1&gt;</a:t>
            </a:r>
          </a:p>
          <a:p>
            <a:endParaRPr lang="en-US" sz="2800" dirty="0" smtClean="0">
              <a:latin typeface="Arial" pitchFamily="34" charset="0"/>
              <a:cs typeface="Arial" pitchFamily="34" charset="0"/>
            </a:endParaRPr>
          </a:p>
          <a:p>
            <a:r>
              <a:rPr lang="en-US" sz="2800" dirty="0" smtClean="0">
                <a:latin typeface="Arial" pitchFamily="34" charset="0"/>
                <a:cs typeface="Arial" pitchFamily="34" charset="0"/>
              </a:rPr>
              <a:t>Any vector pointing to the surface of the sphere is a valid quantum state!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4040188" cy="639762"/>
          </a:xfrm>
        </p:spPr>
        <p:txBody>
          <a:bodyPr/>
          <a:lstStyle/>
          <a:p>
            <a:r>
              <a:rPr lang="en-US" dirty="0" smtClean="0"/>
              <a:t>Classical Bits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304800" y="1706562"/>
            <a:ext cx="4040188" cy="4618038"/>
          </a:xfrm>
        </p:spPr>
        <p:txBody>
          <a:bodyPr/>
          <a:lstStyle/>
          <a:p>
            <a:r>
              <a:rPr lang="en-US" dirty="0" smtClean="0"/>
              <a:t>Can be only 0 or 1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FF0000"/>
                </a:solidFill>
              </a:rPr>
              <a:t>OR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en-US" sz="2000" dirty="0" smtClean="0"/>
          </a:p>
          <a:p>
            <a:r>
              <a:rPr lang="en-US" dirty="0" smtClean="0"/>
              <a:t>Need </a:t>
            </a:r>
            <a:r>
              <a:rPr lang="en-US" dirty="0" smtClean="0">
                <a:solidFill>
                  <a:srgbClr val="FF0000"/>
                </a:solidFill>
              </a:rPr>
              <a:t>2</a:t>
            </a:r>
            <a:r>
              <a:rPr lang="en-US" baseline="30000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FF0000"/>
                </a:solidFill>
              </a:rPr>
              <a:t> classical bits</a:t>
            </a:r>
            <a:r>
              <a:rPr lang="en-US" dirty="0" smtClean="0"/>
              <a:t> to encode the same amount of information as 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 </a:t>
            </a:r>
            <a:r>
              <a:rPr lang="en-US" dirty="0" err="1" smtClean="0">
                <a:solidFill>
                  <a:srgbClr val="00B050"/>
                </a:solidFill>
              </a:rPr>
              <a:t>qubits</a:t>
            </a:r>
            <a:endParaRPr lang="en-US" dirty="0" smtClean="0">
              <a:solidFill>
                <a:srgbClr val="00B050"/>
              </a:solidFill>
            </a:endParaRP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435407" y="1066800"/>
            <a:ext cx="4251393" cy="639762"/>
          </a:xfrm>
        </p:spPr>
        <p:txBody>
          <a:bodyPr/>
          <a:lstStyle/>
          <a:p>
            <a:r>
              <a:rPr lang="en-US" dirty="0" err="1" smtClean="0"/>
              <a:t>Qubits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419600" y="1706562"/>
            <a:ext cx="4724400" cy="5151438"/>
          </a:xfrm>
        </p:spPr>
        <p:txBody>
          <a:bodyPr>
            <a:noAutofit/>
          </a:bodyPr>
          <a:lstStyle/>
          <a:p>
            <a:r>
              <a:rPr lang="en-US" dirty="0" smtClean="0"/>
              <a:t>Superposition of both 0 and 1</a:t>
            </a:r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dirty="0" smtClean="0"/>
              <a:t>			</a:t>
            </a:r>
            <a:r>
              <a:rPr lang="en-US" dirty="0" smtClean="0">
                <a:solidFill>
                  <a:srgbClr val="00B050"/>
                </a:solidFill>
              </a:rPr>
              <a:t>AND</a:t>
            </a:r>
            <a:r>
              <a:rPr lang="en-US" dirty="0" smtClean="0"/>
              <a:t>	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en-US" sz="1800" dirty="0" smtClean="0"/>
              <a:t>1 </a:t>
            </a:r>
            <a:r>
              <a:rPr lang="en-US" sz="1800" dirty="0" err="1" smtClean="0"/>
              <a:t>qubit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00B050"/>
                </a:solidFill>
              </a:rPr>
              <a:t>a</a:t>
            </a:r>
            <a:r>
              <a:rPr lang="en-US" sz="1800" dirty="0" smtClean="0"/>
              <a:t>|0&gt; + </a:t>
            </a:r>
            <a:r>
              <a:rPr lang="en-US" sz="1800" dirty="0" smtClean="0">
                <a:solidFill>
                  <a:srgbClr val="00B050"/>
                </a:solidFill>
              </a:rPr>
              <a:t>b</a:t>
            </a:r>
            <a:r>
              <a:rPr lang="en-US" sz="1800" dirty="0" smtClean="0"/>
              <a:t>|1&gt;</a:t>
            </a:r>
          </a:p>
          <a:p>
            <a:pPr>
              <a:buNone/>
            </a:pPr>
            <a:endParaRPr lang="en-US" sz="700" dirty="0" smtClean="0"/>
          </a:p>
          <a:p>
            <a:pPr>
              <a:buNone/>
            </a:pPr>
            <a:r>
              <a:rPr lang="en-US" sz="1800" dirty="0" smtClean="0"/>
              <a:t>2 </a:t>
            </a:r>
            <a:r>
              <a:rPr lang="en-US" sz="1800" dirty="0" err="1" smtClean="0"/>
              <a:t>qubits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00B050"/>
                </a:solidFill>
              </a:rPr>
              <a:t>a</a:t>
            </a:r>
            <a:r>
              <a:rPr lang="en-US" sz="1800" dirty="0" smtClean="0"/>
              <a:t>|00&gt; + </a:t>
            </a:r>
            <a:r>
              <a:rPr lang="en-US" sz="1800" dirty="0" smtClean="0">
                <a:solidFill>
                  <a:srgbClr val="00B050"/>
                </a:solidFill>
              </a:rPr>
              <a:t>b</a:t>
            </a:r>
            <a:r>
              <a:rPr lang="en-US" sz="1800" dirty="0" smtClean="0"/>
              <a:t>|01&gt; + </a:t>
            </a:r>
            <a:r>
              <a:rPr lang="en-US" sz="1800" dirty="0" smtClean="0">
                <a:solidFill>
                  <a:srgbClr val="00B050"/>
                </a:solidFill>
              </a:rPr>
              <a:t>c</a:t>
            </a:r>
            <a:r>
              <a:rPr lang="en-US" sz="1800" dirty="0" smtClean="0"/>
              <a:t>|10&gt; + </a:t>
            </a:r>
            <a:r>
              <a:rPr lang="en-US" sz="1800" dirty="0" smtClean="0">
                <a:solidFill>
                  <a:srgbClr val="00B050"/>
                </a:solidFill>
              </a:rPr>
              <a:t>d</a:t>
            </a:r>
            <a:r>
              <a:rPr lang="en-US" sz="1800" dirty="0" smtClean="0"/>
              <a:t>|11&gt;</a:t>
            </a:r>
          </a:p>
          <a:p>
            <a:pPr>
              <a:buNone/>
            </a:pPr>
            <a:endParaRPr lang="en-US" sz="800" dirty="0" smtClean="0"/>
          </a:p>
          <a:p>
            <a:pPr>
              <a:buNone/>
            </a:pPr>
            <a:r>
              <a:rPr lang="en-US" sz="1800" dirty="0" smtClean="0"/>
              <a:t>3 </a:t>
            </a:r>
            <a:r>
              <a:rPr lang="en-US" sz="1800" dirty="0" err="1" smtClean="0"/>
              <a:t>qubits</a:t>
            </a:r>
            <a:r>
              <a:rPr lang="en-US" sz="1800" dirty="0" smtClean="0"/>
              <a:t>: </a:t>
            </a:r>
            <a:r>
              <a:rPr lang="en-US" sz="1800" dirty="0" smtClean="0">
                <a:solidFill>
                  <a:srgbClr val="00B050"/>
                </a:solidFill>
              </a:rPr>
              <a:t>a</a:t>
            </a:r>
            <a:r>
              <a:rPr lang="en-US" sz="1800" dirty="0" smtClean="0"/>
              <a:t>|000&gt; + </a:t>
            </a:r>
            <a:r>
              <a:rPr lang="en-US" sz="1800" dirty="0" smtClean="0">
                <a:solidFill>
                  <a:srgbClr val="00B050"/>
                </a:solidFill>
              </a:rPr>
              <a:t>b</a:t>
            </a:r>
            <a:r>
              <a:rPr lang="en-US" sz="1800" dirty="0" smtClean="0"/>
              <a:t>|001&gt; + </a:t>
            </a:r>
            <a:r>
              <a:rPr lang="en-US" sz="1800" dirty="0" smtClean="0">
                <a:solidFill>
                  <a:srgbClr val="00B050"/>
                </a:solidFill>
              </a:rPr>
              <a:t>c</a:t>
            </a:r>
            <a:r>
              <a:rPr lang="en-US" sz="1800" dirty="0" smtClean="0"/>
              <a:t>|010&gt; + </a:t>
            </a:r>
            <a:r>
              <a:rPr lang="en-US" sz="1800" dirty="0" smtClean="0">
                <a:solidFill>
                  <a:srgbClr val="00B050"/>
                </a:solidFill>
              </a:rPr>
              <a:t>d</a:t>
            </a:r>
            <a:r>
              <a:rPr lang="en-US" sz="1800" dirty="0" smtClean="0"/>
              <a:t>|100&gt; + </a:t>
            </a:r>
            <a:r>
              <a:rPr lang="en-US" sz="1800" dirty="0" smtClean="0">
                <a:solidFill>
                  <a:srgbClr val="00B050"/>
                </a:solidFill>
              </a:rPr>
              <a:t>e</a:t>
            </a:r>
            <a:r>
              <a:rPr lang="en-US" sz="1800" dirty="0" smtClean="0"/>
              <a:t>|011&gt; + </a:t>
            </a:r>
            <a:r>
              <a:rPr lang="en-US" sz="1800" dirty="0" smtClean="0">
                <a:solidFill>
                  <a:srgbClr val="00B050"/>
                </a:solidFill>
              </a:rPr>
              <a:t>f</a:t>
            </a:r>
            <a:r>
              <a:rPr lang="en-US" sz="1800" dirty="0" smtClean="0"/>
              <a:t>|101&gt; +</a:t>
            </a:r>
            <a:r>
              <a:rPr lang="en-US" sz="1800" dirty="0" smtClean="0">
                <a:solidFill>
                  <a:srgbClr val="00B050"/>
                </a:solidFill>
              </a:rPr>
              <a:t>g</a:t>
            </a:r>
            <a:r>
              <a:rPr lang="en-US" sz="1800" dirty="0" smtClean="0"/>
              <a:t>|110&gt; + </a:t>
            </a:r>
            <a:r>
              <a:rPr lang="en-US" sz="1800" dirty="0" smtClean="0">
                <a:solidFill>
                  <a:srgbClr val="00B050"/>
                </a:solidFill>
              </a:rPr>
              <a:t>h</a:t>
            </a:r>
            <a:r>
              <a:rPr lang="en-US" sz="1800" dirty="0" smtClean="0"/>
              <a:t>|111&gt;</a:t>
            </a:r>
          </a:p>
        </p:txBody>
      </p:sp>
      <p:pic>
        <p:nvPicPr>
          <p:cNvPr id="10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3" cstate="print"/>
          <a:srcRect t="3319" r="51365" b="7054"/>
          <a:stretch>
            <a:fillRect/>
          </a:stretch>
        </p:blipFill>
        <p:spPr bwMode="auto">
          <a:xfrm>
            <a:off x="5486400" y="2590800"/>
            <a:ext cx="609600" cy="1295400"/>
          </a:xfrm>
          <a:prstGeom prst="rect">
            <a:avLst/>
          </a:prstGeom>
          <a:noFill/>
        </p:spPr>
      </p:pic>
      <p:pic>
        <p:nvPicPr>
          <p:cNvPr id="11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3" cstate="print"/>
          <a:srcRect l="48635" t="3319" b="7054"/>
          <a:stretch>
            <a:fillRect/>
          </a:stretch>
        </p:blipFill>
        <p:spPr bwMode="auto">
          <a:xfrm>
            <a:off x="7086600" y="2590800"/>
            <a:ext cx="643819" cy="1295400"/>
          </a:xfrm>
          <a:prstGeom prst="rect">
            <a:avLst/>
          </a:prstGeom>
          <a:noFill/>
        </p:spPr>
      </p:pic>
      <p:pic>
        <p:nvPicPr>
          <p:cNvPr id="12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3" cstate="print"/>
          <a:srcRect t="3319" r="51365" b="7054"/>
          <a:stretch>
            <a:fillRect/>
          </a:stretch>
        </p:blipFill>
        <p:spPr bwMode="auto">
          <a:xfrm>
            <a:off x="1371600" y="2590800"/>
            <a:ext cx="609600" cy="1295400"/>
          </a:xfrm>
          <a:prstGeom prst="rect">
            <a:avLst/>
          </a:prstGeom>
          <a:noFill/>
        </p:spPr>
      </p:pic>
      <p:pic>
        <p:nvPicPr>
          <p:cNvPr id="13" name="Picture 2" descr="https://encrypted-tbn3.gstatic.com/images?q=tbn:ANd9GcT4kKHsFaSKC3D_VTbxC3qCuA9ZXbjBDemDLvx3EKp3LnzAWqZPMA"/>
          <p:cNvPicPr>
            <a:picLocks noChangeAspect="1" noChangeArrowheads="1"/>
          </p:cNvPicPr>
          <p:nvPr/>
        </p:nvPicPr>
        <p:blipFill>
          <a:blip r:embed="rId3" cstate="print"/>
          <a:srcRect l="48635" t="3319" b="7054"/>
          <a:stretch>
            <a:fillRect/>
          </a:stretch>
        </p:blipFill>
        <p:spPr bwMode="auto">
          <a:xfrm>
            <a:off x="2861381" y="2590800"/>
            <a:ext cx="643819" cy="1295400"/>
          </a:xfrm>
          <a:prstGeom prst="rect">
            <a:avLst/>
          </a:prstGeom>
          <a:noFill/>
        </p:spPr>
      </p:pic>
      <p:sp>
        <p:nvSpPr>
          <p:cNvPr id="15" name="Title 5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68362"/>
          </a:xfrm>
        </p:spPr>
        <p:txBody>
          <a:bodyPr/>
          <a:lstStyle/>
          <a:p>
            <a:r>
              <a:rPr lang="en-US" dirty="0" smtClean="0"/>
              <a:t>Quantum Bits (</a:t>
            </a:r>
            <a:r>
              <a:rPr lang="en-US" dirty="0" err="1" smtClean="0"/>
              <a:t>qubits</a:t>
            </a:r>
            <a:r>
              <a:rPr lang="en-US" dirty="0" smtClean="0"/>
              <a:t>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1813</Words>
  <Application>Microsoft Office PowerPoint</Application>
  <PresentationFormat>Bildschirmpräsentation (4:3)</PresentationFormat>
  <Paragraphs>408</Paragraphs>
  <Slides>39</Slides>
  <Notes>38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39</vt:i4>
      </vt:variant>
    </vt:vector>
  </HeadingPairs>
  <TitlesOfParts>
    <vt:vector size="40" baseType="lpstr">
      <vt:lpstr>Custom Design</vt:lpstr>
      <vt:lpstr>Quantum Computers: Fundamentals, Applications and Implementation</vt:lpstr>
      <vt:lpstr>Motivation: Future of Computers</vt:lpstr>
      <vt:lpstr>Limitations of Classical Computers</vt:lpstr>
      <vt:lpstr>Outline</vt:lpstr>
      <vt:lpstr>Outline</vt:lpstr>
      <vt:lpstr>Standard Computers</vt:lpstr>
      <vt:lpstr>Quantum Bits (qubits)</vt:lpstr>
      <vt:lpstr>Quantum Bits (Qubits)</vt:lpstr>
      <vt:lpstr>Quantum Bits (qubits)</vt:lpstr>
      <vt:lpstr>But…Measurement Limits You</vt:lpstr>
      <vt:lpstr>Paradox: Schrödinger’s Cat</vt:lpstr>
      <vt:lpstr>How Can You Benefit?</vt:lpstr>
      <vt:lpstr>Example: f(x)={0,1} for x = 0 or 1</vt:lpstr>
      <vt:lpstr>Deutsch Algorithm</vt:lpstr>
      <vt:lpstr>So What Have We Learned?</vt:lpstr>
      <vt:lpstr>Outline</vt:lpstr>
      <vt:lpstr>RSA encryption</vt:lpstr>
      <vt:lpstr>Factorization Accomplishments</vt:lpstr>
      <vt:lpstr>Classical search</vt:lpstr>
      <vt:lpstr>Quantum search:   Grover’s Algorithm</vt:lpstr>
      <vt:lpstr>Quantum search:   Grover’s Algorithm</vt:lpstr>
      <vt:lpstr>Quantum search:   Grover’s Algorithm</vt:lpstr>
      <vt:lpstr>Other Potential Applications</vt:lpstr>
      <vt:lpstr>Outline</vt:lpstr>
      <vt:lpstr>Steps to Build a Quantum Computer</vt:lpstr>
      <vt:lpstr>Classical Error Correction</vt:lpstr>
      <vt:lpstr>What about errors?</vt:lpstr>
      <vt:lpstr>Quantum Error Correction is Possible</vt:lpstr>
      <vt:lpstr>Qubit Control vs. Isolation</vt:lpstr>
      <vt:lpstr>Proposed QC Schemes</vt:lpstr>
      <vt:lpstr>Ion Traps</vt:lpstr>
      <vt:lpstr>Superconducting and Spin Qubits </vt:lpstr>
      <vt:lpstr>Topologically Quantum Computation</vt:lpstr>
      <vt:lpstr>Topologically Protected States</vt:lpstr>
      <vt:lpstr>Summary of Qubit Approaches</vt:lpstr>
      <vt:lpstr>Putting it all Together</vt:lpstr>
      <vt:lpstr>Quantum Annealing</vt:lpstr>
      <vt:lpstr>Quantum Annealing: D-wave</vt:lpstr>
      <vt:lpstr>Conclusions and Outlook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Quantum Computers: Fundamentals, Applications, and Implementation</dc:title>
  <dc:creator>Sarah Fischer</dc:creator>
  <cp:lastModifiedBy>Sarah Fischer</cp:lastModifiedBy>
  <cp:revision>1139</cp:revision>
  <dcterms:created xsi:type="dcterms:W3CDTF">2013-05-22T18:19:23Z</dcterms:created>
  <dcterms:modified xsi:type="dcterms:W3CDTF">2013-07-01T08:47:33Z</dcterms:modified>
</cp:coreProperties>
</file>