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8" r:id="rId4"/>
  </p:sldMasterIdLst>
  <p:notesMasterIdLst>
    <p:notesMasterId r:id="rId42"/>
  </p:notesMasterIdLst>
  <p:handoutMasterIdLst>
    <p:handoutMasterId r:id="rId43"/>
  </p:handoutMasterIdLst>
  <p:sldIdLst>
    <p:sldId id="689" r:id="rId5"/>
    <p:sldId id="720" r:id="rId6"/>
    <p:sldId id="812" r:id="rId7"/>
    <p:sldId id="724" r:id="rId8"/>
    <p:sldId id="816" r:id="rId9"/>
    <p:sldId id="775" r:id="rId10"/>
    <p:sldId id="777" r:id="rId11"/>
    <p:sldId id="778" r:id="rId12"/>
    <p:sldId id="779" r:id="rId13"/>
    <p:sldId id="780" r:id="rId14"/>
    <p:sldId id="781" r:id="rId15"/>
    <p:sldId id="782" r:id="rId16"/>
    <p:sldId id="813" r:id="rId17"/>
    <p:sldId id="814" r:id="rId18"/>
    <p:sldId id="818" r:id="rId19"/>
    <p:sldId id="817" r:id="rId20"/>
    <p:sldId id="784" r:id="rId21"/>
    <p:sldId id="790" r:id="rId22"/>
    <p:sldId id="785" r:id="rId23"/>
    <p:sldId id="801" r:id="rId24"/>
    <p:sldId id="803" r:id="rId25"/>
    <p:sldId id="804" r:id="rId26"/>
    <p:sldId id="802" r:id="rId27"/>
    <p:sldId id="805" r:id="rId28"/>
    <p:sldId id="806" r:id="rId29"/>
    <p:sldId id="807" r:id="rId30"/>
    <p:sldId id="808" r:id="rId31"/>
    <p:sldId id="819" r:id="rId32"/>
    <p:sldId id="821" r:id="rId33"/>
    <p:sldId id="767" r:id="rId34"/>
    <p:sldId id="768" r:id="rId35"/>
    <p:sldId id="769" r:id="rId36"/>
    <p:sldId id="810" r:id="rId37"/>
    <p:sldId id="799" r:id="rId38"/>
    <p:sldId id="800" r:id="rId39"/>
    <p:sldId id="811" r:id="rId40"/>
    <p:sldId id="822" r:id="rId41"/>
  </p:sldIdLst>
  <p:sldSz cx="6858000" cy="5143500"/>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F21CB1-8DFA-42F6-BA7D-9D4989E7A130}">
          <p14:sldIdLst>
            <p14:sldId id="689"/>
            <p14:sldId id="720"/>
            <p14:sldId id="812"/>
            <p14:sldId id="724"/>
            <p14:sldId id="816"/>
          </p14:sldIdLst>
        </p14:section>
        <p14:section name="Cost of abstraction" id="{C7DE0D71-9E7D-4B8F-89F1-BB2813FE4D3E}">
          <p14:sldIdLst>
            <p14:sldId id="775"/>
            <p14:sldId id="777"/>
            <p14:sldId id="778"/>
            <p14:sldId id="779"/>
            <p14:sldId id="780"/>
            <p14:sldId id="781"/>
            <p14:sldId id="782"/>
            <p14:sldId id="813"/>
            <p14:sldId id="814"/>
            <p14:sldId id="818"/>
            <p14:sldId id="817"/>
            <p14:sldId id="784"/>
            <p14:sldId id="790"/>
            <p14:sldId id="785"/>
          </p14:sldIdLst>
        </p14:section>
        <p14:section name="Stream Fusion" id="{31B1D6A6-A8CD-4D13-AC39-C4166A07E495}">
          <p14:sldIdLst>
            <p14:sldId id="801"/>
            <p14:sldId id="803"/>
            <p14:sldId id="804"/>
            <p14:sldId id="802"/>
            <p14:sldId id="805"/>
            <p14:sldId id="806"/>
            <p14:sldId id="807"/>
            <p14:sldId id="808"/>
            <p14:sldId id="819"/>
            <p14:sldId id="821"/>
          </p14:sldIdLst>
        </p14:section>
        <p14:section name="Nikola" id="{1D66F5B9-CCB4-4BD1-85D0-5AE73DB9C47F}">
          <p14:sldIdLst>
            <p14:sldId id="767"/>
            <p14:sldId id="768"/>
            <p14:sldId id="769"/>
            <p14:sldId id="810"/>
            <p14:sldId id="799"/>
            <p14:sldId id="800"/>
            <p14:sldId id="811"/>
          </p14:sldIdLst>
        </p14:section>
        <p14:section name="Conclusions" id="{50B75B78-8510-49AF-B08A-C030F226A812}">
          <p14:sldIdLst>
            <p14:sldId id="822"/>
          </p14:sldIdLst>
        </p14:section>
      </p14:sectionLst>
    </p:ext>
    <p:ext uri="{EFAFB233-063F-42B5-8137-9DF3F51BA10A}">
      <p15:sldGuideLst xmlns:p15="http://schemas.microsoft.com/office/powerpoint/2012/main" xmlns="">
        <p15:guide id="1" orient="horz" pos="212" userDrawn="1">
          <p15:clr>
            <a:srgbClr val="A4A3A4"/>
          </p15:clr>
        </p15:guide>
        <p15:guide id="2" orient="horz" pos="3132" userDrawn="1">
          <p15:clr>
            <a:srgbClr val="A4A3A4"/>
          </p15:clr>
        </p15:guide>
        <p15:guide id="3" orient="horz" pos="684" userDrawn="1">
          <p15:clr>
            <a:srgbClr val="A4A3A4"/>
          </p15:clr>
        </p15:guide>
        <p15:guide id="4" orient="horz" pos="898" userDrawn="1">
          <p15:clr>
            <a:srgbClr val="A4A3A4"/>
          </p15:clr>
        </p15:guide>
        <p15:guide id="5" orient="horz" pos="1468" userDrawn="1">
          <p15:clr>
            <a:srgbClr val="A4A3A4"/>
          </p15:clr>
        </p15:guide>
        <p15:guide id="6" orient="horz" pos="2052" userDrawn="1">
          <p15:clr>
            <a:srgbClr val="A4A3A4"/>
          </p15:clr>
        </p15:guide>
        <p15:guide id="7" orient="horz" pos="1619" userDrawn="1">
          <p15:clr>
            <a:srgbClr val="A4A3A4"/>
          </p15:clr>
        </p15:guide>
        <p15:guide id="8" orient="horz" pos="3038" userDrawn="1">
          <p15:clr>
            <a:srgbClr val="A4A3A4"/>
          </p15:clr>
        </p15:guide>
        <p15:guide id="9" pos="72" userDrawn="1">
          <p15:clr>
            <a:srgbClr val="A4A3A4"/>
          </p15:clr>
        </p15:guide>
        <p15:guide id="10" pos="995" userDrawn="1">
          <p15:clr>
            <a:srgbClr val="A4A3A4"/>
          </p15:clr>
        </p15:guide>
        <p15:guide id="11" pos="4247" userDrawn="1">
          <p15:clr>
            <a:srgbClr val="A4A3A4"/>
          </p15:clr>
        </p15:guide>
        <p15:guide id="12" pos="185" userDrawn="1">
          <p15:clr>
            <a:srgbClr val="A4A3A4"/>
          </p15:clr>
        </p15:guide>
        <p15:guide id="13" pos="4137" userDrawn="1">
          <p15:clr>
            <a:srgbClr val="A4A3A4"/>
          </p15:clr>
        </p15:guide>
        <p15:guide id="14" pos="345" userDrawn="1">
          <p15:clr>
            <a:srgbClr val="A4A3A4"/>
          </p15:clr>
        </p15:guide>
        <p15:guide id="15" pos="3974" userDrawn="1">
          <p15:clr>
            <a:srgbClr val="A4A3A4"/>
          </p15:clr>
        </p15:guide>
        <p15:guide id="16" pos="2159"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ffrey Mainland" initials="GM" lastIdx="1" clrIdx="0">
    <p:extLst>
      <p:ext uri="{19B8F6BF-5375-455C-9EA6-DF929625EA0E}">
        <p15:presenceInfo xmlns:p15="http://schemas.microsoft.com/office/powerpoint/2012/main" xmlns="" userId="S-1-5-21-1721254763-462695806-1538882281-323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A3D58"/>
    <a:srgbClr val="7A68A7"/>
    <a:srgbClr val="5E893E"/>
    <a:srgbClr val="358CC1"/>
    <a:srgbClr val="3D90C0"/>
    <a:srgbClr val="505050"/>
    <a:srgbClr val="969696"/>
    <a:srgbClr val="FFFFFF"/>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82082" autoAdjust="0"/>
  </p:normalViewPr>
  <p:slideViewPr>
    <p:cSldViewPr snapToGrid="0">
      <p:cViewPr varScale="1">
        <p:scale>
          <a:sx n="146" d="100"/>
          <a:sy n="146" d="100"/>
        </p:scale>
        <p:origin x="-1854" y="-84"/>
      </p:cViewPr>
      <p:guideLst>
        <p:guide orient="horz" pos="212"/>
        <p:guide orient="horz" pos="3132"/>
        <p:guide orient="horz" pos="684"/>
        <p:guide orient="horz" pos="898"/>
        <p:guide orient="horz" pos="1468"/>
        <p:guide orient="horz" pos="2052"/>
        <p:guide orient="horz" pos="1619"/>
        <p:guide orient="horz" pos="3038"/>
        <p:guide pos="72"/>
        <p:guide pos="995"/>
        <p:guide pos="4247"/>
        <p:guide pos="185"/>
        <p:guide pos="4137"/>
        <p:guide pos="345"/>
        <p:guide pos="3974"/>
        <p:guide pos="2159"/>
      </p:guideLst>
    </p:cSldViewPr>
  </p:slideViewPr>
  <p:notesTextViewPr>
    <p:cViewPr>
      <p:scale>
        <a:sx n="100" d="100"/>
        <a:sy n="100" d="100"/>
      </p:scale>
      <p:origin x="0" y="0"/>
    </p:cViewPr>
  </p:notesTextViewPr>
  <p:sorterViewPr>
    <p:cViewPr varScale="1">
      <p:scale>
        <a:sx n="1" d="1"/>
        <a:sy n="1" d="1"/>
      </p:scale>
      <p:origin x="0" y="6510"/>
    </p:cViewPr>
  </p:sorterViewPr>
  <p:notesViewPr>
    <p:cSldViewPr snapToGrid="0" showGuides="1">
      <p:cViewPr varScale="1">
        <p:scale>
          <a:sx n="71" d="100"/>
          <a:sy n="71" d="100"/>
        </p:scale>
        <p:origin x="3222" y="72"/>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8/5/2013</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‹Nr.›</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8/5/2013</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‹Nr.›</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685864" rtl="0" eaLnBrk="1" latinLnBrk="0" hangingPunct="1">
      <a:lnSpc>
        <a:spcPct val="90000"/>
      </a:lnSpc>
      <a:spcAft>
        <a:spcPts val="250"/>
      </a:spcAft>
      <a:defRPr sz="700" kern="1200">
        <a:solidFill>
          <a:schemeClr val="tx1"/>
        </a:solidFill>
        <a:latin typeface="Segoe UI Light"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latin typeface="Lucida Grande" charset="0"/>
              <a:ea typeface="Lucida Grande" charset="0"/>
              <a:cs typeface="Lucida Grande" charset="0"/>
              <a:sym typeface="Lucida Grande" charset="0"/>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1FED274-D3EA-4EF6-914F-4AE85C411C42}"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373912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77272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84425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95966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71380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A1DE3F2-C444-439F-B140-05A0CBD96E48}"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33008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A22DC5D-5291-45AE-A7EC-7461EB01B489}"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199248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6019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A1B3D1-238E-4CC1-A3BE-57F36F147CA8}"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41319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F752D04-5DA3-4F5A-B179-0C78220EA4DC}"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275715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5CDF0E-7C05-4E73-8B93-2020C798B9D7}"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4369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5339FF-2B57-4F51-B645-6609E08CCCCF}"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271089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smtClean="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8031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6A9E77E-DAE6-4E6E-BD3F-87B94C62FD50}"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32</a:t>
            </a:fld>
            <a:endParaRPr lang="en-US" dirty="0"/>
          </a:p>
        </p:txBody>
      </p:sp>
    </p:spTree>
    <p:extLst>
      <p:ext uri="{BB962C8B-B14F-4D97-AF65-F5344CB8AC3E}">
        <p14:creationId xmlns:p14="http://schemas.microsoft.com/office/powerpoint/2010/main" val="227494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681576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10AA8F-7546-4B51-853B-D6290B765717}"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36</a:t>
            </a:fld>
            <a:endParaRPr lang="en-US" dirty="0"/>
          </a:p>
        </p:txBody>
      </p:sp>
    </p:spTree>
    <p:extLst>
      <p:ext uri="{BB962C8B-B14F-4D97-AF65-F5344CB8AC3E}">
        <p14:creationId xmlns:p14="http://schemas.microsoft.com/office/powerpoint/2010/main" val="82261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5339FF-2B57-4F51-B645-6609E08CCCCF}"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318251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43D433-98FD-4FC0-B223-CC158173D8CF}"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102862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9A2974B-FC12-4046-9DA1-8B1DFC2AA564}"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234303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A82D7EF-F000-4751-8717-ADD89E58E6BA}" type="datetime1">
              <a:rPr lang="en-US" smtClean="0"/>
              <a:t>8/5/2013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364639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51485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smtClean="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24240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smtClean="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749473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659" y="2032915"/>
            <a:ext cx="5419297" cy="560923"/>
          </a:xfrm>
        </p:spPr>
        <p:txBody>
          <a:bodyPr anchor="b" anchorCtr="0"/>
          <a:lstStyle>
            <a:lvl1pPr>
              <a:defRPr sz="4050" spc="-85"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50659" y="2833153"/>
            <a:ext cx="5433858" cy="373949"/>
          </a:xfrm>
        </p:spPr>
        <p:txBody>
          <a:bodyPr>
            <a:noAutofit/>
          </a:bodyPr>
          <a:lstStyle>
            <a:lvl1pPr marL="0" indent="0">
              <a:spcBef>
                <a:spcPts val="0"/>
              </a:spcBef>
              <a:buNone/>
              <a:defRPr spc="-40" baseline="0">
                <a:solidFill>
                  <a:schemeClr val="tx1"/>
                </a:solidFill>
                <a:latin typeface="+mj-lt"/>
              </a:defRPr>
            </a:lvl1pPr>
          </a:lstStyle>
          <a:p>
            <a:pPr lvl="0"/>
            <a:r>
              <a:rPr lang="en-US" dirty="0" smtClean="0"/>
              <a:t>Speaker Title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3828" y="158639"/>
            <a:ext cx="830521" cy="30550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42" y="243715"/>
            <a:ext cx="1431512" cy="135350"/>
          </a:xfrm>
          <a:prstGeom prst="rect">
            <a:avLst/>
          </a:prstGeom>
        </p:spPr>
      </p:pic>
    </p:spTree>
    <p:extLst>
      <p:ext uri="{BB962C8B-B14F-4D97-AF65-F5344CB8AC3E}">
        <p14:creationId xmlns:p14="http://schemas.microsoft.com/office/powerpoint/2010/main" val="782554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659" y="2032915"/>
            <a:ext cx="5419297" cy="560923"/>
          </a:xfrm>
        </p:spPr>
        <p:txBody>
          <a:bodyPr anchor="b" anchorCtr="0"/>
          <a:lstStyle>
            <a:lvl1pPr>
              <a:defRPr sz="4050" spc="-85"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50659" y="2833153"/>
            <a:ext cx="5433858" cy="373949"/>
          </a:xfrm>
        </p:spPr>
        <p:txBody>
          <a:bodyPr>
            <a:noAutofit/>
          </a:bodyPr>
          <a:lstStyle>
            <a:lvl1pPr marL="0" indent="0">
              <a:spcBef>
                <a:spcPts val="0"/>
              </a:spcBef>
              <a:buNone/>
              <a:defRPr spc="-40" baseline="0">
                <a:solidFill>
                  <a:schemeClr val="tx1"/>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752997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077" y="2265593"/>
            <a:ext cx="6272954" cy="685572"/>
          </a:xfrm>
        </p:spPr>
        <p:txBody>
          <a:bodyPr anchor="b" anchorCtr="0"/>
          <a:lstStyle>
            <a:lvl1pPr>
              <a:defRPr sz="4950" spc="-169" baseline="0">
                <a:solidFill>
                  <a:schemeClr val="tx1"/>
                </a:solidFill>
              </a:defRPr>
            </a:lvl1pPr>
          </a:lstStyle>
          <a:p>
            <a:r>
              <a:rPr lang="en-US" dirty="0" smtClean="0"/>
              <a:t>Click to edit title style</a:t>
            </a:r>
            <a:endParaRPr lang="en-US" dirty="0"/>
          </a:p>
        </p:txBody>
      </p:sp>
      <p:sp>
        <p:nvSpPr>
          <p:cNvPr id="4"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394421295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077" y="333188"/>
            <a:ext cx="6272954" cy="425886"/>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92077" y="968622"/>
            <a:ext cx="6272954" cy="1149545"/>
          </a:xfrm>
          <a:prstGeom prst="rect">
            <a:avLst/>
          </a:prstGeom>
        </p:spPr>
        <p:txBody>
          <a:bodyPr/>
          <a:lstStyle>
            <a:lvl1pPr marL="159863" indent="-159863">
              <a:buFont typeface="Wingdings" pitchFamily="2" charset="2"/>
              <a:buChar char=""/>
              <a:defRPr sz="2250">
                <a:solidFill>
                  <a:schemeClr val="tx1"/>
                </a:solidFill>
              </a:defRPr>
            </a:lvl1pPr>
            <a:lvl2pPr marL="291147" indent="-131285">
              <a:buFont typeface="Wingdings" pitchFamily="2" charset="2"/>
              <a:buChar char=""/>
              <a:defRPr>
                <a:solidFill>
                  <a:schemeClr val="tx1"/>
                </a:solidFill>
                <a:latin typeface="+mn-lt"/>
              </a:defRPr>
            </a:lvl2pPr>
            <a:lvl3pPr marL="417072" indent="-125926">
              <a:buFont typeface="Wingdings" pitchFamily="2" charset="2"/>
              <a:buChar char=""/>
              <a:tabLst/>
              <a:defRPr>
                <a:solidFill>
                  <a:schemeClr val="tx1"/>
                </a:solidFill>
                <a:latin typeface="+mn-lt"/>
              </a:defRPr>
            </a:lvl3pPr>
            <a:lvl4pPr marL="514418" indent="-97347">
              <a:buFont typeface="Wingdings" pitchFamily="2" charset="2"/>
              <a:buChar char=""/>
              <a:defRPr>
                <a:solidFill>
                  <a:schemeClr val="tx1"/>
                </a:solidFill>
                <a:latin typeface="+mn-lt"/>
              </a:defRPr>
            </a:lvl4pPr>
            <a:lvl5pPr marL="611765" indent="-97347">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12750499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92970" y="968615"/>
            <a:ext cx="3035456" cy="1322670"/>
          </a:xfrm>
        </p:spPr>
        <p:txBody>
          <a:bodyPr>
            <a:spAutoFit/>
          </a:bodyPr>
          <a:lstStyle>
            <a:lvl1pPr marL="164328" indent="-164328">
              <a:spcBef>
                <a:spcPts val="675"/>
              </a:spcBef>
              <a:buClr>
                <a:schemeClr val="tx1"/>
              </a:buClr>
              <a:buFont typeface="Wingdings" pitchFamily="2" charset="2"/>
              <a:buChar char=""/>
              <a:defRPr lang="en-US" dirty="0" smtClean="0"/>
            </a:lvl1pPr>
            <a:lvl2pPr marL="292933" indent="-128605">
              <a:defRPr sz="1125">
                <a:solidFill>
                  <a:schemeClr val="tx1"/>
                </a:solidFill>
              </a:defRPr>
            </a:lvl2pPr>
            <a:lvl3pPr marL="385814" indent="-92882">
              <a:tabLst/>
              <a:defRPr sz="1125">
                <a:solidFill>
                  <a:schemeClr val="tx1"/>
                </a:solidFill>
              </a:defRPr>
            </a:lvl3pPr>
            <a:lvl4pPr marL="485840" indent="-100026">
              <a:defRPr>
                <a:solidFill>
                  <a:schemeClr val="tx1"/>
                </a:solidFill>
              </a:defRPr>
            </a:lvl4pPr>
            <a:lvl5pPr marL="578721" indent="-9288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quarter" idx="15"/>
          </p:nvPr>
        </p:nvSpPr>
        <p:spPr>
          <a:xfrm>
            <a:off x="3529574" y="968615"/>
            <a:ext cx="3035456" cy="1322670"/>
          </a:xfrm>
        </p:spPr>
        <p:txBody>
          <a:bodyPr>
            <a:spAutoFit/>
          </a:bodyPr>
          <a:lstStyle>
            <a:lvl1pPr marL="164328" indent="-164328">
              <a:spcBef>
                <a:spcPts val="675"/>
              </a:spcBef>
              <a:buClr>
                <a:schemeClr val="tx1"/>
              </a:buClr>
              <a:buFont typeface="Wingdings" pitchFamily="2" charset="2"/>
              <a:buChar char=""/>
              <a:defRPr>
                <a:solidFill>
                  <a:schemeClr val="tx1"/>
                </a:solidFill>
              </a:defRPr>
            </a:lvl1pPr>
            <a:lvl2pPr marL="292933" indent="-128605">
              <a:defRPr sz="1125">
                <a:solidFill>
                  <a:schemeClr val="tx1"/>
                </a:solidFill>
              </a:defRPr>
            </a:lvl2pPr>
            <a:lvl3pPr marL="385814" indent="-92882">
              <a:tabLst/>
              <a:defRPr sz="1125">
                <a:solidFill>
                  <a:schemeClr val="tx1"/>
                </a:solidFill>
              </a:defRPr>
            </a:lvl3pPr>
            <a:lvl4pPr marL="485840" indent="-100026">
              <a:defRPr>
                <a:solidFill>
                  <a:schemeClr val="tx1"/>
                </a:solidFill>
              </a:defRPr>
            </a:lvl4pPr>
            <a:lvl5pPr marL="578721" indent="-9288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303172480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36726165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6048218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91630" y="968615"/>
            <a:ext cx="6274740" cy="1087221"/>
          </a:xfrm>
        </p:spPr>
        <p:txBody>
          <a:bodyPr/>
          <a:lstStyle>
            <a:lvl1pPr marL="0" indent="0">
              <a:buNone/>
              <a:defRPr sz="1800">
                <a:solidFill>
                  <a:schemeClr val="tx1"/>
                </a:solidFill>
                <a:latin typeface="Consolas" pitchFamily="49" charset="0"/>
                <a:cs typeface="Consolas" pitchFamily="49" charset="0"/>
              </a:defRPr>
            </a:lvl1pPr>
            <a:lvl2pPr marL="191121" indent="0">
              <a:buNone/>
              <a:defRPr>
                <a:solidFill>
                  <a:schemeClr val="tx1"/>
                </a:solidFill>
                <a:latin typeface="Consolas" pitchFamily="49" charset="0"/>
                <a:cs typeface="Consolas" pitchFamily="49" charset="0"/>
              </a:defRPr>
            </a:lvl2pPr>
            <a:lvl3pPr marL="322405" indent="0">
              <a:buNone/>
              <a:defRPr>
                <a:solidFill>
                  <a:schemeClr val="tx1"/>
                </a:solidFill>
                <a:latin typeface="Consolas" pitchFamily="49" charset="0"/>
                <a:cs typeface="Consolas" pitchFamily="49" charset="0"/>
              </a:defRPr>
            </a:lvl3pPr>
            <a:lvl4pPr marL="449224" indent="0">
              <a:buNone/>
              <a:defRPr>
                <a:solidFill>
                  <a:schemeClr val="tx1"/>
                </a:solidFill>
                <a:latin typeface="Consolas" pitchFamily="49" charset="0"/>
                <a:cs typeface="Consolas" pitchFamily="49" charset="0"/>
              </a:defRPr>
            </a:lvl4pPr>
            <a:lvl5pPr marL="579614"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txBox="1">
            <a:spLocks/>
          </p:cNvSpPr>
          <p:nvPr userDrawn="1"/>
        </p:nvSpPr>
        <p:spPr>
          <a:xfrm>
            <a:off x="292077" y="4938117"/>
            <a:ext cx="2209713" cy="205383"/>
          </a:xfrm>
          <a:prstGeom prst="rect">
            <a:avLst/>
          </a:prstGeom>
        </p:spPr>
        <p:txBody>
          <a:bodyPr vert="horz" lIns="68589" tIns="34295" rIns="68589" bIns="34295" rtlCol="0" anchor="ctr"/>
          <a:lstStyle>
            <a:defPPr>
              <a:defRPr lang="en-US"/>
            </a:defPPr>
            <a:lvl1pPr marL="0" algn="r"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algn="l"/>
            <a:r>
              <a:rPr lang="en-GB" dirty="0" smtClean="0"/>
              <a:t>Geoffrey</a:t>
            </a:r>
            <a:r>
              <a:rPr lang="en-GB" baseline="0" dirty="0" smtClean="0"/>
              <a:t> Mainland</a:t>
            </a:r>
            <a:r>
              <a:rPr lang="en-GB" baseline="0" dirty="0" smtClean="0">
                <a:latin typeface="Segoe UI Light" panose="020B0502040204020203" pitchFamily="34" charset="0"/>
                <a:cs typeface="Segoe UI Light" panose="020B0502040204020203" pitchFamily="34" charset="0"/>
              </a:rPr>
              <a:t>—Microsoft Research Cambridge</a:t>
            </a:r>
            <a:endParaRPr lang="en-GB" dirty="0"/>
          </a:p>
        </p:txBody>
      </p:sp>
    </p:spTree>
    <p:extLst>
      <p:ext uri="{BB962C8B-B14F-4D97-AF65-F5344CB8AC3E}">
        <p14:creationId xmlns:p14="http://schemas.microsoft.com/office/powerpoint/2010/main" val="15845116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1576022" y="4690694"/>
            <a:ext cx="3705958" cy="80791"/>
          </a:xfrm>
          <a:prstGeom prst="rect">
            <a:avLst/>
          </a:prstGeom>
          <a:noFill/>
        </p:spPr>
        <p:txBody>
          <a:bodyPr wrap="square" lIns="0" tIns="0" rIns="0" bIns="0" rtlCol="0">
            <a:spAutoFit/>
          </a:bodyPr>
          <a:lstStyle/>
          <a:p>
            <a:pPr algn="ctr"/>
            <a:r>
              <a:rPr lang="en-GB" sz="525" b="0" i="0" kern="1200" dirty="0" smtClean="0">
                <a:solidFill>
                  <a:schemeClr val="tx1"/>
                </a:solidFill>
                <a:effectLst/>
                <a:latin typeface="+mn-lt"/>
                <a:ea typeface="+mn-ea"/>
                <a:cs typeface="+mn-cs"/>
              </a:rPr>
              <a:t>©2013 Microsoft Corporation. All rights reserved.</a:t>
            </a:r>
            <a:endParaRPr lang="en-GB" sz="525" dirty="0" smtClean="0">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090" y="1748247"/>
            <a:ext cx="3449855" cy="1269007"/>
          </a:xfrm>
          <a:prstGeom prst="rect">
            <a:avLst/>
          </a:prstGeom>
        </p:spPr>
      </p:pic>
    </p:spTree>
    <p:extLst>
      <p:ext uri="{BB962C8B-B14F-4D97-AF65-F5344CB8AC3E}">
        <p14:creationId xmlns:p14="http://schemas.microsoft.com/office/powerpoint/2010/main" val="5654326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077" y="339657"/>
            <a:ext cx="6272954" cy="42588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92970" y="968611"/>
            <a:ext cx="6274740" cy="1118383"/>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5364567" y="4804704"/>
            <a:ext cx="1200463" cy="205383"/>
          </a:xfrm>
          <a:prstGeom prst="rect">
            <a:avLst/>
          </a:prstGeom>
        </p:spPr>
        <p:txBody>
          <a:bodyPr vert="horz" lIns="68589" tIns="34295" rIns="68589" bIns="34295" rtlCol="0" anchor="ctr"/>
          <a:lstStyle>
            <a:lvl1pPr algn="r">
              <a:defRPr sz="675">
                <a:solidFill>
                  <a:schemeClr val="tx1"/>
                </a:solidFill>
              </a:defRPr>
            </a:lvl1pPr>
          </a:lstStyle>
          <a:p>
            <a:fld id="{66F9B19E-23E9-4120-A06C-57F6EDB783B3}" type="slidenum">
              <a:rPr lang="en-GB" smtClean="0"/>
              <a:pPr/>
              <a:t>‹Nr.›</a:t>
            </a:fld>
            <a:endParaRPr lang="en-GB"/>
          </a:p>
        </p:txBody>
      </p:sp>
    </p:spTree>
    <p:extLst>
      <p:ext uri="{BB962C8B-B14F-4D97-AF65-F5344CB8AC3E}">
        <p14:creationId xmlns:p14="http://schemas.microsoft.com/office/powerpoint/2010/main" val="3804032445"/>
      </p:ext>
    </p:extLst>
  </p:cSld>
  <p:clrMap bg1="dk1" tx1="lt1" bg2="dk2" tx2="lt2" accent1="accent1" accent2="accent2" accent3="accent3" accent4="accent4" accent5="accent5" accent6="accent6" hlink="hlink" folHlink="folHlink"/>
  <p:sldLayoutIdLst>
    <p:sldLayoutId id="2147484069" r:id="rId1"/>
    <p:sldLayoutId id="2147484082" r:id="rId2"/>
    <p:sldLayoutId id="2147484070" r:id="rId3"/>
    <p:sldLayoutId id="2147484072" r:id="rId4"/>
    <p:sldLayoutId id="2147484075" r:id="rId5"/>
    <p:sldLayoutId id="2147484078" r:id="rId6"/>
    <p:sldLayoutId id="2147484079" r:id="rId7"/>
    <p:sldLayoutId id="2147484080" r:id="rId8"/>
    <p:sldLayoutId id="2147484081" r:id="rId9"/>
  </p:sldLayoutIdLst>
  <p:transition>
    <p:fade/>
  </p:transition>
  <p:timing>
    <p:tnLst>
      <p:par>
        <p:cTn id="1" dur="indefinite" restart="never" nodeType="tmRoot"/>
      </p:par>
    </p:tnLst>
  </p:timing>
  <p:hf hdr="0"/>
  <p:txStyles>
    <p:titleStyle>
      <a:lvl1pPr algn="l" defTabSz="514398" rtl="0" eaLnBrk="1" latinLnBrk="0" hangingPunct="1">
        <a:lnSpc>
          <a:spcPct val="90000"/>
        </a:lnSpc>
        <a:spcBef>
          <a:spcPct val="0"/>
        </a:spcBef>
        <a:buNone/>
        <a:defRPr lang="en-US" sz="3075" b="0" kern="1200" cap="none" spc="-56" baseline="0" dirty="0" smtClean="0">
          <a:ln w="3175">
            <a:noFill/>
          </a:ln>
          <a:solidFill>
            <a:schemeClr val="tx2"/>
          </a:solidFill>
          <a:effectLst/>
          <a:latin typeface="+mj-lt"/>
          <a:ea typeface="+mn-ea"/>
          <a:cs typeface="Arial" charset="0"/>
        </a:defRPr>
      </a:lvl1pPr>
    </p:titleStyle>
    <p:bodyStyle>
      <a:lvl1pPr marL="191121" marR="0" indent="-191121" algn="l" defTabSz="514398" rtl="0" eaLnBrk="1" fontAlgn="auto" latinLnBrk="0" hangingPunct="1">
        <a:lnSpc>
          <a:spcPct val="90000"/>
        </a:lnSpc>
        <a:spcBef>
          <a:spcPct val="20000"/>
        </a:spcBef>
        <a:spcAft>
          <a:spcPts val="0"/>
        </a:spcAft>
        <a:buClrTx/>
        <a:buSzPct val="90000"/>
        <a:buFont typeface="Arial" pitchFamily="34" charset="0"/>
        <a:buChar char="•"/>
        <a:tabLst/>
        <a:defRPr sz="2025" kern="1200" spc="-40" baseline="0">
          <a:solidFill>
            <a:schemeClr val="tx2"/>
          </a:solidFill>
          <a:latin typeface="+mj-lt"/>
          <a:ea typeface="+mn-ea"/>
          <a:cs typeface="+mn-cs"/>
        </a:defRPr>
      </a:lvl1pPr>
      <a:lvl2pPr marL="322405" marR="0" indent="-131285" algn="l" defTabSz="514398" rtl="0" eaLnBrk="1" fontAlgn="auto" latinLnBrk="0" hangingPunct="1">
        <a:lnSpc>
          <a:spcPct val="90000"/>
        </a:lnSpc>
        <a:spcBef>
          <a:spcPct val="20000"/>
        </a:spcBef>
        <a:spcAft>
          <a:spcPts val="0"/>
        </a:spcAft>
        <a:buClrTx/>
        <a:buSzPct val="90000"/>
        <a:buFont typeface="Wingdings" pitchFamily="2" charset="2"/>
        <a:buChar char=""/>
        <a:tabLst/>
        <a:defRPr sz="1350" kern="1200" spc="0" baseline="0">
          <a:solidFill>
            <a:schemeClr val="tx2"/>
          </a:solidFill>
          <a:latin typeface="+mn-lt"/>
          <a:ea typeface="+mn-ea"/>
          <a:cs typeface="+mn-cs"/>
        </a:defRPr>
      </a:lvl2pPr>
      <a:lvl3pPr marL="449224" marR="0" indent="-126818" algn="l" defTabSz="514398" rtl="0" eaLnBrk="1" fontAlgn="auto" latinLnBrk="0" hangingPunct="1">
        <a:lnSpc>
          <a:spcPct val="90000"/>
        </a:lnSpc>
        <a:spcBef>
          <a:spcPct val="20000"/>
        </a:spcBef>
        <a:spcAft>
          <a:spcPts val="0"/>
        </a:spcAft>
        <a:buClrTx/>
        <a:buSzPct val="90000"/>
        <a:buFont typeface="Wingdings" pitchFamily="2" charset="2"/>
        <a:buChar char=""/>
        <a:tabLst>
          <a:tab pos="449224" algn="l"/>
        </a:tabLst>
        <a:defRPr sz="1350" kern="1200" spc="0" baseline="0">
          <a:solidFill>
            <a:schemeClr val="tx2"/>
          </a:solidFill>
          <a:latin typeface="+mn-lt"/>
          <a:ea typeface="+mn-ea"/>
          <a:cs typeface="+mn-cs"/>
        </a:defRPr>
      </a:lvl3pPr>
      <a:lvl4pPr marL="579614" marR="0" indent="-130391" algn="l" defTabSz="514398" rtl="0" eaLnBrk="1" fontAlgn="auto" latinLnBrk="0" hangingPunct="1">
        <a:lnSpc>
          <a:spcPct val="90000"/>
        </a:lnSpc>
        <a:spcBef>
          <a:spcPct val="20000"/>
        </a:spcBef>
        <a:spcAft>
          <a:spcPts val="0"/>
        </a:spcAft>
        <a:buClrTx/>
        <a:buSzPct val="90000"/>
        <a:buFont typeface="Wingdings" pitchFamily="2" charset="2"/>
        <a:buChar char=""/>
        <a:tabLst/>
        <a:defRPr sz="1125" kern="1200" spc="0" baseline="0">
          <a:solidFill>
            <a:schemeClr val="tx2"/>
          </a:solidFill>
          <a:latin typeface="+mn-lt"/>
          <a:ea typeface="+mn-ea"/>
          <a:cs typeface="+mn-cs"/>
        </a:defRPr>
      </a:lvl4pPr>
      <a:lvl5pPr marL="706433" marR="0" indent="-126818" algn="l" defTabSz="514398" rtl="0" eaLnBrk="1" fontAlgn="auto" latinLnBrk="0" hangingPunct="1">
        <a:lnSpc>
          <a:spcPct val="90000"/>
        </a:lnSpc>
        <a:spcBef>
          <a:spcPct val="20000"/>
        </a:spcBef>
        <a:spcAft>
          <a:spcPts val="0"/>
        </a:spcAft>
        <a:buClrTx/>
        <a:buSzPct val="90000"/>
        <a:buFont typeface="Wingdings" pitchFamily="2" charset="2"/>
        <a:buChar char=""/>
        <a:tabLst>
          <a:tab pos="706433" algn="l"/>
        </a:tabLst>
        <a:defRPr sz="1125" kern="1200" spc="0" baseline="0">
          <a:solidFill>
            <a:schemeClr val="tx2"/>
          </a:solidFill>
          <a:latin typeface="+mn-lt"/>
          <a:ea typeface="+mn-ea"/>
          <a:cs typeface="+mn-cs"/>
        </a:defRPr>
      </a:lvl5pPr>
      <a:lvl6pPr marL="1414595"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794"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993"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192"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98" rtl="0" eaLnBrk="1" latinLnBrk="0" hangingPunct="1">
        <a:defRPr sz="1050" kern="1200">
          <a:solidFill>
            <a:schemeClr val="tx1"/>
          </a:solidFill>
          <a:latin typeface="+mn-lt"/>
          <a:ea typeface="+mn-ea"/>
          <a:cs typeface="+mn-cs"/>
        </a:defRPr>
      </a:lvl1pPr>
      <a:lvl2pPr marL="257199" algn="l" defTabSz="514398" rtl="0" eaLnBrk="1" latinLnBrk="0" hangingPunct="1">
        <a:defRPr sz="1050" kern="1200">
          <a:solidFill>
            <a:schemeClr val="tx1"/>
          </a:solidFill>
          <a:latin typeface="+mn-lt"/>
          <a:ea typeface="+mn-ea"/>
          <a:cs typeface="+mn-cs"/>
        </a:defRPr>
      </a:lvl2pPr>
      <a:lvl3pPr marL="514398" algn="l" defTabSz="514398" rtl="0" eaLnBrk="1" latinLnBrk="0" hangingPunct="1">
        <a:defRPr sz="1050" kern="1200">
          <a:solidFill>
            <a:schemeClr val="tx1"/>
          </a:solidFill>
          <a:latin typeface="+mn-lt"/>
          <a:ea typeface="+mn-ea"/>
          <a:cs typeface="+mn-cs"/>
        </a:defRPr>
      </a:lvl3pPr>
      <a:lvl4pPr marL="771597" algn="l" defTabSz="514398" rtl="0" eaLnBrk="1" latinLnBrk="0" hangingPunct="1">
        <a:defRPr sz="1050" kern="1200">
          <a:solidFill>
            <a:schemeClr val="tx1"/>
          </a:solidFill>
          <a:latin typeface="+mn-lt"/>
          <a:ea typeface="+mn-ea"/>
          <a:cs typeface="+mn-cs"/>
        </a:defRPr>
      </a:lvl4pPr>
      <a:lvl5pPr marL="1028796" algn="l" defTabSz="514398" rtl="0" eaLnBrk="1" latinLnBrk="0" hangingPunct="1">
        <a:defRPr sz="1050" kern="1200">
          <a:solidFill>
            <a:schemeClr val="tx1"/>
          </a:solidFill>
          <a:latin typeface="+mn-lt"/>
          <a:ea typeface="+mn-ea"/>
          <a:cs typeface="+mn-cs"/>
        </a:defRPr>
      </a:lvl5pPr>
      <a:lvl6pPr marL="1285995" algn="l" defTabSz="514398" rtl="0" eaLnBrk="1" latinLnBrk="0" hangingPunct="1">
        <a:defRPr sz="1050" kern="1200">
          <a:solidFill>
            <a:schemeClr val="tx1"/>
          </a:solidFill>
          <a:latin typeface="+mn-lt"/>
          <a:ea typeface="+mn-ea"/>
          <a:cs typeface="+mn-cs"/>
        </a:defRPr>
      </a:lvl6pPr>
      <a:lvl7pPr marL="1543194" algn="l" defTabSz="514398" rtl="0" eaLnBrk="1" latinLnBrk="0" hangingPunct="1">
        <a:defRPr sz="1050" kern="1200">
          <a:solidFill>
            <a:schemeClr val="tx1"/>
          </a:solidFill>
          <a:latin typeface="+mn-lt"/>
          <a:ea typeface="+mn-ea"/>
          <a:cs typeface="+mn-cs"/>
        </a:defRPr>
      </a:lvl7pPr>
      <a:lvl8pPr marL="1800393" algn="l" defTabSz="514398" rtl="0" eaLnBrk="1" latinLnBrk="0" hangingPunct="1">
        <a:defRPr sz="1050" kern="1200">
          <a:solidFill>
            <a:schemeClr val="tx1"/>
          </a:solidFill>
          <a:latin typeface="+mn-lt"/>
          <a:ea typeface="+mn-ea"/>
          <a:cs typeface="+mn-cs"/>
        </a:defRPr>
      </a:lvl8pPr>
      <a:lvl9pPr marL="2057592" algn="l" defTabSz="514398"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From High-level Haskell to Efficient Low-level Code</a:t>
            </a:r>
            <a:endParaRPr lang="en-GB" sz="3600" dirty="0"/>
          </a:p>
        </p:txBody>
      </p:sp>
      <p:sp>
        <p:nvSpPr>
          <p:cNvPr id="3" name="Text Placeholder 2"/>
          <p:cNvSpPr>
            <a:spLocks noGrp="1"/>
          </p:cNvSpPr>
          <p:nvPr>
            <p:ph type="body" sz="quarter" idx="12"/>
          </p:nvPr>
        </p:nvSpPr>
        <p:spPr/>
        <p:txBody>
          <a:bodyPr/>
          <a:lstStyle/>
          <a:p>
            <a:r>
              <a:rPr lang="en-GB" sz="2800" dirty="0" smtClean="0"/>
              <a:t>Geoffrey Mainland</a:t>
            </a:r>
          </a:p>
          <a:p>
            <a:r>
              <a:rPr lang="en-GB" sz="1800" dirty="0" smtClean="0"/>
              <a:t>Microsoft Research Cambridge</a:t>
            </a:r>
          </a:p>
          <a:p>
            <a:endParaRPr lang="en-GB" sz="2400" dirty="0" smtClean="0"/>
          </a:p>
          <a:p>
            <a:r>
              <a:rPr lang="en-GB" sz="2400" dirty="0" smtClean="0"/>
              <a:t>Big </a:t>
            </a:r>
            <a:r>
              <a:rPr lang="en-GB" sz="2400" dirty="0" err="1" smtClean="0"/>
              <a:t>Techday</a:t>
            </a:r>
            <a:r>
              <a:rPr lang="en-GB" sz="2400" dirty="0" smtClean="0"/>
              <a:t> 6</a:t>
            </a:r>
          </a:p>
          <a:p>
            <a:r>
              <a:rPr lang="en-GB" sz="1800" dirty="0" smtClean="0"/>
              <a:t>June 14, 2013</a:t>
            </a:r>
            <a:endParaRPr lang="en-GB" sz="1800" dirty="0"/>
          </a:p>
        </p:txBody>
      </p:sp>
    </p:spTree>
    <p:extLst>
      <p:ext uri="{BB962C8B-B14F-4D97-AF65-F5344CB8AC3E}">
        <p14:creationId xmlns:p14="http://schemas.microsoft.com/office/powerpoint/2010/main" val="2417266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ln/>
        </p:spPr>
        <p:txBody>
          <a:bodyPr/>
          <a:lstStyle/>
          <a:p>
            <a:r>
              <a:rPr lang="en-US"/>
              <a:t>Abstraction Without Cost</a:t>
            </a:r>
          </a:p>
        </p:txBody>
      </p:sp>
      <p:sp>
        <p:nvSpPr>
          <p:cNvPr id="64514" name="Rectangle 2"/>
          <p:cNvSpPr>
            <a:spLocks/>
          </p:cNvSpPr>
          <p:nvPr/>
        </p:nvSpPr>
        <p:spPr bwMode="auto">
          <a:xfrm>
            <a:off x="708236" y="1238994"/>
            <a:ext cx="5438180" cy="279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r>
              <a:rPr lang="en-US" sz="1898" dirty="0">
                <a:latin typeface="+mj-lt"/>
                <a:ea typeface="Gill Sans Light" charset="0"/>
                <a:cs typeface="Gill Sans Light" charset="0"/>
              </a:rPr>
              <a:t>“To summarize, the implementation of functions taking non-writable (</a:t>
            </a:r>
            <a:r>
              <a:rPr lang="en-US" sz="1898" dirty="0" err="1">
                <a:latin typeface="+mj-lt"/>
                <a:ea typeface="Gill Sans Light" charset="0"/>
                <a:cs typeface="Gill Sans Light" charset="0"/>
              </a:rPr>
              <a:t>const</a:t>
            </a:r>
            <a:r>
              <a:rPr lang="en-US" sz="1898" dirty="0">
                <a:latin typeface="+mj-lt"/>
                <a:ea typeface="Gill Sans Light" charset="0"/>
                <a:cs typeface="Gill Sans Light" charset="0"/>
              </a:rPr>
              <a:t> referenced) objects is not a big issue and does not lead to problematic situations in terms of compiling and running your program. </a:t>
            </a:r>
            <a:r>
              <a:rPr lang="en-US" sz="1898" b="1" dirty="0">
                <a:latin typeface="+mn-lt"/>
                <a:ea typeface="Gill Sans Light" charset="0"/>
                <a:cs typeface="Gill Sans Light" charset="0"/>
              </a:rPr>
              <a:t>However, a naive implementation is likely to introduce unnecessary temporary objects in your code</a:t>
            </a:r>
            <a:r>
              <a:rPr lang="en-US" sz="1898" dirty="0">
                <a:latin typeface="+mj-lt"/>
                <a:ea typeface="Gill Sans Light" charset="0"/>
                <a:cs typeface="Gill Sans Light" charset="0"/>
              </a:rPr>
              <a:t>. In order to avoid evaluating parameters into temporaries, pass them as (</a:t>
            </a:r>
            <a:r>
              <a:rPr lang="en-US" sz="1898" dirty="0" err="1">
                <a:latin typeface="+mj-lt"/>
                <a:ea typeface="Gill Sans Light" charset="0"/>
                <a:cs typeface="Gill Sans Light" charset="0"/>
              </a:rPr>
              <a:t>const</a:t>
            </a:r>
            <a:r>
              <a:rPr lang="en-US" sz="1898" dirty="0">
                <a:latin typeface="+mj-lt"/>
                <a:ea typeface="Gill Sans Light" charset="0"/>
                <a:cs typeface="Gill Sans Light" charset="0"/>
              </a:rPr>
              <a:t>) references to </a:t>
            </a:r>
            <a:r>
              <a:rPr lang="en-US" sz="1898" dirty="0" err="1">
                <a:latin typeface="+mj-lt"/>
                <a:ea typeface="Gill Sans Light" charset="0"/>
                <a:cs typeface="Gill Sans Light" charset="0"/>
              </a:rPr>
              <a:t>MatrixBase</a:t>
            </a:r>
            <a:r>
              <a:rPr lang="en-US" sz="1898" dirty="0">
                <a:latin typeface="+mj-lt"/>
                <a:ea typeface="Gill Sans Light" charset="0"/>
                <a:cs typeface="Gill Sans Light" charset="0"/>
              </a:rPr>
              <a:t> or </a:t>
            </a:r>
            <a:r>
              <a:rPr lang="en-US" sz="1898" dirty="0" err="1">
                <a:latin typeface="+mj-lt"/>
                <a:ea typeface="Gill Sans Light" charset="0"/>
                <a:cs typeface="Gill Sans Light" charset="0"/>
              </a:rPr>
              <a:t>ArrayBase</a:t>
            </a:r>
            <a:r>
              <a:rPr lang="en-US" sz="1898" dirty="0">
                <a:latin typeface="+mj-lt"/>
                <a:ea typeface="Gill Sans Light" charset="0"/>
                <a:cs typeface="Gill Sans Light" charset="0"/>
              </a:rPr>
              <a:t> (so </a:t>
            </a:r>
            <a:r>
              <a:rPr lang="en-US" sz="1898" dirty="0" err="1">
                <a:latin typeface="+mj-lt"/>
                <a:ea typeface="Gill Sans Light" charset="0"/>
                <a:cs typeface="Gill Sans Light" charset="0"/>
              </a:rPr>
              <a:t>templatize</a:t>
            </a:r>
            <a:r>
              <a:rPr lang="en-US" sz="1898" dirty="0">
                <a:latin typeface="+mj-lt"/>
                <a:ea typeface="Gill Sans Light" charset="0"/>
                <a:cs typeface="Gill Sans Light" charset="0"/>
              </a:rPr>
              <a:t> your function).”</a:t>
            </a:r>
          </a:p>
          <a:p>
            <a:r>
              <a:rPr lang="en-US" sz="1898" dirty="0">
                <a:latin typeface="+mj-lt"/>
                <a:ea typeface="Gill Sans Light" charset="0"/>
                <a:cs typeface="Gill Sans Light" charset="0"/>
              </a:rPr>
              <a:t>         —Eigen Documentation, “Advanced Topics”</a:t>
            </a:r>
          </a:p>
        </p:txBody>
      </p:sp>
    </p:spTree>
    <p:extLst>
      <p:ext uri="{BB962C8B-B14F-4D97-AF65-F5344CB8AC3E}">
        <p14:creationId xmlns:p14="http://schemas.microsoft.com/office/powerpoint/2010/main" val="1252540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ln/>
        </p:spPr>
        <p:txBody>
          <a:bodyPr/>
          <a:lstStyle/>
          <a:p>
            <a:r>
              <a:rPr lang="en-US"/>
              <a:t>Abstraction Without Cost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76" y="765543"/>
            <a:ext cx="4762500" cy="926042"/>
          </a:xfrm>
          <a:prstGeom prst="rect">
            <a:avLst/>
          </a:prstGeom>
        </p:spPr>
      </p:pic>
      <p:sp>
        <p:nvSpPr>
          <p:cNvPr id="9" name="Rectangle 2"/>
          <p:cNvSpPr>
            <a:spLocks/>
          </p:cNvSpPr>
          <p:nvPr/>
        </p:nvSpPr>
        <p:spPr bwMode="auto">
          <a:xfrm>
            <a:off x="92068" y="2011680"/>
            <a:ext cx="6670515" cy="275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t" anchorCtr="0"/>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norm2_bad</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v.</a:t>
            </a:r>
            <a:r>
              <a:rPr lang="en-US" sz="1600" dirty="0">
                <a:solidFill>
                  <a:srgbClr val="010181"/>
                </a:solidFill>
                <a:latin typeface="Courier New" panose="02070309020205020404" pitchFamily="49" charset="0"/>
                <a:cs typeface="Courier New" panose="02070309020205020404" pitchFamily="49" charset="0"/>
                <a:sym typeface="Courier New" panose="02070309020205020404" pitchFamily="49" charset="0"/>
              </a:rPr>
              <a:t>dot</a:t>
            </a:r>
            <a:r>
              <a:rPr lang="en-US" sz="1600" dirty="0">
                <a:latin typeface="Courier New" panose="02070309020205020404" pitchFamily="49" charset="0"/>
                <a:cs typeface="Courier New" panose="02070309020205020404" pitchFamily="49" charset="0"/>
                <a:sym typeface="Courier New" panose="02070309020205020404" pitchFamily="49" charset="0"/>
              </a:rPr>
              <a:t>(v);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eigen_rbf_abs_bad</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nu,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exp</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nu*</a:t>
            </a:r>
            <a:r>
              <a:rPr lang="en-US" sz="1600" dirty="0" smtClean="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norm2_bad</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endParaRPr lang="en-US" sz="1600" dirty="0">
              <a:latin typeface="Courier New" panose="02070309020205020404" pitchFamily="49" charset="0"/>
              <a:cs typeface="Courier New" panose="02070309020205020404" pitchFamily="49" charset="0"/>
              <a:sym typeface="Courier New" panose="02070309020205020404" pitchFamily="49" charset="0"/>
            </a:endParaRPr>
          </a:p>
        </p:txBody>
      </p:sp>
    </p:spTree>
    <p:extLst>
      <p:ext uri="{BB962C8B-B14F-4D97-AF65-F5344CB8AC3E}">
        <p14:creationId xmlns:p14="http://schemas.microsoft.com/office/powerpoint/2010/main" val="1490746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ln/>
        </p:spPr>
        <p:txBody>
          <a:bodyPr/>
          <a:lstStyle/>
          <a:p>
            <a:r>
              <a:rPr lang="en-US"/>
              <a:t>Abstraction Without Cost</a:t>
            </a:r>
          </a:p>
        </p:txBody>
      </p:sp>
      <p:sp>
        <p:nvSpPr>
          <p:cNvPr id="68610" name="Rectangle 2"/>
          <p:cNvSpPr>
            <a:spLocks/>
          </p:cNvSpPr>
          <p:nvPr/>
        </p:nvSpPr>
        <p:spPr bwMode="auto">
          <a:xfrm>
            <a:off x="1720565" y="5730746"/>
            <a:ext cx="5947172" cy="204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sz="1266" dirty="0">
              <a:latin typeface="Courier New" panose="02070309020205020404" pitchFamily="49" charset="0"/>
              <a:cs typeface="Courier New" panose="02070309020205020404" pitchFamily="49" charset="0"/>
              <a:sym typeface="Courier New" panose="02070309020205020404" pitchFamily="49"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76" y="765543"/>
            <a:ext cx="4762500" cy="926042"/>
          </a:xfrm>
          <a:prstGeom prst="rect">
            <a:avLst/>
          </a:prstGeom>
        </p:spPr>
      </p:pic>
      <p:sp>
        <p:nvSpPr>
          <p:cNvPr id="8" name="Rectangle 2"/>
          <p:cNvSpPr>
            <a:spLocks/>
          </p:cNvSpPr>
          <p:nvPr/>
        </p:nvSpPr>
        <p:spPr bwMode="auto">
          <a:xfrm>
            <a:off x="91440" y="2011680"/>
            <a:ext cx="6604635" cy="28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t" anchorCtr="0"/>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r>
              <a:rPr lang="en-US" sz="1600" dirty="0">
                <a:latin typeface="Courier New" panose="02070309020205020404" pitchFamily="49" charset="0"/>
                <a:cs typeface="Courier New" panose="02070309020205020404" pitchFamily="49" charset="0"/>
                <a:sym typeface="Courier New Bold" panose="02070609020205020404" pitchFamily="49" charset="0"/>
              </a:rPr>
              <a:t>template</a:t>
            </a:r>
            <a:r>
              <a:rPr lang="en-US" sz="1600" dirty="0">
                <a:latin typeface="Courier New" panose="02070309020205020404" pitchFamily="49" charset="0"/>
                <a:cs typeface="Courier New" panose="02070309020205020404" pitchFamily="49" charset="0"/>
                <a:sym typeface="Courier New" panose="02070309020205020404" pitchFamily="49" charset="0"/>
              </a:rPr>
              <a:t> &lt;</a:t>
            </a:r>
            <a:r>
              <a:rPr lang="en-US" sz="1600" dirty="0" err="1">
                <a:latin typeface="Courier New" panose="02070309020205020404" pitchFamily="49" charset="0"/>
                <a:cs typeface="Courier New" panose="02070309020205020404" pitchFamily="49" charset="0"/>
                <a:sym typeface="Courier New" panose="02070309020205020404" pitchFamily="49" charset="0"/>
              </a:rPr>
              <a:t>typename</a:t>
            </a:r>
            <a:r>
              <a:rPr lang="en-US" sz="1600" dirty="0">
                <a:latin typeface="Courier New" panose="02070309020205020404" pitchFamily="49" charset="0"/>
                <a:cs typeface="Courier New" panose="02070309020205020404" pitchFamily="49" charset="0"/>
                <a:sym typeface="Courier New" panose="02070309020205020404" pitchFamily="49" charset="0"/>
              </a:rPr>
              <a:t> Derived&gt;</a:t>
            </a:r>
          </a:p>
          <a:p>
            <a:r>
              <a:rPr lang="en-US" sz="1600" dirty="0" err="1">
                <a:latin typeface="Courier New" panose="02070309020205020404" pitchFamily="49" charset="0"/>
                <a:cs typeface="Courier New" panose="02070309020205020404" pitchFamily="49" charset="0"/>
                <a:sym typeface="Courier New" panose="02070309020205020404" pitchFamily="49" charset="0"/>
              </a:rPr>
              <a:t>typename</a:t>
            </a:r>
            <a:r>
              <a:rPr lang="en-US" sz="1600" dirty="0">
                <a:latin typeface="Courier New" panose="02070309020205020404" pitchFamily="49" charset="0"/>
                <a:cs typeface="Courier New" panose="02070309020205020404" pitchFamily="49" charset="0"/>
                <a:sym typeface="Courier New" panose="02070309020205020404" pitchFamily="49" charset="0"/>
              </a:rPr>
              <a:t> Derived::</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Scalar</a:t>
            </a:r>
          </a:p>
          <a:p>
            <a:r>
              <a:rPr lang="en-US" sz="1600" dirty="0" smtClean="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a:t>
            </a:r>
            <a:r>
              <a:rPr lang="en-US" sz="1600" dirty="0" err="1" smtClean="0">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 </a:t>
            </a:r>
            <a:r>
              <a:rPr lang="en-US" sz="1600" dirty="0" err="1">
                <a:latin typeface="Courier New" panose="02070309020205020404" pitchFamily="49" charset="0"/>
                <a:cs typeface="Courier New" panose="02070309020205020404" pitchFamily="49" charset="0"/>
                <a:sym typeface="Courier New" panose="02070309020205020404" pitchFamily="49" charset="0"/>
              </a:rPr>
              <a:t>MatrixBase</a:t>
            </a:r>
            <a:r>
              <a:rPr lang="en-US" sz="1600" dirty="0">
                <a:latin typeface="Courier New" panose="02070309020205020404" pitchFamily="49" charset="0"/>
                <a:cs typeface="Courier New" panose="02070309020205020404" pitchFamily="49" charset="0"/>
                <a:sym typeface="Courier New" panose="02070309020205020404" pitchFamily="49" charset="0"/>
              </a:rPr>
              <a:t>&lt;Derived&gt;&amp; 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v.</a:t>
            </a:r>
            <a:r>
              <a:rPr lang="en-US" sz="1600" dirty="0">
                <a:solidFill>
                  <a:srgbClr val="010181"/>
                </a:solidFill>
                <a:latin typeface="Courier New" panose="02070309020205020404" pitchFamily="49" charset="0"/>
                <a:cs typeface="Courier New" panose="02070309020205020404" pitchFamily="49" charset="0"/>
                <a:sym typeface="Courier New" panose="02070309020205020404" pitchFamily="49" charset="0"/>
              </a:rPr>
              <a:t>dot</a:t>
            </a:r>
            <a:r>
              <a:rPr lang="en-US" sz="1600" dirty="0">
                <a:latin typeface="Courier New" panose="02070309020205020404" pitchFamily="49" charset="0"/>
                <a:cs typeface="Courier New" panose="02070309020205020404" pitchFamily="49" charset="0"/>
                <a:sym typeface="Courier New" panose="02070309020205020404" pitchFamily="49" charset="0"/>
              </a:rPr>
              <a:t>(v);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eigen_rbf</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nu,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exp</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nu*</a:t>
            </a:r>
            <a:r>
              <a:rPr lang="en-US" sz="1600" dirty="0" smtClean="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p:txBody>
      </p:sp>
    </p:spTree>
    <p:extLst>
      <p:ext uri="{BB962C8B-B14F-4D97-AF65-F5344CB8AC3E}">
        <p14:creationId xmlns:p14="http://schemas.microsoft.com/office/powerpoint/2010/main" val="6512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ln/>
        </p:spPr>
        <p:txBody>
          <a:bodyPr/>
          <a:lstStyle/>
          <a:p>
            <a:r>
              <a:rPr lang="en-US"/>
              <a:t>Abstraction Without Cost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29" y="765543"/>
            <a:ext cx="5495449" cy="4253865"/>
          </a:xfrm>
          <a:prstGeom prst="rect">
            <a:avLst/>
          </a:prstGeom>
        </p:spPr>
      </p:pic>
      <p:sp>
        <p:nvSpPr>
          <p:cNvPr id="5" name="Rounded Rectangular Callout 4"/>
          <p:cNvSpPr/>
          <p:nvPr/>
        </p:nvSpPr>
        <p:spPr bwMode="auto">
          <a:xfrm>
            <a:off x="5113656" y="1475571"/>
            <a:ext cx="1084703" cy="697312"/>
          </a:xfrm>
          <a:prstGeom prst="wedgeRoundRectCallout">
            <a:avLst>
              <a:gd name="adj1" fmla="val -111817"/>
              <a:gd name="adj2" fmla="val 62238"/>
              <a:gd name="adj3" fmla="val 16667"/>
            </a:avLst>
          </a:prstGeom>
          <a:solidFill>
            <a:srgbClr val="358C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Haskell</a:t>
            </a:r>
          </a:p>
        </p:txBody>
      </p:sp>
      <p:sp>
        <p:nvSpPr>
          <p:cNvPr id="6" name="Rounded Rectangular Callout 5"/>
          <p:cNvSpPr/>
          <p:nvPr/>
        </p:nvSpPr>
        <p:spPr bwMode="auto">
          <a:xfrm>
            <a:off x="5480327" y="203944"/>
            <a:ext cx="1084703" cy="697312"/>
          </a:xfrm>
          <a:prstGeom prst="wedgeRoundRectCallout">
            <a:avLst>
              <a:gd name="adj1" fmla="val -107305"/>
              <a:gd name="adj2" fmla="val 79941"/>
              <a:gd name="adj3" fmla="val 16667"/>
            </a:avLst>
          </a:prstGeom>
          <a:solidFill>
            <a:srgbClr val="5E8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Eigen</a:t>
            </a:r>
          </a:p>
        </p:txBody>
      </p:sp>
      <p:sp>
        <p:nvSpPr>
          <p:cNvPr id="7" name="Rounded Rectangular Callout 6"/>
          <p:cNvSpPr/>
          <p:nvPr/>
        </p:nvSpPr>
        <p:spPr bwMode="auto">
          <a:xfrm>
            <a:off x="5710537" y="2679532"/>
            <a:ext cx="1084703" cy="697312"/>
          </a:xfrm>
          <a:prstGeom prst="wedgeRoundRectCallout">
            <a:avLst>
              <a:gd name="adj1" fmla="val -82326"/>
              <a:gd name="adj2" fmla="val 56432"/>
              <a:gd name="adj3" fmla="val 16667"/>
            </a:avLst>
          </a:prstGeom>
          <a:solidFill>
            <a:srgbClr val="7A68A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Boost </a:t>
            </a:r>
            <a:r>
              <a:rPr lang="en-US" dirty="0" err="1" smtClean="0">
                <a:gradFill>
                  <a:gsLst>
                    <a:gs pos="0">
                      <a:srgbClr val="FFFFFF"/>
                    </a:gs>
                    <a:gs pos="100000">
                      <a:srgbClr val="FFFFFF"/>
                    </a:gs>
                  </a:gsLst>
                  <a:lin ang="5400000" scaled="0"/>
                </a:gradFill>
                <a:ea typeface="Segoe UI" pitchFamily="34" charset="0"/>
                <a:cs typeface="Segoe UI" pitchFamily="34" charset="0"/>
              </a:rPr>
              <a:t>uBlas</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ular Callout 7"/>
          <p:cNvSpPr/>
          <p:nvPr/>
        </p:nvSpPr>
        <p:spPr bwMode="auto">
          <a:xfrm>
            <a:off x="5820384" y="3951159"/>
            <a:ext cx="865007" cy="556078"/>
          </a:xfrm>
          <a:prstGeom prst="wedgeRoundRectCallout">
            <a:avLst>
              <a:gd name="adj1" fmla="val -78535"/>
              <a:gd name="adj2" fmla="val -49102"/>
              <a:gd name="adj3" fmla="val 16667"/>
            </a:avLst>
          </a:prstGeom>
          <a:solidFill>
            <a:srgbClr val="BA3D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Blitz++</a:t>
            </a:r>
          </a:p>
        </p:txBody>
      </p:sp>
    </p:spTree>
    <p:extLst>
      <p:ext uri="{BB962C8B-B14F-4D97-AF65-F5344CB8AC3E}">
        <p14:creationId xmlns:p14="http://schemas.microsoft.com/office/powerpoint/2010/main" val="269246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Different levels of abstraction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914400"/>
            <a:ext cx="3749040" cy="1311167"/>
          </a:xfrm>
          <a:prstGeom prst="rect">
            <a:avLst/>
          </a:prstGeom>
        </p:spPr>
      </p:pic>
    </p:spTree>
    <p:extLst>
      <p:ext uri="{BB962C8B-B14F-4D97-AF65-F5344CB8AC3E}">
        <p14:creationId xmlns:p14="http://schemas.microsoft.com/office/powerpoint/2010/main" val="408203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 levels of abstraction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96" y="914400"/>
            <a:ext cx="4663440" cy="2573574"/>
          </a:xfrm>
          <a:prstGeom prst="rect">
            <a:avLst/>
          </a:prstGeom>
        </p:spPr>
      </p:pic>
    </p:spTree>
    <p:extLst>
      <p:ext uri="{BB962C8B-B14F-4D97-AF65-F5344CB8AC3E}">
        <p14:creationId xmlns:p14="http://schemas.microsoft.com/office/powerpoint/2010/main" val="193838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 levels of abstraction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96" y="914400"/>
            <a:ext cx="4663916" cy="3763804"/>
          </a:xfrm>
          <a:prstGeom prst="rect">
            <a:avLst/>
          </a:prstGeom>
        </p:spPr>
      </p:pic>
    </p:spTree>
    <p:extLst>
      <p:ext uri="{BB962C8B-B14F-4D97-AF65-F5344CB8AC3E}">
        <p14:creationId xmlns:p14="http://schemas.microsoft.com/office/powerpoint/2010/main" val="76295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ln/>
        </p:spPr>
        <p:txBody>
          <a:bodyPr/>
          <a:lstStyle/>
          <a:p>
            <a:r>
              <a:rPr lang="en-US"/>
              <a:t>Haskell Inner Loop</a:t>
            </a:r>
          </a:p>
        </p:txBody>
      </p:sp>
      <p:sp>
        <p:nvSpPr>
          <p:cNvPr id="72706" name="Rectangle 2"/>
          <p:cNvSpPr>
            <a:spLocks/>
          </p:cNvSpPr>
          <p:nvPr/>
        </p:nvSpPr>
        <p:spPr bwMode="auto">
          <a:xfrm>
            <a:off x="686470" y="850553"/>
            <a:ext cx="5478363" cy="403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smtClean="0">
                <a:latin typeface="Courier New" panose="02070309020205020404" pitchFamily="49" charset="0"/>
                <a:cs typeface="Courier New" panose="02070309020205020404" pitchFamily="49" charset="0"/>
                <a:sym typeface="Courier New" panose="02070309020205020404" pitchFamily="49" charset="0"/>
              </a:rPr>
              <a:t>LBB4_12:</a:t>
            </a:r>
          </a:p>
          <a:p>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   prefetcht0 </a:t>
            </a:r>
            <a:r>
              <a:rPr lang="en-US" dirty="0">
                <a:latin typeface="Courier New" panose="02070309020205020404" pitchFamily="49" charset="0"/>
                <a:cs typeface="Courier New" panose="02070309020205020404" pitchFamily="49" charset="0"/>
                <a:sym typeface="Courier New" panose="02070309020205020404" pitchFamily="49" charset="0"/>
              </a:rPr>
              <a:t>1600(%</a:t>
            </a:r>
            <a:r>
              <a:rPr lang="en-US" dirty="0" err="1">
                <a:latin typeface="Courier New" panose="02070309020205020404" pitchFamily="49" charset="0"/>
                <a:cs typeface="Courier New" panose="02070309020205020404" pitchFamily="49" charset="0"/>
                <a:sym typeface="Courier New" panose="02070309020205020404" pitchFamily="49" charset="0"/>
              </a:rPr>
              <a:t>rcx</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smtClean="0">
                <a:latin typeface="Courier New" panose="02070309020205020404" pitchFamily="49" charset="0"/>
                <a:cs typeface="Courier New" panose="02070309020205020404" pitchFamily="49" charset="0"/>
                <a:sym typeface="Courier New" panose="02070309020205020404" pitchFamily="49" charset="0"/>
              </a:rPr>
              <a:t>)</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smtClean="0">
                <a:latin typeface="Courier New" panose="02070309020205020404" pitchFamily="49" charset="0"/>
                <a:cs typeface="Courier New" panose="02070309020205020404" pitchFamily="49" charset="0"/>
                <a:sym typeface="Courier New" panose="02070309020205020404" pitchFamily="49" charset="0"/>
              </a:rPr>
              <a:t>vmovupd</a:t>
            </a:r>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a:latin typeface="Courier New" panose="02070309020205020404" pitchFamily="49" charset="0"/>
                <a:cs typeface="Courier New" panose="02070309020205020404" pitchFamily="49" charset="0"/>
                <a:sym typeface="Courier New" panose="02070309020205020404" pitchFamily="49" charset="0"/>
              </a:rPr>
              <a:t>64(%</a:t>
            </a:r>
            <a:r>
              <a:rPr lang="en-US" dirty="0" err="1">
                <a:latin typeface="Courier New" panose="02070309020205020404" pitchFamily="49" charset="0"/>
                <a:cs typeface="Courier New" panose="02070309020205020404" pitchFamily="49" charset="0"/>
                <a:sym typeface="Courier New" panose="02070309020205020404" pitchFamily="49" charset="0"/>
              </a:rPr>
              <a:t>rcx</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xmm1</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a:latin typeface="Courier New" panose="02070309020205020404" pitchFamily="49" charset="0"/>
                <a:cs typeface="Courier New" panose="02070309020205020404" pitchFamily="49" charset="0"/>
                <a:sym typeface="Courier New" panose="02070309020205020404" pitchFamily="49" charset="0"/>
              </a:rPr>
              <a:t>prefetcht0 1600(%</a:t>
            </a:r>
            <a:r>
              <a:rPr lang="en-US" dirty="0" err="1">
                <a:latin typeface="Courier New" panose="02070309020205020404" pitchFamily="49" charset="0"/>
                <a:cs typeface="Courier New" panose="02070309020205020404" pitchFamily="49" charset="0"/>
                <a:sym typeface="Courier New" panose="02070309020205020404" pitchFamily="49" charset="0"/>
              </a:rPr>
              <a:t>rsi</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smtClean="0">
                <a:latin typeface="Courier New" panose="02070309020205020404" pitchFamily="49" charset="0"/>
                <a:cs typeface="Courier New" panose="02070309020205020404" pitchFamily="49" charset="0"/>
                <a:sym typeface="Courier New" panose="02070309020205020404" pitchFamily="49" charset="0"/>
              </a:rPr>
              <a:t>)</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vmovupd</a:t>
            </a:r>
            <a:r>
              <a:rPr lang="en-US" dirty="0">
                <a:latin typeface="Courier New" panose="02070309020205020404" pitchFamily="49" charset="0"/>
                <a:cs typeface="Courier New" panose="02070309020205020404" pitchFamily="49" charset="0"/>
                <a:sym typeface="Courier New" panose="02070309020205020404" pitchFamily="49" charset="0"/>
              </a:rPr>
              <a:t>    80(%</a:t>
            </a:r>
            <a:r>
              <a:rPr lang="en-US" dirty="0" err="1">
                <a:latin typeface="Courier New" panose="02070309020205020404" pitchFamily="49" charset="0"/>
                <a:cs typeface="Courier New" panose="02070309020205020404" pitchFamily="49" charset="0"/>
                <a:sym typeface="Courier New" panose="02070309020205020404" pitchFamily="49" charset="0"/>
              </a:rPr>
              <a:t>rcx</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xmm2</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vmulpd</a:t>
            </a:r>
            <a:r>
              <a:rPr lang="en-US" dirty="0">
                <a:latin typeface="Courier New" panose="02070309020205020404" pitchFamily="49" charset="0"/>
                <a:cs typeface="Courier New" panose="02070309020205020404" pitchFamily="49" charset="0"/>
                <a:sym typeface="Courier New" panose="02070309020205020404" pitchFamily="49" charset="0"/>
              </a:rPr>
              <a:t>     80(%</a:t>
            </a:r>
            <a:r>
              <a:rPr lang="en-US" dirty="0" err="1">
                <a:latin typeface="Courier New" panose="02070309020205020404" pitchFamily="49" charset="0"/>
                <a:cs typeface="Courier New" panose="02070309020205020404" pitchFamily="49" charset="0"/>
                <a:sym typeface="Courier New" panose="02070309020205020404" pitchFamily="49" charset="0"/>
              </a:rPr>
              <a:t>rsi</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%xmm2, %</a:t>
            </a:r>
            <a:r>
              <a:rPr lang="en-US" dirty="0" smtClean="0">
                <a:latin typeface="Courier New" panose="02070309020205020404" pitchFamily="49" charset="0"/>
                <a:cs typeface="Courier New" panose="02070309020205020404" pitchFamily="49" charset="0"/>
                <a:sym typeface="Courier New" panose="02070309020205020404" pitchFamily="49" charset="0"/>
              </a:rPr>
              <a:t>xmm2</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vmulpd</a:t>
            </a:r>
            <a:r>
              <a:rPr lang="en-US" dirty="0">
                <a:latin typeface="Courier New" panose="02070309020205020404" pitchFamily="49" charset="0"/>
                <a:cs typeface="Courier New" panose="02070309020205020404" pitchFamily="49" charset="0"/>
                <a:sym typeface="Courier New" panose="02070309020205020404" pitchFamily="49" charset="0"/>
              </a:rPr>
              <a:t>     64(%</a:t>
            </a:r>
            <a:r>
              <a:rPr lang="en-US" dirty="0" err="1">
                <a:latin typeface="Courier New" panose="02070309020205020404" pitchFamily="49" charset="0"/>
                <a:cs typeface="Courier New" panose="02070309020205020404" pitchFamily="49" charset="0"/>
                <a:sym typeface="Courier New" panose="02070309020205020404" pitchFamily="49" charset="0"/>
              </a:rPr>
              <a:t>rsi</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%xmm1, %</a:t>
            </a:r>
            <a:r>
              <a:rPr lang="en-US" dirty="0" smtClean="0">
                <a:latin typeface="Courier New" panose="02070309020205020404" pitchFamily="49" charset="0"/>
                <a:cs typeface="Courier New" panose="02070309020205020404" pitchFamily="49" charset="0"/>
                <a:sym typeface="Courier New" panose="02070309020205020404" pitchFamily="49" charset="0"/>
              </a:rPr>
              <a:t>xmm1</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vaddpd</a:t>
            </a:r>
            <a:r>
              <a:rPr lang="en-US" dirty="0">
                <a:latin typeface="Courier New" panose="02070309020205020404" pitchFamily="49" charset="0"/>
                <a:cs typeface="Courier New" panose="02070309020205020404" pitchFamily="49" charset="0"/>
                <a:sym typeface="Courier New" panose="02070309020205020404" pitchFamily="49" charset="0"/>
              </a:rPr>
              <a:t>     %xmm1, %xmm0, %</a:t>
            </a:r>
            <a:r>
              <a:rPr lang="en-US" dirty="0" smtClean="0">
                <a:latin typeface="Courier New" panose="02070309020205020404" pitchFamily="49" charset="0"/>
                <a:cs typeface="Courier New" panose="02070309020205020404" pitchFamily="49" charset="0"/>
                <a:sym typeface="Courier New" panose="02070309020205020404" pitchFamily="49" charset="0"/>
              </a:rPr>
              <a:t>xmm0</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vaddpd</a:t>
            </a:r>
            <a:r>
              <a:rPr lang="en-US" dirty="0">
                <a:latin typeface="Courier New" panose="02070309020205020404" pitchFamily="49" charset="0"/>
                <a:cs typeface="Courier New" panose="02070309020205020404" pitchFamily="49" charset="0"/>
                <a:sym typeface="Courier New" panose="02070309020205020404" pitchFamily="49" charset="0"/>
              </a:rPr>
              <a:t>     %xmm2, %xmm0, %</a:t>
            </a:r>
            <a:r>
              <a:rPr lang="en-US" dirty="0" smtClean="0">
                <a:latin typeface="Courier New" panose="02070309020205020404" pitchFamily="49" charset="0"/>
                <a:cs typeface="Courier New" panose="02070309020205020404" pitchFamily="49" charset="0"/>
                <a:sym typeface="Courier New" panose="02070309020205020404" pitchFamily="49" charset="0"/>
              </a:rPr>
              <a:t>xmm0</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vmovupd</a:t>
            </a:r>
            <a:r>
              <a:rPr lang="en-US" dirty="0">
                <a:latin typeface="Courier New" panose="02070309020205020404" pitchFamily="49" charset="0"/>
                <a:cs typeface="Courier New" panose="02070309020205020404" pitchFamily="49" charset="0"/>
                <a:sym typeface="Courier New" panose="02070309020205020404" pitchFamily="49" charset="0"/>
              </a:rPr>
              <a:t>    96(%</a:t>
            </a:r>
            <a:r>
              <a:rPr lang="en-US" dirty="0" err="1">
                <a:latin typeface="Courier New" panose="02070309020205020404" pitchFamily="49" charset="0"/>
                <a:cs typeface="Courier New" panose="02070309020205020404" pitchFamily="49" charset="0"/>
                <a:sym typeface="Courier New" panose="02070309020205020404" pitchFamily="49" charset="0"/>
              </a:rPr>
              <a:t>rcx</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xmm2</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vmovupd</a:t>
            </a:r>
            <a:r>
              <a:rPr lang="en-US" dirty="0">
                <a:latin typeface="Courier New" panose="02070309020205020404" pitchFamily="49" charset="0"/>
                <a:cs typeface="Courier New" panose="02070309020205020404" pitchFamily="49" charset="0"/>
                <a:sym typeface="Courier New" panose="02070309020205020404" pitchFamily="49" charset="0"/>
              </a:rPr>
              <a:t>    96(%</a:t>
            </a:r>
            <a:r>
              <a:rPr lang="en-US" dirty="0" err="1">
                <a:latin typeface="Courier New" panose="02070309020205020404" pitchFamily="49" charset="0"/>
                <a:cs typeface="Courier New" panose="02070309020205020404" pitchFamily="49" charset="0"/>
                <a:sym typeface="Courier New" panose="02070309020205020404" pitchFamily="49" charset="0"/>
              </a:rPr>
              <a:t>rsi</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xmm3</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vmovupd</a:t>
            </a:r>
            <a:r>
              <a:rPr lang="en-US" dirty="0">
                <a:latin typeface="Courier New" panose="02070309020205020404" pitchFamily="49" charset="0"/>
                <a:cs typeface="Courier New" panose="02070309020205020404" pitchFamily="49" charset="0"/>
                <a:sym typeface="Courier New" panose="02070309020205020404" pitchFamily="49" charset="0"/>
              </a:rPr>
              <a:t>    112(%</a:t>
            </a:r>
            <a:r>
              <a:rPr lang="en-US" dirty="0" err="1">
                <a:latin typeface="Courier New" panose="02070309020205020404" pitchFamily="49" charset="0"/>
                <a:cs typeface="Courier New" panose="02070309020205020404" pitchFamily="49" charset="0"/>
                <a:sym typeface="Courier New" panose="02070309020205020404" pitchFamily="49" charset="0"/>
              </a:rPr>
              <a:t>rcx</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smtClean="0">
                <a:latin typeface="Courier New" panose="02070309020205020404" pitchFamily="49" charset="0"/>
                <a:cs typeface="Courier New" panose="02070309020205020404" pitchFamily="49" charset="0"/>
                <a:sym typeface="Courier New" panose="02070309020205020404" pitchFamily="49" charset="0"/>
              </a:rPr>
              <a:t>xmm1</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vmulpd</a:t>
            </a:r>
            <a:r>
              <a:rPr lang="en-US" dirty="0">
                <a:latin typeface="Courier New" panose="02070309020205020404" pitchFamily="49" charset="0"/>
                <a:cs typeface="Courier New" panose="02070309020205020404" pitchFamily="49" charset="0"/>
                <a:sym typeface="Courier New" panose="02070309020205020404" pitchFamily="49" charset="0"/>
              </a:rPr>
              <a:t>     112(%</a:t>
            </a:r>
            <a:r>
              <a:rPr lang="en-US" dirty="0" err="1">
                <a:latin typeface="Courier New" panose="02070309020205020404" pitchFamily="49" charset="0"/>
                <a:cs typeface="Courier New" panose="02070309020205020404" pitchFamily="49" charset="0"/>
                <a:sym typeface="Courier New" panose="02070309020205020404" pitchFamily="49" charset="0"/>
              </a:rPr>
              <a:t>rsi</a:t>
            </a:r>
            <a:r>
              <a:rPr lang="en-US" dirty="0">
                <a:latin typeface="Courier New" panose="02070309020205020404" pitchFamily="49" charset="0"/>
                <a:cs typeface="Courier New" panose="02070309020205020404" pitchFamily="49" charset="0"/>
                <a:sym typeface="Courier New" panose="02070309020205020404" pitchFamily="49" charset="0"/>
              </a:rPr>
              <a:t>,%</a:t>
            </a:r>
            <a:r>
              <a:rPr lang="en-US" dirty="0" err="1">
                <a:latin typeface="Courier New" panose="02070309020205020404" pitchFamily="49" charset="0"/>
                <a:cs typeface="Courier New" panose="02070309020205020404" pitchFamily="49" charset="0"/>
                <a:sym typeface="Courier New" panose="02070309020205020404" pitchFamily="49" charset="0"/>
              </a:rPr>
              <a:t>rdi</a:t>
            </a:r>
            <a:r>
              <a:rPr lang="en-US" dirty="0">
                <a:latin typeface="Courier New" panose="02070309020205020404" pitchFamily="49" charset="0"/>
                <a:cs typeface="Courier New" panose="02070309020205020404" pitchFamily="49" charset="0"/>
                <a:sym typeface="Courier New" panose="02070309020205020404" pitchFamily="49" charset="0"/>
              </a:rPr>
              <a:t>), %xmm1, %</a:t>
            </a:r>
            <a:r>
              <a:rPr lang="en-US" dirty="0" smtClean="0">
                <a:latin typeface="Courier New" panose="02070309020205020404" pitchFamily="49" charset="0"/>
                <a:cs typeface="Courier New" panose="02070309020205020404" pitchFamily="49" charset="0"/>
                <a:sym typeface="Courier New" panose="02070309020205020404" pitchFamily="49" charset="0"/>
              </a:rPr>
              <a:t>xmm1</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vmulpd</a:t>
            </a:r>
            <a:r>
              <a:rPr lang="en-US" dirty="0">
                <a:latin typeface="Courier New" panose="02070309020205020404" pitchFamily="49" charset="0"/>
                <a:cs typeface="Courier New" panose="02070309020205020404" pitchFamily="49" charset="0"/>
                <a:sym typeface="Courier New" panose="02070309020205020404" pitchFamily="49" charset="0"/>
              </a:rPr>
              <a:t>     %xmm2, %xmm3, %</a:t>
            </a:r>
            <a:r>
              <a:rPr lang="en-US" dirty="0" smtClean="0">
                <a:latin typeface="Courier New" panose="02070309020205020404" pitchFamily="49" charset="0"/>
                <a:cs typeface="Courier New" panose="02070309020205020404" pitchFamily="49" charset="0"/>
                <a:sym typeface="Courier New" panose="02070309020205020404" pitchFamily="49" charset="0"/>
              </a:rPr>
              <a:t>xmm2</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addq</a:t>
            </a:r>
            <a:r>
              <a:rPr lang="en-US" dirty="0">
                <a:latin typeface="Courier New" panose="02070309020205020404" pitchFamily="49" charset="0"/>
                <a:cs typeface="Courier New" panose="02070309020205020404" pitchFamily="49" charset="0"/>
                <a:sym typeface="Courier New" panose="02070309020205020404" pitchFamily="49" charset="0"/>
              </a:rPr>
              <a:t>       $64, %</a:t>
            </a:r>
            <a:r>
              <a:rPr lang="en-US" dirty="0" err="1" smtClean="0">
                <a:latin typeface="Courier New" panose="02070309020205020404" pitchFamily="49" charset="0"/>
                <a:cs typeface="Courier New" panose="02070309020205020404" pitchFamily="49" charset="0"/>
                <a:sym typeface="Courier New" panose="02070309020205020404" pitchFamily="49" charset="0"/>
              </a:rPr>
              <a:t>rdi</a:t>
            </a:r>
            <a:endParaRPr lang="en-US" dirty="0" smtClean="0">
              <a:latin typeface="Courier New" panose="02070309020205020404" pitchFamily="49" charset="0"/>
              <a:cs typeface="Courier New" panose="02070309020205020404" pitchFamily="49" charset="0"/>
              <a:sym typeface="Courier New" panose="02070309020205020404" pitchFamily="49" charset="0"/>
            </a:endParaRP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leaq</a:t>
            </a:r>
            <a:r>
              <a:rPr lang="en-US" dirty="0">
                <a:latin typeface="Courier New" panose="02070309020205020404" pitchFamily="49" charset="0"/>
                <a:cs typeface="Courier New" panose="02070309020205020404" pitchFamily="49" charset="0"/>
                <a:sym typeface="Courier New" panose="02070309020205020404" pitchFamily="49" charset="0"/>
              </a:rPr>
              <a:t>       8(%</a:t>
            </a:r>
            <a:r>
              <a:rPr lang="en-US" dirty="0" err="1">
                <a:latin typeface="Courier New" panose="02070309020205020404" pitchFamily="49" charset="0"/>
                <a:cs typeface="Courier New" panose="02070309020205020404" pitchFamily="49" charset="0"/>
                <a:sym typeface="Courier New" panose="02070309020205020404" pitchFamily="49" charset="0"/>
              </a:rPr>
              <a:t>rax</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err="1" smtClean="0">
                <a:latin typeface="Courier New" panose="02070309020205020404" pitchFamily="49" charset="0"/>
                <a:cs typeface="Courier New" panose="02070309020205020404" pitchFamily="49" charset="0"/>
                <a:sym typeface="Courier New" panose="02070309020205020404" pitchFamily="49" charset="0"/>
              </a:rPr>
              <a:t>rdx</a:t>
            </a:r>
            <a:endParaRPr lang="en-US" dirty="0" smtClean="0">
              <a:latin typeface="Courier New" panose="02070309020205020404" pitchFamily="49" charset="0"/>
              <a:cs typeface="Courier New" panose="02070309020205020404" pitchFamily="49" charset="0"/>
              <a:sym typeface="Courier New" panose="02070309020205020404" pitchFamily="49" charset="0"/>
            </a:endParaRP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addq</a:t>
            </a:r>
            <a:r>
              <a:rPr lang="en-US" dirty="0">
                <a:latin typeface="Courier New" panose="02070309020205020404" pitchFamily="49" charset="0"/>
                <a:cs typeface="Courier New" panose="02070309020205020404" pitchFamily="49" charset="0"/>
                <a:sym typeface="Courier New" panose="02070309020205020404" pitchFamily="49" charset="0"/>
              </a:rPr>
              <a:t>       $16, %</a:t>
            </a:r>
            <a:r>
              <a:rPr lang="en-US" dirty="0" err="1" smtClean="0">
                <a:latin typeface="Courier New" panose="02070309020205020404" pitchFamily="49" charset="0"/>
                <a:cs typeface="Courier New" panose="02070309020205020404" pitchFamily="49" charset="0"/>
                <a:sym typeface="Courier New" panose="02070309020205020404" pitchFamily="49" charset="0"/>
              </a:rPr>
              <a:t>rax</a:t>
            </a:r>
            <a:endParaRPr lang="en-US" dirty="0" smtClean="0">
              <a:latin typeface="Courier New" panose="02070309020205020404" pitchFamily="49" charset="0"/>
              <a:cs typeface="Courier New" panose="02070309020205020404" pitchFamily="49" charset="0"/>
              <a:sym typeface="Courier New" panose="02070309020205020404" pitchFamily="49" charset="0"/>
            </a:endParaRP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vaddpd</a:t>
            </a:r>
            <a:r>
              <a:rPr lang="en-US" dirty="0">
                <a:latin typeface="Courier New" panose="02070309020205020404" pitchFamily="49" charset="0"/>
                <a:cs typeface="Courier New" panose="02070309020205020404" pitchFamily="49" charset="0"/>
                <a:sym typeface="Courier New" panose="02070309020205020404" pitchFamily="49" charset="0"/>
              </a:rPr>
              <a:t>     %xmm2, %xmm0, %</a:t>
            </a:r>
            <a:r>
              <a:rPr lang="en-US" dirty="0" smtClean="0">
                <a:latin typeface="Courier New" panose="02070309020205020404" pitchFamily="49" charset="0"/>
                <a:cs typeface="Courier New" panose="02070309020205020404" pitchFamily="49" charset="0"/>
                <a:sym typeface="Courier New" panose="02070309020205020404" pitchFamily="49" charset="0"/>
              </a:rPr>
              <a:t>xmm0</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cmpq</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rbx</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err="1" smtClean="0">
                <a:latin typeface="Courier New" panose="02070309020205020404" pitchFamily="49" charset="0"/>
                <a:cs typeface="Courier New" panose="02070309020205020404" pitchFamily="49" charset="0"/>
                <a:sym typeface="Courier New" panose="02070309020205020404" pitchFamily="49" charset="0"/>
              </a:rPr>
              <a:t>rax</a:t>
            </a:r>
            <a:endParaRPr lang="en-US" dirty="0" smtClean="0">
              <a:latin typeface="Courier New" panose="02070309020205020404" pitchFamily="49" charset="0"/>
              <a:cs typeface="Courier New" panose="02070309020205020404" pitchFamily="49" charset="0"/>
              <a:sym typeface="Courier New" panose="02070309020205020404" pitchFamily="49" charset="0"/>
            </a:endParaRP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vaddpd</a:t>
            </a:r>
            <a:r>
              <a:rPr lang="en-US" dirty="0">
                <a:latin typeface="Courier New" panose="02070309020205020404" pitchFamily="49" charset="0"/>
                <a:cs typeface="Courier New" panose="02070309020205020404" pitchFamily="49" charset="0"/>
                <a:sym typeface="Courier New" panose="02070309020205020404" pitchFamily="49" charset="0"/>
              </a:rPr>
              <a:t>     %xmm1, %xmm0, %</a:t>
            </a:r>
            <a:r>
              <a:rPr lang="en-US" dirty="0" smtClean="0">
                <a:latin typeface="Courier New" panose="02070309020205020404" pitchFamily="49" charset="0"/>
                <a:cs typeface="Courier New" panose="02070309020205020404" pitchFamily="49" charset="0"/>
                <a:sym typeface="Courier New" panose="02070309020205020404" pitchFamily="49" charset="0"/>
              </a:rPr>
              <a:t>xmm0</a:t>
            </a: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movq</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rdx</a:t>
            </a:r>
            <a:r>
              <a:rPr lang="en-US" dirty="0">
                <a:latin typeface="Courier New" panose="02070309020205020404" pitchFamily="49" charset="0"/>
                <a:cs typeface="Courier New" panose="02070309020205020404" pitchFamily="49" charset="0"/>
                <a:sym typeface="Courier New" panose="02070309020205020404" pitchFamily="49" charset="0"/>
              </a:rPr>
              <a:t>, %</a:t>
            </a:r>
            <a:r>
              <a:rPr lang="en-US" dirty="0" err="1" smtClean="0">
                <a:latin typeface="Courier New" panose="02070309020205020404" pitchFamily="49" charset="0"/>
                <a:cs typeface="Courier New" panose="02070309020205020404" pitchFamily="49" charset="0"/>
                <a:sym typeface="Courier New" panose="02070309020205020404" pitchFamily="49" charset="0"/>
              </a:rPr>
              <a:t>rax</a:t>
            </a:r>
            <a:endParaRPr lang="en-US" dirty="0" smtClean="0">
              <a:latin typeface="Courier New" panose="02070309020205020404" pitchFamily="49" charset="0"/>
              <a:cs typeface="Courier New" panose="02070309020205020404" pitchFamily="49" charset="0"/>
              <a:sym typeface="Courier New" panose="02070309020205020404" pitchFamily="49" charset="0"/>
            </a:endParaRPr>
          </a:p>
          <a:p>
            <a:r>
              <a:rPr lang="en-US" dirty="0" smtClean="0">
                <a:latin typeface="Courier New" panose="02070309020205020404" pitchFamily="49" charset="0"/>
                <a:cs typeface="Courier New" panose="02070309020205020404" pitchFamily="49" charset="0"/>
                <a:sym typeface="Courier New" panose="02070309020205020404" pitchFamily="49" charset="0"/>
              </a:rPr>
              <a:t>    </a:t>
            </a:r>
            <a:r>
              <a:rPr lang="en-US" dirty="0" err="1">
                <a:latin typeface="Courier New" panose="02070309020205020404" pitchFamily="49" charset="0"/>
                <a:cs typeface="Courier New" panose="02070309020205020404" pitchFamily="49" charset="0"/>
                <a:sym typeface="Courier New" panose="02070309020205020404" pitchFamily="49" charset="0"/>
              </a:rPr>
              <a:t>jle</a:t>
            </a:r>
            <a:r>
              <a:rPr lang="en-US" dirty="0">
                <a:latin typeface="Courier New" panose="02070309020205020404" pitchFamily="49" charset="0"/>
                <a:cs typeface="Courier New" panose="02070309020205020404" pitchFamily="49" charset="0"/>
                <a:sym typeface="Courier New" panose="02070309020205020404" pitchFamily="49" charset="0"/>
              </a:rPr>
              <a:t>	.LBB4_12</a:t>
            </a:r>
          </a:p>
        </p:txBody>
      </p:sp>
    </p:spTree>
    <p:extLst>
      <p:ext uri="{BB962C8B-B14F-4D97-AF65-F5344CB8AC3E}">
        <p14:creationId xmlns:p14="http://schemas.microsoft.com/office/powerpoint/2010/main" val="416389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Generalized Stream Fusion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51" y="765543"/>
            <a:ext cx="5364005" cy="4390635"/>
          </a:xfrm>
          <a:prstGeom prst="rect">
            <a:avLst/>
          </a:prstGeom>
        </p:spPr>
      </p:pic>
    </p:spTree>
    <p:extLst>
      <p:ext uri="{BB962C8B-B14F-4D97-AF65-F5344CB8AC3E}">
        <p14:creationId xmlns:p14="http://schemas.microsoft.com/office/powerpoint/2010/main" val="1561933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ln/>
        </p:spPr>
        <p:txBody>
          <a:bodyPr/>
          <a:lstStyle/>
          <a:p>
            <a:r>
              <a:rPr lang="en-US" dirty="0"/>
              <a:t>Generalized Stream Fusion</a:t>
            </a:r>
          </a:p>
        </p:txBody>
      </p:sp>
      <p:sp>
        <p:nvSpPr>
          <p:cNvPr id="74754" name="Rectangle 2"/>
          <p:cNvSpPr>
            <a:spLocks noGrp="1" noChangeArrowheads="1"/>
          </p:cNvSpPr>
          <p:nvPr>
            <p:ph type="body" sz="quarter" idx="10"/>
          </p:nvPr>
        </p:nvSpPr>
        <p:spPr>
          <a:xfrm>
            <a:off x="292077" y="987672"/>
            <a:ext cx="6272954" cy="934871"/>
          </a:xfrm>
          <a:prstGeom prst="rect">
            <a:avLst/>
          </a:prstGeom>
          <a:ln/>
        </p:spPr>
        <p:txBody>
          <a:bodyPr/>
          <a:lstStyle/>
          <a:p>
            <a:pPr marL="0" indent="0">
              <a:buNone/>
            </a:pPr>
            <a:r>
              <a:rPr lang="en-US" dirty="0"/>
              <a:t>Goal: </a:t>
            </a:r>
            <a:r>
              <a:rPr lang="en-US" dirty="0" smtClean="0"/>
              <a:t>make efficient use of bulk </a:t>
            </a:r>
            <a:r>
              <a:rPr lang="en-US" dirty="0"/>
              <a:t>memory operations and SSE/AVX instructions from high-level, declarative Haskell</a:t>
            </a:r>
            <a:r>
              <a:rPr lang="en-US" dirty="0" smtClean="0"/>
              <a:t>.</a:t>
            </a:r>
            <a:endParaRPr lang="en-US" dirty="0"/>
          </a:p>
        </p:txBody>
      </p:sp>
      <p:sp>
        <p:nvSpPr>
          <p:cNvPr id="4" name="TextBox 3"/>
          <p:cNvSpPr txBox="1"/>
          <p:nvPr/>
        </p:nvSpPr>
        <p:spPr>
          <a:xfrm>
            <a:off x="685456" y="2331953"/>
            <a:ext cx="5486195" cy="1477328"/>
          </a:xfrm>
          <a:prstGeom prst="rect">
            <a:avLst/>
          </a:prstGeom>
          <a:noFill/>
        </p:spPr>
        <p:txBody>
          <a:bodyPr wrap="square" lIns="0" tIns="0" rIns="0" bIns="0" rtlCol="0">
            <a:spAutoFit/>
          </a:bodyPr>
          <a:lstStyle/>
          <a:p>
            <a:r>
              <a:rPr lang="en-US" sz="1600" i="1" dirty="0">
                <a:latin typeface="+mj-lt"/>
              </a:rPr>
              <a:t>Exploiting </a:t>
            </a:r>
            <a:r>
              <a:rPr lang="en-US" sz="1600" i="1" dirty="0" smtClean="0">
                <a:latin typeface="+mj-lt"/>
              </a:rPr>
              <a:t>Vector Instructions </a:t>
            </a:r>
            <a:r>
              <a:rPr lang="en-US" sz="1600" i="1" dirty="0">
                <a:latin typeface="+mj-lt"/>
              </a:rPr>
              <a:t>w</a:t>
            </a:r>
            <a:r>
              <a:rPr lang="en-US" sz="1600" i="1" dirty="0" smtClean="0">
                <a:latin typeface="+mj-lt"/>
              </a:rPr>
              <a:t>ith Generalized Stream </a:t>
            </a:r>
            <a:r>
              <a:rPr lang="en-US" sz="1600" i="1" dirty="0">
                <a:latin typeface="+mj-lt"/>
              </a:rPr>
              <a:t>F</a:t>
            </a:r>
            <a:r>
              <a:rPr lang="en-US" sz="1600" i="1" dirty="0" smtClean="0">
                <a:latin typeface="+mj-lt"/>
              </a:rPr>
              <a:t>usion</a:t>
            </a:r>
            <a:r>
              <a:rPr lang="en-US" sz="1600" dirty="0" smtClean="0">
                <a:latin typeface="+mj-lt"/>
              </a:rPr>
              <a:t>. </a:t>
            </a:r>
            <a:r>
              <a:rPr lang="en-US" sz="1600" dirty="0">
                <a:latin typeface="+mj-lt"/>
              </a:rPr>
              <a:t>Geoffrey </a:t>
            </a:r>
            <a:r>
              <a:rPr lang="en-US" sz="1600" dirty="0" smtClean="0">
                <a:latin typeface="+mj-lt"/>
              </a:rPr>
              <a:t>Mainland, </a:t>
            </a:r>
            <a:r>
              <a:rPr lang="en-US" sz="1600" dirty="0">
                <a:latin typeface="+mj-lt"/>
              </a:rPr>
              <a:t>Roman </a:t>
            </a:r>
            <a:r>
              <a:rPr lang="en-US" sz="1600" dirty="0" err="1" smtClean="0">
                <a:latin typeface="+mj-lt"/>
              </a:rPr>
              <a:t>Leshchinskiy</a:t>
            </a:r>
            <a:r>
              <a:rPr lang="en-US" sz="1600" dirty="0" smtClean="0">
                <a:latin typeface="+mj-lt"/>
              </a:rPr>
              <a:t>, </a:t>
            </a:r>
            <a:r>
              <a:rPr lang="en-US" sz="1600" dirty="0">
                <a:latin typeface="+mj-lt"/>
              </a:rPr>
              <a:t>and Simon Peyton </a:t>
            </a:r>
            <a:r>
              <a:rPr lang="en-US" sz="1600" dirty="0" smtClean="0">
                <a:latin typeface="+mj-lt"/>
              </a:rPr>
              <a:t>Jones. ICFP ’13, to appear.</a:t>
            </a:r>
          </a:p>
          <a:p>
            <a:endParaRPr lang="en-US" sz="1600" dirty="0">
              <a:latin typeface="+mj-lt"/>
            </a:endParaRPr>
          </a:p>
          <a:p>
            <a:r>
              <a:rPr lang="en-US" sz="1600" i="1" dirty="0">
                <a:latin typeface="+mj-lt"/>
              </a:rPr>
              <a:t>Stream Fusion: From Lists to Streams to Nothing at All</a:t>
            </a:r>
            <a:r>
              <a:rPr lang="en-US" sz="1600" dirty="0">
                <a:latin typeface="+mj-lt"/>
              </a:rPr>
              <a:t>. Duncan Coutts, Roman </a:t>
            </a:r>
            <a:r>
              <a:rPr lang="en-US" sz="1600" dirty="0" err="1">
                <a:latin typeface="+mj-lt"/>
              </a:rPr>
              <a:t>Leshchinskiy</a:t>
            </a:r>
            <a:r>
              <a:rPr lang="en-US" sz="1600" dirty="0">
                <a:latin typeface="+mj-lt"/>
              </a:rPr>
              <a:t>, and Don Stewart. ICFP ‘07</a:t>
            </a:r>
            <a:r>
              <a:rPr lang="en-US" sz="1600" dirty="0" smtClean="0">
                <a:latin typeface="+mj-lt"/>
              </a:rPr>
              <a:t>.</a:t>
            </a:r>
            <a:endParaRPr lang="en-US" sz="16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59338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txBox="1">
            <a:spLocks/>
          </p:cNvSpPr>
          <p:nvPr/>
        </p:nvSpPr>
        <p:spPr>
          <a:xfrm>
            <a:off x="12319000" y="9271000"/>
            <a:ext cx="342900" cy="355600"/>
          </a:xfrm>
          <a:prstGeom prst="rect">
            <a:avLst/>
          </a:prstGeom>
        </p:spPr>
        <p:txBody>
          <a:bodyPr vert="horz" lIns="68589" tIns="34295" rIns="68589" bIns="34295" rtlCol="0" anchor="ctr"/>
          <a:lstStyle>
            <a:defPPr>
              <a:defRPr lang="en-US"/>
            </a:defPPr>
            <a:lvl1pPr marL="0" algn="l"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fld id="{161B1E6D-80AA-4354-B465-E75F53D6C35F}" type="slidenum">
              <a:rPr lang="en-US" smtClean="0"/>
              <a:pPr/>
              <a:t>2</a:t>
            </a:fld>
            <a:endParaRPr lang="en-US"/>
          </a:p>
        </p:txBody>
      </p:sp>
      <p:grpSp>
        <p:nvGrpSpPr>
          <p:cNvPr id="36" name="Group 6"/>
          <p:cNvGrpSpPr>
            <a:grpSpLocks/>
          </p:cNvGrpSpPr>
          <p:nvPr/>
        </p:nvGrpSpPr>
        <p:grpSpPr bwMode="auto">
          <a:xfrm>
            <a:off x="257242" y="48396"/>
            <a:ext cx="1789272" cy="2327998"/>
            <a:chOff x="0" y="0"/>
            <a:chExt cx="1840" cy="2394"/>
          </a:xfrm>
        </p:grpSpPr>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40"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8" name="Rectangle 5"/>
            <p:cNvSpPr>
              <a:spLocks/>
            </p:cNvSpPr>
            <p:nvPr/>
          </p:nvSpPr>
          <p:spPr bwMode="auto">
            <a:xfrm>
              <a:off x="292" y="2014"/>
              <a:ext cx="124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RBS 6202</a:t>
              </a:r>
            </a:p>
          </p:txBody>
        </p:sp>
      </p:grpSp>
      <p:grpSp>
        <p:nvGrpSpPr>
          <p:cNvPr id="39" name="Group 9"/>
          <p:cNvGrpSpPr>
            <a:grpSpLocks/>
          </p:cNvGrpSpPr>
          <p:nvPr/>
        </p:nvGrpSpPr>
        <p:grpSpPr bwMode="auto">
          <a:xfrm>
            <a:off x="4580243" y="187979"/>
            <a:ext cx="2343770" cy="1768021"/>
            <a:chOff x="0" y="0"/>
            <a:chExt cx="2520" cy="1900"/>
          </a:xfrm>
        </p:grpSpPr>
        <p:pic>
          <p:nvPicPr>
            <p:cNvPr id="4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0"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 name="Rectangle 8"/>
            <p:cNvSpPr>
              <a:spLocks/>
            </p:cNvSpPr>
            <p:nvPr/>
          </p:nvSpPr>
          <p:spPr bwMode="auto">
            <a:xfrm>
              <a:off x="687" y="1667"/>
              <a:ext cx="11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Virtex-7 FPGA</a:t>
              </a:r>
            </a:p>
          </p:txBody>
        </p:sp>
      </p:grpSp>
      <p:grpSp>
        <p:nvGrpSpPr>
          <p:cNvPr id="42" name="Group 12"/>
          <p:cNvGrpSpPr>
            <a:grpSpLocks/>
          </p:cNvGrpSpPr>
          <p:nvPr/>
        </p:nvGrpSpPr>
        <p:grpSpPr bwMode="auto">
          <a:xfrm>
            <a:off x="2154959" y="1925261"/>
            <a:ext cx="2620809" cy="1479853"/>
            <a:chOff x="0" y="0"/>
            <a:chExt cx="2784" cy="1572"/>
          </a:xfrm>
        </p:grpSpPr>
        <p:pic>
          <p:nvPicPr>
            <p:cNvPr id="4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8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4" name="Rectangle 11"/>
            <p:cNvSpPr>
              <a:spLocks/>
            </p:cNvSpPr>
            <p:nvPr/>
          </p:nvSpPr>
          <p:spPr bwMode="auto">
            <a:xfrm>
              <a:off x="988" y="1339"/>
              <a:ext cx="8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Tesla K-20</a:t>
              </a:r>
            </a:p>
          </p:txBody>
        </p:sp>
      </p:grpSp>
      <p:grpSp>
        <p:nvGrpSpPr>
          <p:cNvPr id="45" name="Group 15"/>
          <p:cNvGrpSpPr>
            <a:grpSpLocks/>
          </p:cNvGrpSpPr>
          <p:nvPr/>
        </p:nvGrpSpPr>
        <p:grpSpPr bwMode="auto">
          <a:xfrm>
            <a:off x="2439047" y="116135"/>
            <a:ext cx="2141196" cy="1376052"/>
            <a:chOff x="0" y="0"/>
            <a:chExt cx="2376" cy="1526"/>
          </a:xfrm>
        </p:grpSpPr>
        <p:pic>
          <p:nvPicPr>
            <p:cNvPr id="46"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76"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 name="Rectangle 14"/>
            <p:cNvSpPr>
              <a:spLocks/>
            </p:cNvSpPr>
            <p:nvPr/>
          </p:nvSpPr>
          <p:spPr bwMode="auto">
            <a:xfrm>
              <a:off x="731" y="1293"/>
              <a:ext cx="9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USRP N200</a:t>
              </a:r>
            </a:p>
          </p:txBody>
        </p:sp>
      </p:grpSp>
      <p:grpSp>
        <p:nvGrpSpPr>
          <p:cNvPr id="48" name="Group 18"/>
          <p:cNvGrpSpPr>
            <a:grpSpLocks/>
          </p:cNvGrpSpPr>
          <p:nvPr/>
        </p:nvGrpSpPr>
        <p:grpSpPr bwMode="auto">
          <a:xfrm>
            <a:off x="4844892" y="3510277"/>
            <a:ext cx="1807029" cy="1115495"/>
            <a:chOff x="0" y="0"/>
            <a:chExt cx="2168" cy="1338"/>
          </a:xfrm>
        </p:grpSpPr>
        <p:pic>
          <p:nvPicPr>
            <p:cNvPr id="49"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6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Rectangle 17"/>
            <p:cNvSpPr>
              <a:spLocks/>
            </p:cNvSpPr>
            <p:nvPr/>
          </p:nvSpPr>
          <p:spPr bwMode="auto">
            <a:xfrm>
              <a:off x="537" y="1106"/>
              <a:ext cx="108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err="1">
                  <a:latin typeface="+mj-lt"/>
                  <a:ea typeface="Gill Sans Light" charset="0"/>
                  <a:cs typeface="Gill Sans Light" charset="0"/>
                </a:rPr>
                <a:t>NetFPGA</a:t>
              </a:r>
              <a:r>
                <a:rPr lang="en-US" sz="2400" dirty="0">
                  <a:latin typeface="+mj-lt"/>
                  <a:ea typeface="Gill Sans Light" charset="0"/>
                  <a:cs typeface="Gill Sans Light" charset="0"/>
                </a:rPr>
                <a:t> 10G</a:t>
              </a:r>
            </a:p>
          </p:txBody>
        </p:sp>
      </p:grpSp>
      <p:grpSp>
        <p:nvGrpSpPr>
          <p:cNvPr id="53" name="Group 23"/>
          <p:cNvGrpSpPr>
            <a:grpSpLocks/>
          </p:cNvGrpSpPr>
          <p:nvPr/>
        </p:nvGrpSpPr>
        <p:grpSpPr bwMode="auto">
          <a:xfrm>
            <a:off x="309825" y="3423995"/>
            <a:ext cx="1736689" cy="1201777"/>
            <a:chOff x="0" y="0"/>
            <a:chExt cx="2448" cy="1694"/>
          </a:xfrm>
        </p:grpSpPr>
        <p:pic>
          <p:nvPicPr>
            <p:cNvPr id="54" name="Picture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48"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 name="Rectangle 22"/>
            <p:cNvSpPr>
              <a:spLocks/>
            </p:cNvSpPr>
            <p:nvPr/>
          </p:nvSpPr>
          <p:spPr bwMode="auto">
            <a:xfrm>
              <a:off x="737" y="1461"/>
              <a:ext cx="1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Intel Xeon Phi</a:t>
              </a:r>
            </a:p>
          </p:txBody>
        </p:sp>
      </p:grpSp>
    </p:spTree>
    <p:extLst>
      <p:ext uri="{BB962C8B-B14F-4D97-AF65-F5344CB8AC3E}">
        <p14:creationId xmlns:p14="http://schemas.microsoft.com/office/powerpoint/2010/main" val="78009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 Fusion</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994" y="1276654"/>
            <a:ext cx="2865120" cy="453390"/>
          </a:xfrm>
          <a:prstGeom prst="rect">
            <a:avLst/>
          </a:prstGeom>
        </p:spPr>
      </p:pic>
    </p:spTree>
    <p:extLst>
      <p:ext uri="{BB962C8B-B14F-4D97-AF65-F5344CB8AC3E}">
        <p14:creationId xmlns:p14="http://schemas.microsoft.com/office/powerpoint/2010/main" val="185162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 Fusion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994" y="1276654"/>
            <a:ext cx="2865120" cy="4533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74" y="2241155"/>
            <a:ext cx="5013960" cy="453390"/>
          </a:xfrm>
          <a:prstGeom prst="rect">
            <a:avLst/>
          </a:prstGeom>
        </p:spPr>
      </p:pic>
    </p:spTree>
    <p:extLst>
      <p:ext uri="{BB962C8B-B14F-4D97-AF65-F5344CB8AC3E}">
        <p14:creationId xmlns:p14="http://schemas.microsoft.com/office/powerpoint/2010/main" val="386421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recursively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74" y="1422366"/>
            <a:ext cx="5013960" cy="1513523"/>
          </a:xfrm>
          <a:prstGeom prst="rect">
            <a:avLst/>
          </a:prstGeom>
        </p:spPr>
      </p:pic>
    </p:spTree>
    <p:extLst>
      <p:ext uri="{BB962C8B-B14F-4D97-AF65-F5344CB8AC3E}">
        <p14:creationId xmlns:p14="http://schemas.microsoft.com/office/powerpoint/2010/main" val="2467490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recursion with streams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4" y="1482708"/>
            <a:ext cx="6446520" cy="1778794"/>
          </a:xfrm>
          <a:prstGeom prst="rect">
            <a:avLst/>
          </a:prstGeom>
        </p:spPr>
      </p:pic>
    </p:spTree>
    <p:extLst>
      <p:ext uri="{BB962C8B-B14F-4D97-AF65-F5344CB8AC3E}">
        <p14:creationId xmlns:p14="http://schemas.microsoft.com/office/powerpoint/2010/main" val="3512476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non-recursively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4" y="1293069"/>
            <a:ext cx="6446520" cy="2923223"/>
          </a:xfrm>
          <a:prstGeom prst="rect">
            <a:avLst/>
          </a:prstGeom>
        </p:spPr>
      </p:pic>
    </p:spTree>
    <p:extLst>
      <p:ext uri="{BB962C8B-B14F-4D97-AF65-F5344CB8AC3E}">
        <p14:creationId xmlns:p14="http://schemas.microsoft.com/office/powerpoint/2010/main" val="267885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non-recursively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76" y="1060818"/>
            <a:ext cx="4983956" cy="3763804"/>
          </a:xfrm>
          <a:prstGeom prst="rect">
            <a:avLst/>
          </a:prstGeom>
        </p:spPr>
      </p:pic>
    </p:spTree>
    <p:extLst>
      <p:ext uri="{BB962C8B-B14F-4D97-AF65-F5344CB8AC3E}">
        <p14:creationId xmlns:p14="http://schemas.microsoft.com/office/powerpoint/2010/main" val="1882702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4" y="1097280"/>
            <a:ext cx="6446520" cy="570071"/>
          </a:xfrm>
          <a:prstGeom prst="rect">
            <a:avLst/>
          </a:prstGeom>
        </p:spPr>
      </p:pic>
      <p:sp>
        <p:nvSpPr>
          <p:cNvPr id="4" name="Rectangle 3"/>
          <p:cNvSpPr/>
          <p:nvPr/>
        </p:nvSpPr>
        <p:spPr bwMode="auto">
          <a:xfrm>
            <a:off x="2847975" y="1390650"/>
            <a:ext cx="1962150" cy="276701"/>
          </a:xfrm>
          <a:prstGeom prst="rect">
            <a:avLst/>
          </a:prstGeom>
          <a:noFill/>
          <a:ln w="254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3891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4" y="1097280"/>
            <a:ext cx="6446520" cy="891540"/>
          </a:xfrm>
          <a:prstGeom prst="rect">
            <a:avLst/>
          </a:prstGeom>
        </p:spPr>
      </p:pic>
    </p:spTree>
    <p:extLst>
      <p:ext uri="{BB962C8B-B14F-4D97-AF65-F5344CB8AC3E}">
        <p14:creationId xmlns:p14="http://schemas.microsoft.com/office/powerpoint/2010/main" val="28449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4" y="1097280"/>
            <a:ext cx="6446520" cy="8915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74" y="2320557"/>
            <a:ext cx="5013960" cy="2490311"/>
          </a:xfrm>
          <a:prstGeom prst="rect">
            <a:avLst/>
          </a:prstGeom>
        </p:spPr>
      </p:pic>
    </p:spTree>
    <p:extLst>
      <p:ext uri="{BB962C8B-B14F-4D97-AF65-F5344CB8AC3E}">
        <p14:creationId xmlns:p14="http://schemas.microsoft.com/office/powerpoint/2010/main" val="344629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Stream Fusion</a:t>
            </a:r>
            <a:endParaRPr lang="en-US" dirty="0"/>
          </a:p>
        </p:txBody>
      </p:sp>
      <p:sp>
        <p:nvSpPr>
          <p:cNvPr id="4" name="Text Placeholder 3"/>
          <p:cNvSpPr>
            <a:spLocks noGrp="1"/>
          </p:cNvSpPr>
          <p:nvPr>
            <p:ph type="body" sz="quarter" idx="10"/>
          </p:nvPr>
        </p:nvSpPr>
        <p:spPr>
          <a:xfrm>
            <a:off x="292077" y="968622"/>
            <a:ext cx="6272954" cy="2389116"/>
          </a:xfrm>
        </p:spPr>
        <p:txBody>
          <a:bodyPr/>
          <a:lstStyle/>
          <a:p>
            <a:r>
              <a:rPr lang="en-US" dirty="0" smtClean="0"/>
              <a:t>Useful for much more than map!</a:t>
            </a:r>
          </a:p>
          <a:p>
            <a:r>
              <a:rPr lang="en-US" dirty="0" smtClean="0"/>
              <a:t>Key idea is to move all recursion into </a:t>
            </a:r>
            <a:r>
              <a:rPr lang="en-US" dirty="0" err="1" smtClean="0"/>
              <a:t>unstream</a:t>
            </a:r>
            <a:r>
              <a:rPr lang="en-US" dirty="0" smtClean="0"/>
              <a:t> and then let the </a:t>
            </a:r>
            <a:r>
              <a:rPr lang="en-US" dirty="0" err="1" smtClean="0"/>
              <a:t>inliner</a:t>
            </a:r>
            <a:r>
              <a:rPr lang="en-US" dirty="0" smtClean="0"/>
              <a:t> loose.</a:t>
            </a:r>
          </a:p>
          <a:p>
            <a:r>
              <a:rPr lang="en-US" b="1" dirty="0" smtClean="0"/>
              <a:t>Generalized stream fusion</a:t>
            </a:r>
            <a:r>
              <a:rPr lang="en-US" dirty="0" smtClean="0"/>
              <a:t> allows </a:t>
            </a:r>
            <a:r>
              <a:rPr lang="en-US" i="1" dirty="0" smtClean="0"/>
              <a:t>multiple, simultaneous, representations</a:t>
            </a:r>
            <a:r>
              <a:rPr lang="en-US" dirty="0" smtClean="0"/>
              <a:t> of streams.</a:t>
            </a:r>
          </a:p>
          <a:p>
            <a:r>
              <a:rPr lang="en-US" dirty="0" smtClean="0"/>
              <a:t>Must be careful to ensure the compiler can optimize away all but one representation!</a:t>
            </a:r>
            <a:endParaRPr lang="en-US" dirty="0"/>
          </a:p>
        </p:txBody>
      </p:sp>
    </p:spTree>
    <p:extLst>
      <p:ext uri="{BB962C8B-B14F-4D97-AF65-F5344CB8AC3E}">
        <p14:creationId xmlns:p14="http://schemas.microsoft.com/office/powerpoint/2010/main" val="2610406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txBox="1">
            <a:spLocks/>
          </p:cNvSpPr>
          <p:nvPr/>
        </p:nvSpPr>
        <p:spPr>
          <a:xfrm>
            <a:off x="12319000" y="9271000"/>
            <a:ext cx="342900" cy="355600"/>
          </a:xfrm>
          <a:prstGeom prst="rect">
            <a:avLst/>
          </a:prstGeom>
        </p:spPr>
        <p:txBody>
          <a:bodyPr vert="horz" lIns="68589" tIns="34295" rIns="68589" bIns="34295" rtlCol="0" anchor="ctr"/>
          <a:lstStyle>
            <a:defPPr>
              <a:defRPr lang="en-US"/>
            </a:defPPr>
            <a:lvl1pPr marL="0" algn="l"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fld id="{161B1E6D-80AA-4354-B465-E75F53D6C35F}" type="slidenum">
              <a:rPr lang="en-US" smtClean="0"/>
              <a:pPr/>
              <a:t>3</a:t>
            </a:fld>
            <a:endParaRPr lang="en-US"/>
          </a:p>
        </p:txBody>
      </p:sp>
      <p:grpSp>
        <p:nvGrpSpPr>
          <p:cNvPr id="36" name="Group 6"/>
          <p:cNvGrpSpPr>
            <a:grpSpLocks/>
          </p:cNvGrpSpPr>
          <p:nvPr/>
        </p:nvGrpSpPr>
        <p:grpSpPr bwMode="auto">
          <a:xfrm>
            <a:off x="257242" y="48396"/>
            <a:ext cx="1789272" cy="2327998"/>
            <a:chOff x="0" y="0"/>
            <a:chExt cx="1840" cy="2394"/>
          </a:xfrm>
        </p:grpSpPr>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40"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8" name="Rectangle 5"/>
            <p:cNvSpPr>
              <a:spLocks/>
            </p:cNvSpPr>
            <p:nvPr/>
          </p:nvSpPr>
          <p:spPr bwMode="auto">
            <a:xfrm>
              <a:off x="292" y="2014"/>
              <a:ext cx="124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RBS 6202</a:t>
              </a:r>
            </a:p>
          </p:txBody>
        </p:sp>
      </p:grpSp>
      <p:grpSp>
        <p:nvGrpSpPr>
          <p:cNvPr id="39" name="Group 9"/>
          <p:cNvGrpSpPr>
            <a:grpSpLocks/>
          </p:cNvGrpSpPr>
          <p:nvPr/>
        </p:nvGrpSpPr>
        <p:grpSpPr bwMode="auto">
          <a:xfrm>
            <a:off x="4580243" y="187979"/>
            <a:ext cx="2343770" cy="1768021"/>
            <a:chOff x="0" y="0"/>
            <a:chExt cx="2520" cy="1900"/>
          </a:xfrm>
        </p:grpSpPr>
        <p:pic>
          <p:nvPicPr>
            <p:cNvPr id="4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0"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 name="Rectangle 8"/>
            <p:cNvSpPr>
              <a:spLocks/>
            </p:cNvSpPr>
            <p:nvPr/>
          </p:nvSpPr>
          <p:spPr bwMode="auto">
            <a:xfrm>
              <a:off x="687" y="1667"/>
              <a:ext cx="11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Virtex-7 FPGA</a:t>
              </a:r>
            </a:p>
          </p:txBody>
        </p:sp>
      </p:grpSp>
      <p:grpSp>
        <p:nvGrpSpPr>
          <p:cNvPr id="42" name="Group 12"/>
          <p:cNvGrpSpPr>
            <a:grpSpLocks/>
          </p:cNvGrpSpPr>
          <p:nvPr/>
        </p:nvGrpSpPr>
        <p:grpSpPr bwMode="auto">
          <a:xfrm>
            <a:off x="2154959" y="1925261"/>
            <a:ext cx="2620809" cy="1479853"/>
            <a:chOff x="0" y="0"/>
            <a:chExt cx="2784" cy="1572"/>
          </a:xfrm>
        </p:grpSpPr>
        <p:pic>
          <p:nvPicPr>
            <p:cNvPr id="4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8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4" name="Rectangle 11"/>
            <p:cNvSpPr>
              <a:spLocks/>
            </p:cNvSpPr>
            <p:nvPr/>
          </p:nvSpPr>
          <p:spPr bwMode="auto">
            <a:xfrm>
              <a:off x="988" y="1339"/>
              <a:ext cx="8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Tesla K-20</a:t>
              </a:r>
            </a:p>
          </p:txBody>
        </p:sp>
      </p:grpSp>
      <p:grpSp>
        <p:nvGrpSpPr>
          <p:cNvPr id="45" name="Group 15"/>
          <p:cNvGrpSpPr>
            <a:grpSpLocks/>
          </p:cNvGrpSpPr>
          <p:nvPr/>
        </p:nvGrpSpPr>
        <p:grpSpPr bwMode="auto">
          <a:xfrm>
            <a:off x="2439047" y="116135"/>
            <a:ext cx="2141196" cy="1376052"/>
            <a:chOff x="0" y="0"/>
            <a:chExt cx="2376" cy="1526"/>
          </a:xfrm>
        </p:grpSpPr>
        <p:pic>
          <p:nvPicPr>
            <p:cNvPr id="46"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76"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 name="Rectangle 14"/>
            <p:cNvSpPr>
              <a:spLocks/>
            </p:cNvSpPr>
            <p:nvPr/>
          </p:nvSpPr>
          <p:spPr bwMode="auto">
            <a:xfrm>
              <a:off x="731" y="1293"/>
              <a:ext cx="9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USRP N200</a:t>
              </a:r>
            </a:p>
          </p:txBody>
        </p:sp>
      </p:grpSp>
      <p:grpSp>
        <p:nvGrpSpPr>
          <p:cNvPr id="48" name="Group 18"/>
          <p:cNvGrpSpPr>
            <a:grpSpLocks/>
          </p:cNvGrpSpPr>
          <p:nvPr/>
        </p:nvGrpSpPr>
        <p:grpSpPr bwMode="auto">
          <a:xfrm>
            <a:off x="4844892" y="3510277"/>
            <a:ext cx="1807029" cy="1115495"/>
            <a:chOff x="0" y="0"/>
            <a:chExt cx="2168" cy="1338"/>
          </a:xfrm>
        </p:grpSpPr>
        <p:pic>
          <p:nvPicPr>
            <p:cNvPr id="49"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6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Rectangle 17"/>
            <p:cNvSpPr>
              <a:spLocks/>
            </p:cNvSpPr>
            <p:nvPr/>
          </p:nvSpPr>
          <p:spPr bwMode="auto">
            <a:xfrm>
              <a:off x="537" y="1106"/>
              <a:ext cx="108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err="1">
                  <a:latin typeface="+mj-lt"/>
                  <a:ea typeface="Gill Sans Light" charset="0"/>
                  <a:cs typeface="Gill Sans Light" charset="0"/>
                </a:rPr>
                <a:t>NetFPGA</a:t>
              </a:r>
              <a:r>
                <a:rPr lang="en-US" sz="2400" dirty="0">
                  <a:latin typeface="+mj-lt"/>
                  <a:ea typeface="Gill Sans Light" charset="0"/>
                  <a:cs typeface="Gill Sans Light" charset="0"/>
                </a:rPr>
                <a:t> 10G</a:t>
              </a:r>
            </a:p>
          </p:txBody>
        </p:sp>
      </p:grpSp>
      <p:grpSp>
        <p:nvGrpSpPr>
          <p:cNvPr id="53" name="Group 23"/>
          <p:cNvGrpSpPr>
            <a:grpSpLocks/>
          </p:cNvGrpSpPr>
          <p:nvPr/>
        </p:nvGrpSpPr>
        <p:grpSpPr bwMode="auto">
          <a:xfrm>
            <a:off x="309825" y="3423995"/>
            <a:ext cx="1736689" cy="1201777"/>
            <a:chOff x="0" y="0"/>
            <a:chExt cx="2448" cy="1694"/>
          </a:xfrm>
        </p:grpSpPr>
        <p:pic>
          <p:nvPicPr>
            <p:cNvPr id="54" name="Picture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48"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 name="Rectangle 22"/>
            <p:cNvSpPr>
              <a:spLocks/>
            </p:cNvSpPr>
            <p:nvPr/>
          </p:nvSpPr>
          <p:spPr bwMode="auto">
            <a:xfrm>
              <a:off x="737" y="1461"/>
              <a:ext cx="1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Intel Xeon Phi</a:t>
              </a:r>
            </a:p>
          </p:txBody>
        </p:sp>
      </p:grpSp>
      <p:sp>
        <p:nvSpPr>
          <p:cNvPr id="21" name="Rectangle 20"/>
          <p:cNvSpPr/>
          <p:nvPr/>
        </p:nvSpPr>
        <p:spPr bwMode="auto">
          <a:xfrm>
            <a:off x="-232229" y="0"/>
            <a:ext cx="7156242" cy="4771762"/>
          </a:xfrm>
          <a:prstGeom prst="rect">
            <a:avLst/>
          </a:prstGeom>
          <a:solidFill>
            <a:schemeClr val="bg1">
              <a:alpha val="9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0"/>
          <p:cNvSpPr>
            <a:spLocks/>
          </p:cNvSpPr>
          <p:nvPr/>
        </p:nvSpPr>
        <p:spPr bwMode="auto">
          <a:xfrm>
            <a:off x="281485" y="1637199"/>
            <a:ext cx="6429829" cy="8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b="1" dirty="0">
                <a:latin typeface="+mn-lt"/>
                <a:ea typeface="Gill Sans" charset="0"/>
                <a:cs typeface="Gill Sans" charset="0"/>
                <a:sym typeface="Gill Sans" charset="0"/>
              </a:rPr>
              <a:t>Programming These Devices is an Extreme Sport!</a:t>
            </a:r>
          </a:p>
        </p:txBody>
      </p:sp>
      <p:sp>
        <p:nvSpPr>
          <p:cNvPr id="23" name="Rectangle 19"/>
          <p:cNvSpPr txBox="1">
            <a:spLocks noChangeArrowheads="1"/>
          </p:cNvSpPr>
          <p:nvPr/>
        </p:nvSpPr>
        <p:spPr bwMode="auto">
          <a:xfrm>
            <a:off x="233927" y="2659549"/>
            <a:ext cx="6477387" cy="11455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lvl1pPr marL="191121" marR="0" indent="-191121" algn="l" defTabSz="514398" rtl="0" eaLnBrk="1" fontAlgn="auto" latinLnBrk="0" hangingPunct="1">
              <a:lnSpc>
                <a:spcPct val="90000"/>
              </a:lnSpc>
              <a:spcBef>
                <a:spcPct val="20000"/>
              </a:spcBef>
              <a:spcAft>
                <a:spcPts val="0"/>
              </a:spcAft>
              <a:buClrTx/>
              <a:buSzPct val="90000"/>
              <a:buFont typeface="Arial" pitchFamily="34" charset="0"/>
              <a:buChar char="•"/>
              <a:tabLst/>
              <a:defRPr sz="2025" kern="1200" spc="-40" baseline="0">
                <a:solidFill>
                  <a:schemeClr val="tx2"/>
                </a:solidFill>
                <a:latin typeface="+mj-lt"/>
                <a:ea typeface="+mn-ea"/>
                <a:cs typeface="+mn-cs"/>
              </a:defRPr>
            </a:lvl1pPr>
            <a:lvl2pPr marL="322405" marR="0" indent="-131285" algn="l" defTabSz="514398" rtl="0" eaLnBrk="1" fontAlgn="auto" latinLnBrk="0" hangingPunct="1">
              <a:lnSpc>
                <a:spcPct val="90000"/>
              </a:lnSpc>
              <a:spcBef>
                <a:spcPct val="20000"/>
              </a:spcBef>
              <a:spcAft>
                <a:spcPts val="0"/>
              </a:spcAft>
              <a:buClrTx/>
              <a:buSzPct val="90000"/>
              <a:buFont typeface="Wingdings" pitchFamily="2" charset="2"/>
              <a:buChar char=""/>
              <a:tabLst/>
              <a:defRPr sz="1350" kern="1200" spc="0" baseline="0">
                <a:solidFill>
                  <a:schemeClr val="tx2"/>
                </a:solidFill>
                <a:latin typeface="+mn-lt"/>
                <a:ea typeface="+mn-ea"/>
                <a:cs typeface="+mn-cs"/>
              </a:defRPr>
            </a:lvl2pPr>
            <a:lvl3pPr marL="449224" marR="0" indent="-126818" algn="l" defTabSz="514398" rtl="0" eaLnBrk="1" fontAlgn="auto" latinLnBrk="0" hangingPunct="1">
              <a:lnSpc>
                <a:spcPct val="90000"/>
              </a:lnSpc>
              <a:spcBef>
                <a:spcPct val="20000"/>
              </a:spcBef>
              <a:spcAft>
                <a:spcPts val="0"/>
              </a:spcAft>
              <a:buClrTx/>
              <a:buSzPct val="90000"/>
              <a:buFont typeface="Wingdings" pitchFamily="2" charset="2"/>
              <a:buChar char=""/>
              <a:tabLst>
                <a:tab pos="449224" algn="l"/>
              </a:tabLst>
              <a:defRPr sz="1350" kern="1200" spc="0" baseline="0">
                <a:solidFill>
                  <a:schemeClr val="tx2"/>
                </a:solidFill>
                <a:latin typeface="+mn-lt"/>
                <a:ea typeface="+mn-ea"/>
                <a:cs typeface="+mn-cs"/>
              </a:defRPr>
            </a:lvl3pPr>
            <a:lvl4pPr marL="579614" marR="0" indent="-130391" algn="l" defTabSz="514398" rtl="0" eaLnBrk="1" fontAlgn="auto" latinLnBrk="0" hangingPunct="1">
              <a:lnSpc>
                <a:spcPct val="90000"/>
              </a:lnSpc>
              <a:spcBef>
                <a:spcPct val="20000"/>
              </a:spcBef>
              <a:spcAft>
                <a:spcPts val="0"/>
              </a:spcAft>
              <a:buClrTx/>
              <a:buSzPct val="90000"/>
              <a:buFont typeface="Wingdings" pitchFamily="2" charset="2"/>
              <a:buChar char=""/>
              <a:tabLst/>
              <a:defRPr sz="1125" kern="1200" spc="0" baseline="0">
                <a:solidFill>
                  <a:schemeClr val="tx2"/>
                </a:solidFill>
                <a:latin typeface="+mn-lt"/>
                <a:ea typeface="+mn-ea"/>
                <a:cs typeface="+mn-cs"/>
              </a:defRPr>
            </a:lvl4pPr>
            <a:lvl5pPr marL="706433" marR="0" indent="-126818" algn="l" defTabSz="514398" rtl="0" eaLnBrk="1" fontAlgn="auto" latinLnBrk="0" hangingPunct="1">
              <a:lnSpc>
                <a:spcPct val="90000"/>
              </a:lnSpc>
              <a:spcBef>
                <a:spcPct val="20000"/>
              </a:spcBef>
              <a:spcAft>
                <a:spcPts val="0"/>
              </a:spcAft>
              <a:buClrTx/>
              <a:buSzPct val="90000"/>
              <a:buFont typeface="Wingdings" pitchFamily="2" charset="2"/>
              <a:buChar char=""/>
              <a:tabLst>
                <a:tab pos="706433" algn="l"/>
              </a:tabLst>
              <a:defRPr sz="1125" kern="1200" spc="0" baseline="0">
                <a:solidFill>
                  <a:schemeClr val="tx2"/>
                </a:solidFill>
                <a:latin typeface="+mn-lt"/>
                <a:ea typeface="+mn-ea"/>
                <a:cs typeface="+mn-cs"/>
              </a:defRPr>
            </a:lvl5pPr>
            <a:lvl6pPr marL="1414595"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794"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993"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192" indent="-128600" algn="l" defTabSz="514398"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Font typeface="Gill Sans" charset="0"/>
              <a:buChar char="•"/>
            </a:pPr>
            <a:r>
              <a:rPr lang="en-US" sz="2000" dirty="0" smtClean="0">
                <a:solidFill>
                  <a:srgbClr val="000000"/>
                </a:solidFill>
                <a:ea typeface="Gill Sans" charset="0"/>
                <a:cs typeface="Gill Sans" charset="0"/>
                <a:sym typeface="Gill Sans" charset="0"/>
              </a:rPr>
              <a:t>Many PhD careers spent programming these devices—and not just in computer science.</a:t>
            </a:r>
            <a:endParaRPr lang="en-US" sz="2000" dirty="0" smtClean="0">
              <a:solidFill>
                <a:srgbClr val="000000"/>
              </a:solidFill>
              <a:sym typeface="Gill Sans" charset="0"/>
            </a:endParaRPr>
          </a:p>
          <a:p>
            <a:pPr>
              <a:buFont typeface="Gill Sans" charset="0"/>
              <a:buChar char="•"/>
            </a:pPr>
            <a:r>
              <a:rPr lang="en-US" sz="2000" dirty="0" smtClean="0">
                <a:solidFill>
                  <a:srgbClr val="000000"/>
                </a:solidFill>
                <a:ea typeface="Gill Sans" charset="0"/>
                <a:cs typeface="Gill Sans" charset="0"/>
                <a:sym typeface="Gill Sans" charset="0"/>
              </a:rPr>
              <a:t>Much duplicated effort.</a:t>
            </a:r>
          </a:p>
          <a:p>
            <a:pPr>
              <a:buFont typeface="Gill Sans" charset="0"/>
              <a:buChar char="•"/>
            </a:pPr>
            <a:r>
              <a:rPr lang="en-US" sz="2000" dirty="0" smtClean="0">
                <a:solidFill>
                  <a:srgbClr val="000000"/>
                </a:solidFill>
                <a:sym typeface="Gill Sans" charset="0"/>
              </a:rPr>
              <a:t>Lots of low-level code.</a:t>
            </a:r>
          </a:p>
          <a:p>
            <a:pPr>
              <a:buFont typeface="Gill Sans" charset="0"/>
              <a:buChar char="•"/>
            </a:pPr>
            <a:r>
              <a:rPr lang="en-US" sz="2000" dirty="0" smtClean="0">
                <a:solidFill>
                  <a:srgbClr val="000000"/>
                </a:solidFill>
                <a:ea typeface="Gill Sans" charset="0"/>
                <a:cs typeface="Gill Sans" charset="0"/>
                <a:sym typeface="Gill Sans" charset="0"/>
              </a:rPr>
              <a:t>And yet vitally important.</a:t>
            </a:r>
            <a:endParaRPr lang="en-US" sz="2000" dirty="0">
              <a:solidFill>
                <a:srgbClr val="000000"/>
              </a:solidFill>
              <a:sym typeface="Gill Sans" charset="0"/>
            </a:endParaRPr>
          </a:p>
        </p:txBody>
      </p:sp>
    </p:spTree>
    <p:extLst>
      <p:ext uri="{BB962C8B-B14F-4D97-AF65-F5344CB8AC3E}">
        <p14:creationId xmlns:p14="http://schemas.microsoft.com/office/powerpoint/2010/main" val="424118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77" y="339657"/>
            <a:ext cx="6272954" cy="387798"/>
          </a:xfrm>
        </p:spPr>
        <p:txBody>
          <a:bodyPr/>
          <a:lstStyle/>
          <a:p>
            <a:r>
              <a:rPr lang="en-US" sz="2800" dirty="0" smtClean="0"/>
              <a:t>Nikola: Haskell on GPUs</a:t>
            </a:r>
            <a:endParaRPr lang="en-US" sz="2800" dirty="0"/>
          </a:p>
        </p:txBody>
      </p:sp>
      <p:sp>
        <p:nvSpPr>
          <p:cNvPr id="6" name="Rectangle 2"/>
          <p:cNvSpPr txBox="1">
            <a:spLocks noChangeArrowheads="1"/>
          </p:cNvSpPr>
          <p:nvPr/>
        </p:nvSpPr>
        <p:spPr>
          <a:xfrm>
            <a:off x="2236848" y="765543"/>
            <a:ext cx="4621152" cy="2339607"/>
          </a:xfrm>
          <a:prstGeom prst="rect">
            <a:avLst/>
          </a:prstGeom>
        </p:spPr>
        <p:txBody>
          <a:bodyPr vert="horz" lIns="68589" tIns="34295" rIns="68589" bIns="34295" rtlCol="0" anchor="t" anchorCtr="0"/>
          <a:lstStyle>
            <a:defPPr>
              <a:defRPr lang="en-US"/>
            </a:defPPr>
            <a:lvl1pPr marL="0" algn="l" defTabSz="685864" rtl="0" eaLnBrk="1" latinLnBrk="0" hangingPunct="1">
              <a:defRPr sz="675"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marL="171450" indent="-171450">
              <a:buFont typeface="Arial" panose="020B0604020202020204" pitchFamily="34" charset="0"/>
              <a:buChar char="•"/>
            </a:pPr>
            <a:r>
              <a:rPr lang="en-US" sz="1800" dirty="0" smtClean="0">
                <a:latin typeface="+mj-lt"/>
              </a:rPr>
              <a:t>Compile </a:t>
            </a:r>
            <a:r>
              <a:rPr lang="en-US" sz="1800" dirty="0">
                <a:latin typeface="+mj-lt"/>
              </a:rPr>
              <a:t>a </a:t>
            </a:r>
            <a:r>
              <a:rPr lang="en-US" sz="1800" dirty="0" smtClean="0">
                <a:latin typeface="+mj-lt"/>
              </a:rPr>
              <a:t>subset </a:t>
            </a:r>
            <a:r>
              <a:rPr lang="en-US" sz="1800" dirty="0">
                <a:latin typeface="+mj-lt"/>
              </a:rPr>
              <a:t>of Haskell to GPU binary code.</a:t>
            </a:r>
          </a:p>
          <a:p>
            <a:pPr marL="171450" indent="-171450">
              <a:buFont typeface="Arial" panose="020B0604020202020204" pitchFamily="34" charset="0"/>
              <a:buChar char="•"/>
            </a:pPr>
            <a:r>
              <a:rPr lang="en-US" sz="1800" dirty="0">
                <a:latin typeface="+mj-lt"/>
              </a:rPr>
              <a:t>Automatically manages marshalling data between the CPU and GPU.</a:t>
            </a:r>
          </a:p>
          <a:p>
            <a:pPr marL="171450" indent="-171450">
              <a:buFont typeface="Arial" panose="020B0604020202020204" pitchFamily="34" charset="0"/>
              <a:buChar char="•"/>
            </a:pPr>
            <a:r>
              <a:rPr lang="en-US" sz="1800" dirty="0">
                <a:latin typeface="+mj-lt"/>
              </a:rPr>
              <a:t>Programmer has an “escape hatch” to CUDA when necessary</a:t>
            </a:r>
            <a:r>
              <a:rPr lang="en-US" sz="1800" dirty="0" smtClean="0">
                <a:latin typeface="+mj-lt"/>
              </a:rPr>
              <a:t>.</a:t>
            </a:r>
          </a:p>
          <a:p>
            <a:pPr marL="171450" indent="-171450">
              <a:buFont typeface="Arial" panose="020B0604020202020204" pitchFamily="34" charset="0"/>
              <a:buChar char="•"/>
            </a:pPr>
            <a:r>
              <a:rPr lang="en-US" sz="1800" dirty="0" smtClean="0">
                <a:latin typeface="+mj-lt"/>
              </a:rPr>
              <a:t>Does not require compiler modifications or run time code generation.</a:t>
            </a:r>
            <a:endParaRPr lang="en-US" sz="1800" dirty="0">
              <a:latin typeface="+mj-lt"/>
            </a:endParaRPr>
          </a:p>
        </p:txBody>
      </p:sp>
      <p:sp>
        <p:nvSpPr>
          <p:cNvPr id="3" name="TextBox 2"/>
          <p:cNvSpPr txBox="1"/>
          <p:nvPr/>
        </p:nvSpPr>
        <p:spPr>
          <a:xfrm>
            <a:off x="2499800" y="3627353"/>
            <a:ext cx="3986520" cy="369332"/>
          </a:xfrm>
          <a:prstGeom prst="rect">
            <a:avLst/>
          </a:prstGeom>
          <a:noFill/>
        </p:spPr>
        <p:txBody>
          <a:bodyPr wrap="square" lIns="0" tIns="0" rIns="0" bIns="0" rtlCol="0">
            <a:spAutoFit/>
          </a:bodyPr>
          <a:lstStyle/>
          <a:p>
            <a:r>
              <a:rPr lang="en-US" sz="1200" i="1" dirty="0">
                <a:latin typeface="+mj-lt"/>
              </a:rPr>
              <a:t>Nikola: Embedding Compiled GPU Functions in Haskell</a:t>
            </a:r>
            <a:r>
              <a:rPr lang="en-US" sz="1200" dirty="0">
                <a:latin typeface="+mj-lt"/>
              </a:rPr>
              <a:t>. Geoffrey Mainland and Greg </a:t>
            </a:r>
            <a:r>
              <a:rPr lang="en-US" sz="1200" dirty="0" err="1">
                <a:latin typeface="+mj-lt"/>
              </a:rPr>
              <a:t>Morrisett</a:t>
            </a:r>
            <a:r>
              <a:rPr lang="en-US" sz="1200" dirty="0">
                <a:latin typeface="+mj-lt"/>
              </a:rPr>
              <a:t>. </a:t>
            </a:r>
            <a:r>
              <a:rPr lang="en-US" sz="1200" dirty="0" smtClean="0">
                <a:latin typeface="+mj-lt"/>
              </a:rPr>
              <a:t>Haskell '10. </a:t>
            </a:r>
            <a:endParaRPr lang="en-US" sz="1200" dirty="0" smtClean="0">
              <a:gradFill>
                <a:gsLst>
                  <a:gs pos="2917">
                    <a:schemeClr val="tx1"/>
                  </a:gs>
                  <a:gs pos="30000">
                    <a:schemeClr val="tx1"/>
                  </a:gs>
                </a:gsLst>
                <a:lin ang="5400000" scaled="0"/>
              </a:gradFill>
              <a:latin typeface="+mj-lt"/>
            </a:endParaRPr>
          </a:p>
        </p:txBody>
      </p:sp>
      <p:grpSp>
        <p:nvGrpSpPr>
          <p:cNvPr id="8" name="Group 12"/>
          <p:cNvGrpSpPr>
            <a:grpSpLocks/>
          </p:cNvGrpSpPr>
          <p:nvPr/>
        </p:nvGrpSpPr>
        <p:grpSpPr bwMode="auto">
          <a:xfrm>
            <a:off x="1" y="1140512"/>
            <a:ext cx="2034476" cy="1217470"/>
            <a:chOff x="0" y="0"/>
            <a:chExt cx="2784" cy="1666"/>
          </a:xfrm>
        </p:grpSpPr>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11"/>
            <p:cNvSpPr>
              <a:spLocks/>
            </p:cNvSpPr>
            <p:nvPr/>
          </p:nvSpPr>
          <p:spPr bwMode="auto">
            <a:xfrm>
              <a:off x="661" y="1245"/>
              <a:ext cx="1465"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000" dirty="0">
                  <a:latin typeface="+mj-lt"/>
                  <a:ea typeface="Gill Sans Light" charset="0"/>
                  <a:cs typeface="Gill Sans Light" charset="0"/>
                </a:rPr>
                <a:t>Tesla K-20</a:t>
              </a:r>
            </a:p>
          </p:txBody>
        </p:sp>
      </p:grpSp>
    </p:spTree>
    <p:extLst>
      <p:ext uri="{BB962C8B-B14F-4D97-AF65-F5344CB8AC3E}">
        <p14:creationId xmlns:p14="http://schemas.microsoft.com/office/powerpoint/2010/main" val="207777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a:t>Black-Scholes: Haskell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914400"/>
            <a:ext cx="6589776" cy="3890772"/>
          </a:xfrm>
          <a:prstGeom prst="rect">
            <a:avLst/>
          </a:prstGeom>
        </p:spPr>
      </p:pic>
    </p:spTree>
    <p:extLst>
      <p:ext uri="{BB962C8B-B14F-4D97-AF65-F5344CB8AC3E}">
        <p14:creationId xmlns:p14="http://schemas.microsoft.com/office/powerpoint/2010/main" val="1416466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ln/>
        </p:spPr>
        <p:txBody>
          <a:bodyPr/>
          <a:lstStyle/>
          <a:p>
            <a:r>
              <a:rPr lang="en-US"/>
              <a:t>Black-Scholes: Nikola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907822"/>
            <a:ext cx="6589776" cy="3899535"/>
          </a:xfrm>
          <a:prstGeom prst="rect">
            <a:avLst/>
          </a:prstGeom>
        </p:spPr>
      </p:pic>
    </p:spTree>
    <p:extLst>
      <p:ext uri="{BB962C8B-B14F-4D97-AF65-F5344CB8AC3E}">
        <p14:creationId xmlns:p14="http://schemas.microsoft.com/office/powerpoint/2010/main" val="19455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US" smtClean="0"/>
              <a:t>Black-Scholes Performance</a:t>
            </a:r>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83" y="335118"/>
            <a:ext cx="6282035" cy="4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31673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a:t>Black-Scholes Performance</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83" y="335118"/>
            <a:ext cx="6282035" cy="4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07443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ln/>
        </p:spPr>
        <p:txBody>
          <a:bodyPr/>
          <a:lstStyle/>
          <a:p>
            <a:r>
              <a:rPr lang="en-US"/>
              <a:t>Black-Scholes Performance</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83" y="335118"/>
            <a:ext cx="6282035" cy="4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32689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Sobel Edge Detection in Nikola</a:t>
            </a:r>
            <a:endParaRPr lang="en-US"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930" b="36401"/>
          <a:stretch/>
        </p:blipFill>
        <p:spPr>
          <a:xfrm>
            <a:off x="292077" y="1463040"/>
            <a:ext cx="3380405" cy="301752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62427" b="-1537"/>
          <a:stretch/>
        </p:blipFill>
        <p:spPr>
          <a:xfrm>
            <a:off x="3428554" y="1441899"/>
            <a:ext cx="3380405" cy="2011680"/>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 b="94665"/>
          <a:stretch/>
        </p:blipFill>
        <p:spPr>
          <a:xfrm>
            <a:off x="292077" y="1040990"/>
            <a:ext cx="3380405" cy="274320"/>
          </a:xfrm>
          <a:prstGeom prst="rect">
            <a:avLst/>
          </a:prstGeom>
        </p:spPr>
      </p:pic>
    </p:spTree>
    <p:extLst>
      <p:ext uri="{BB962C8B-B14F-4D97-AF65-F5344CB8AC3E}">
        <p14:creationId xmlns:p14="http://schemas.microsoft.com/office/powerpoint/2010/main" val="77861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077" y="333188"/>
            <a:ext cx="6272954" cy="886397"/>
          </a:xfrm>
        </p:spPr>
        <p:txBody>
          <a:bodyPr/>
          <a:lstStyle/>
          <a:p>
            <a:r>
              <a:rPr lang="en-US" sz="3200" dirty="0"/>
              <a:t>From High-level Haskell to Efficient Low-level Code</a:t>
            </a:r>
            <a:endParaRPr lang="en-US" dirty="0"/>
          </a:p>
        </p:txBody>
      </p:sp>
      <p:sp>
        <p:nvSpPr>
          <p:cNvPr id="5" name="Text Placeholder 4"/>
          <p:cNvSpPr>
            <a:spLocks noGrp="1"/>
          </p:cNvSpPr>
          <p:nvPr>
            <p:ph type="body" sz="quarter" idx="10"/>
          </p:nvPr>
        </p:nvSpPr>
        <p:spPr>
          <a:xfrm>
            <a:off x="292077" y="1485900"/>
            <a:ext cx="6272954" cy="1765868"/>
          </a:xfrm>
        </p:spPr>
        <p:txBody>
          <a:bodyPr/>
          <a:lstStyle/>
          <a:p>
            <a:r>
              <a:rPr lang="en-US" dirty="0" smtClean="0"/>
              <a:t>We can make high-level abstractions very cheap.</a:t>
            </a:r>
          </a:p>
          <a:p>
            <a:r>
              <a:rPr lang="en-US" dirty="0" smtClean="0"/>
              <a:t>High-level languages </a:t>
            </a:r>
            <a:r>
              <a:rPr lang="en-US" i="1" dirty="0" smtClean="0"/>
              <a:t>can</a:t>
            </a:r>
            <a:r>
              <a:rPr lang="en-US" dirty="0" smtClean="0"/>
              <a:t> be compiled to efficient low-level code.</a:t>
            </a:r>
          </a:p>
          <a:p>
            <a:r>
              <a:rPr lang="en-US" dirty="0" smtClean="0"/>
              <a:t>Even on very different architectures!</a:t>
            </a:r>
          </a:p>
          <a:p>
            <a:endParaRPr lang="en-US" dirty="0"/>
          </a:p>
        </p:txBody>
      </p:sp>
      <p:sp>
        <p:nvSpPr>
          <p:cNvPr id="6" name="TextBox 5"/>
          <p:cNvSpPr txBox="1"/>
          <p:nvPr/>
        </p:nvSpPr>
        <p:spPr>
          <a:xfrm>
            <a:off x="245952" y="3251768"/>
            <a:ext cx="6365204" cy="1292662"/>
          </a:xfrm>
          <a:prstGeom prst="rect">
            <a:avLst/>
          </a:prstGeom>
          <a:noFill/>
        </p:spPr>
        <p:txBody>
          <a:bodyPr wrap="none" lIns="0" tIns="0" rIns="0" bIns="0" rtlCol="0">
            <a:spAutoFit/>
          </a:bodyPr>
          <a:lstStyle/>
          <a:p>
            <a:pPr algn="ctr"/>
            <a:r>
              <a:rPr lang="en-US" sz="2800" dirty="0" smtClean="0">
                <a:gradFill>
                  <a:gsLst>
                    <a:gs pos="2917">
                      <a:schemeClr val="tx1"/>
                    </a:gs>
                    <a:gs pos="30000">
                      <a:schemeClr val="tx1"/>
                    </a:gs>
                  </a:gsLst>
                  <a:lin ang="5400000" scaled="0"/>
                </a:gradFill>
              </a:rPr>
              <a:t>http://www.haskell.org/</a:t>
            </a:r>
          </a:p>
          <a:p>
            <a:pPr algn="ctr"/>
            <a:endParaRPr lang="en-US" sz="2800" dirty="0" smtClean="0">
              <a:gradFill>
                <a:gsLst>
                  <a:gs pos="2917">
                    <a:schemeClr val="tx1"/>
                  </a:gs>
                  <a:gs pos="30000">
                    <a:schemeClr val="tx1"/>
                  </a:gs>
                </a:gsLst>
                <a:lin ang="5400000" scaled="0"/>
              </a:gradFill>
            </a:endParaRPr>
          </a:p>
          <a:p>
            <a:r>
              <a:rPr lang="en-US" sz="2800" dirty="0" smtClean="0">
                <a:gradFill>
                  <a:gsLst>
                    <a:gs pos="2917">
                      <a:schemeClr val="tx1"/>
                    </a:gs>
                    <a:gs pos="30000">
                      <a:schemeClr val="tx1"/>
                    </a:gs>
                  </a:gsLst>
                  <a:lin ang="5400000" scaled="0"/>
                </a:gradFill>
              </a:rPr>
              <a:t>http://www.eecs.harvard.edu/~mainland</a:t>
            </a:r>
          </a:p>
        </p:txBody>
      </p:sp>
    </p:spTree>
    <p:extLst>
      <p:ext uri="{BB962C8B-B14F-4D97-AF65-F5344CB8AC3E}">
        <p14:creationId xmlns:p14="http://schemas.microsoft.com/office/powerpoint/2010/main" val="2309492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6"/>
          <p:cNvGrpSpPr>
            <a:grpSpLocks/>
          </p:cNvGrpSpPr>
          <p:nvPr/>
        </p:nvGrpSpPr>
        <p:grpSpPr bwMode="auto">
          <a:xfrm>
            <a:off x="257242" y="48396"/>
            <a:ext cx="1789272" cy="2327998"/>
            <a:chOff x="0" y="0"/>
            <a:chExt cx="1840" cy="2394"/>
          </a:xfrm>
        </p:grpSpPr>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40"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 name="Rectangle 5"/>
            <p:cNvSpPr>
              <a:spLocks/>
            </p:cNvSpPr>
            <p:nvPr/>
          </p:nvSpPr>
          <p:spPr bwMode="auto">
            <a:xfrm>
              <a:off x="292" y="2014"/>
              <a:ext cx="124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RBS 6202</a:t>
              </a:r>
            </a:p>
          </p:txBody>
        </p:sp>
      </p:grpSp>
      <p:grpSp>
        <p:nvGrpSpPr>
          <p:cNvPr id="32" name="Group 9"/>
          <p:cNvGrpSpPr>
            <a:grpSpLocks/>
          </p:cNvGrpSpPr>
          <p:nvPr/>
        </p:nvGrpSpPr>
        <p:grpSpPr bwMode="auto">
          <a:xfrm>
            <a:off x="4580243" y="187979"/>
            <a:ext cx="2343770" cy="1768021"/>
            <a:chOff x="0" y="0"/>
            <a:chExt cx="2520" cy="1900"/>
          </a:xfrm>
        </p:grpSpPr>
        <p:pic>
          <p:nvPicPr>
            <p:cNvPr id="33"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0"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 name="Rectangle 8"/>
            <p:cNvSpPr>
              <a:spLocks/>
            </p:cNvSpPr>
            <p:nvPr/>
          </p:nvSpPr>
          <p:spPr bwMode="auto">
            <a:xfrm>
              <a:off x="687" y="1667"/>
              <a:ext cx="11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Virtex-7 FPGA</a:t>
              </a:r>
            </a:p>
          </p:txBody>
        </p:sp>
      </p:grpSp>
      <p:grpSp>
        <p:nvGrpSpPr>
          <p:cNvPr id="35" name="Group 12"/>
          <p:cNvGrpSpPr>
            <a:grpSpLocks/>
          </p:cNvGrpSpPr>
          <p:nvPr/>
        </p:nvGrpSpPr>
        <p:grpSpPr bwMode="auto">
          <a:xfrm>
            <a:off x="2154959" y="1925261"/>
            <a:ext cx="2620809" cy="1479853"/>
            <a:chOff x="0" y="0"/>
            <a:chExt cx="2784" cy="1572"/>
          </a:xfrm>
        </p:grpSpPr>
        <p:pic>
          <p:nvPicPr>
            <p:cNvPr id="3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8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 name="Rectangle 11"/>
            <p:cNvSpPr>
              <a:spLocks/>
            </p:cNvSpPr>
            <p:nvPr/>
          </p:nvSpPr>
          <p:spPr bwMode="auto">
            <a:xfrm>
              <a:off x="988" y="1339"/>
              <a:ext cx="8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Tesla K-20</a:t>
              </a:r>
            </a:p>
          </p:txBody>
        </p:sp>
      </p:grpSp>
      <p:grpSp>
        <p:nvGrpSpPr>
          <p:cNvPr id="38" name="Group 15"/>
          <p:cNvGrpSpPr>
            <a:grpSpLocks/>
          </p:cNvGrpSpPr>
          <p:nvPr/>
        </p:nvGrpSpPr>
        <p:grpSpPr bwMode="auto">
          <a:xfrm>
            <a:off x="2439047" y="116135"/>
            <a:ext cx="2141196" cy="1376052"/>
            <a:chOff x="0" y="0"/>
            <a:chExt cx="2376" cy="1526"/>
          </a:xfrm>
        </p:grpSpPr>
        <p:pic>
          <p:nvPicPr>
            <p:cNvPr id="39"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76"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 name="Rectangle 14"/>
            <p:cNvSpPr>
              <a:spLocks/>
            </p:cNvSpPr>
            <p:nvPr/>
          </p:nvSpPr>
          <p:spPr bwMode="auto">
            <a:xfrm>
              <a:off x="731" y="1293"/>
              <a:ext cx="9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USRP N200</a:t>
              </a:r>
            </a:p>
          </p:txBody>
        </p:sp>
      </p:grpSp>
      <p:grpSp>
        <p:nvGrpSpPr>
          <p:cNvPr id="18456" name="Group 24"/>
          <p:cNvGrpSpPr>
            <a:grpSpLocks/>
          </p:cNvGrpSpPr>
          <p:nvPr/>
        </p:nvGrpSpPr>
        <p:grpSpPr bwMode="auto">
          <a:xfrm>
            <a:off x="2463757" y="-3657544"/>
            <a:ext cx="4647902" cy="4174071"/>
            <a:chOff x="0" y="0"/>
            <a:chExt cx="5552" cy="4986"/>
          </a:xfrm>
        </p:grpSpPr>
        <p:pic>
          <p:nvPicPr>
            <p:cNvPr id="1845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552" cy="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55" name="Rectangle 23"/>
            <p:cNvSpPr>
              <a:spLocks/>
            </p:cNvSpPr>
            <p:nvPr/>
          </p:nvSpPr>
          <p:spPr bwMode="auto">
            <a:xfrm rot="-3388840">
              <a:off x="1727" y="2333"/>
              <a:ext cx="422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531" b="1" dirty="0">
                  <a:latin typeface="+mn-lt"/>
                  <a:ea typeface="Gill Sans" charset="0"/>
                  <a:cs typeface="Gill Sans" charset="0"/>
                  <a:sym typeface="Gill Sans" charset="0"/>
                </a:rPr>
                <a:t>High-level Languages</a:t>
              </a:r>
            </a:p>
          </p:txBody>
        </p:sp>
      </p:grpSp>
      <p:grpSp>
        <p:nvGrpSpPr>
          <p:cNvPr id="47" name="Group 18"/>
          <p:cNvGrpSpPr>
            <a:grpSpLocks/>
          </p:cNvGrpSpPr>
          <p:nvPr/>
        </p:nvGrpSpPr>
        <p:grpSpPr bwMode="auto">
          <a:xfrm>
            <a:off x="4844892" y="3510277"/>
            <a:ext cx="1807029" cy="1115495"/>
            <a:chOff x="0" y="0"/>
            <a:chExt cx="2168" cy="1338"/>
          </a:xfrm>
        </p:grpSpPr>
        <p:pic>
          <p:nvPicPr>
            <p:cNvPr id="48" name="Picture 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6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9" name="Rectangle 17"/>
            <p:cNvSpPr>
              <a:spLocks/>
            </p:cNvSpPr>
            <p:nvPr/>
          </p:nvSpPr>
          <p:spPr bwMode="auto">
            <a:xfrm>
              <a:off x="537" y="1106"/>
              <a:ext cx="108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err="1">
                  <a:latin typeface="+mj-lt"/>
                  <a:ea typeface="Gill Sans Light" charset="0"/>
                  <a:cs typeface="Gill Sans Light" charset="0"/>
                </a:rPr>
                <a:t>NetFPGA</a:t>
              </a:r>
              <a:r>
                <a:rPr lang="en-US" sz="2400" dirty="0">
                  <a:latin typeface="+mj-lt"/>
                  <a:ea typeface="Gill Sans Light" charset="0"/>
                  <a:cs typeface="Gill Sans Light" charset="0"/>
                </a:rPr>
                <a:t> 10G</a:t>
              </a:r>
            </a:p>
          </p:txBody>
        </p:sp>
      </p:grpSp>
      <p:grpSp>
        <p:nvGrpSpPr>
          <p:cNvPr id="50" name="Group 23"/>
          <p:cNvGrpSpPr>
            <a:grpSpLocks/>
          </p:cNvGrpSpPr>
          <p:nvPr/>
        </p:nvGrpSpPr>
        <p:grpSpPr bwMode="auto">
          <a:xfrm>
            <a:off x="309825" y="3423995"/>
            <a:ext cx="1736689" cy="1201777"/>
            <a:chOff x="0" y="0"/>
            <a:chExt cx="2448" cy="1694"/>
          </a:xfrm>
        </p:grpSpPr>
        <p:pic>
          <p:nvPicPr>
            <p:cNvPr id="51" name="Picture 2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448"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2" name="Rectangle 22"/>
            <p:cNvSpPr>
              <a:spLocks/>
            </p:cNvSpPr>
            <p:nvPr/>
          </p:nvSpPr>
          <p:spPr bwMode="auto">
            <a:xfrm>
              <a:off x="737" y="1461"/>
              <a:ext cx="1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sz="2400" dirty="0">
                  <a:latin typeface="+mj-lt"/>
                  <a:ea typeface="Gill Sans Light" charset="0"/>
                  <a:cs typeface="Gill Sans Light" charset="0"/>
                </a:rPr>
                <a:t>Intel Xeon Phi</a:t>
              </a:r>
            </a:p>
          </p:txBody>
        </p:sp>
      </p:grpSp>
    </p:spTree>
    <p:extLst>
      <p:ext uri="{BB962C8B-B14F-4D97-AF65-F5344CB8AC3E}">
        <p14:creationId xmlns:p14="http://schemas.microsoft.com/office/powerpoint/2010/main" val="199311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5185E-6 -3.08642E-6 L -0.23079 0.60062 " pathEditMode="relative" rAng="0" ptsTypes="AA">
                                      <p:cBhvr>
                                        <p:cTn id="6" dur="500" fill="hold"/>
                                        <p:tgtEl>
                                          <p:spTgt spid="18456"/>
                                        </p:tgtEl>
                                        <p:attrNameLst>
                                          <p:attrName>ppt_x</p:attrName>
                                          <p:attrName>ppt_y</p:attrName>
                                        </p:attrNameLst>
                                      </p:cBhvr>
                                      <p:rCtr x="-11551" y="300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Text Placeholder 2"/>
          <p:cNvSpPr>
            <a:spLocks noGrp="1"/>
          </p:cNvSpPr>
          <p:nvPr>
            <p:ph type="body" sz="quarter" idx="10"/>
          </p:nvPr>
        </p:nvSpPr>
        <p:spPr>
          <a:xfrm>
            <a:off x="292077" y="968622"/>
            <a:ext cx="6272954" cy="1315745"/>
          </a:xfrm>
        </p:spPr>
        <p:txBody>
          <a:bodyPr/>
          <a:lstStyle/>
          <a:p>
            <a:r>
              <a:rPr lang="en-US" b="1" dirty="0"/>
              <a:t>Generalized Stream </a:t>
            </a:r>
            <a:r>
              <a:rPr lang="en-US" b="1" dirty="0" smtClean="0"/>
              <a:t>Fusion</a:t>
            </a:r>
            <a:r>
              <a:rPr lang="en-US" dirty="0" smtClean="0"/>
              <a:t>: Turning high-level numerical Haskell into efficient low-level loops.</a:t>
            </a:r>
          </a:p>
          <a:p>
            <a:r>
              <a:rPr lang="en-US" b="1" dirty="0" smtClean="0"/>
              <a:t>Nikola</a:t>
            </a:r>
            <a:r>
              <a:rPr lang="en-US" dirty="0" smtClean="0"/>
              <a:t>: Compiling high-level Haskell into efficient GPU code.</a:t>
            </a:r>
            <a:endParaRPr lang="en-US" dirty="0"/>
          </a:p>
        </p:txBody>
      </p:sp>
    </p:spTree>
    <p:extLst>
      <p:ext uri="{BB962C8B-B14F-4D97-AF65-F5344CB8AC3E}">
        <p14:creationId xmlns:p14="http://schemas.microsoft.com/office/powerpoint/2010/main" val="3203515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2077" y="1514843"/>
            <a:ext cx="6272954" cy="664797"/>
          </a:xfrm>
        </p:spPr>
        <p:txBody>
          <a:bodyPr/>
          <a:lstStyle/>
          <a:p>
            <a:r>
              <a:rPr lang="en-US" sz="4800" dirty="0" smtClean="0"/>
              <a:t>Abstraction…</a:t>
            </a:r>
            <a:endParaRPr lang="en-US" sz="4800" dirty="0"/>
          </a:p>
        </p:txBody>
      </p:sp>
      <p:sp>
        <p:nvSpPr>
          <p:cNvPr id="3" name="Title 6"/>
          <p:cNvSpPr txBox="1">
            <a:spLocks/>
          </p:cNvSpPr>
          <p:nvPr/>
        </p:nvSpPr>
        <p:spPr>
          <a:xfrm>
            <a:off x="292077" y="2179640"/>
            <a:ext cx="6272954" cy="664797"/>
          </a:xfrm>
          <a:prstGeom prst="rect">
            <a:avLst/>
          </a:prstGeom>
        </p:spPr>
        <p:txBody>
          <a:bodyPr vert="horz" wrap="square" lIns="0" tIns="0" rIns="0" bIns="0" rtlCol="0" anchor="b" anchorCtr="0">
            <a:spAutoFit/>
          </a:bodyPr>
          <a:lstStyle>
            <a:lvl1pPr algn="l" defTabSz="514398" rtl="0" eaLnBrk="1" latinLnBrk="0" hangingPunct="1">
              <a:lnSpc>
                <a:spcPct val="90000"/>
              </a:lnSpc>
              <a:spcBef>
                <a:spcPct val="0"/>
              </a:spcBef>
              <a:buNone/>
              <a:defRPr lang="en-US" sz="4950" b="0" kern="1200" cap="none" spc="-169" baseline="0">
                <a:ln w="3175">
                  <a:noFill/>
                </a:ln>
                <a:solidFill>
                  <a:schemeClr val="tx1"/>
                </a:solidFill>
                <a:effectLst/>
                <a:latin typeface="+mj-lt"/>
                <a:ea typeface="+mn-ea"/>
                <a:cs typeface="Arial" charset="0"/>
              </a:defRPr>
            </a:lvl1pPr>
          </a:lstStyle>
          <a:p>
            <a:r>
              <a:rPr lang="en-US" sz="4800" dirty="0" smtClean="0"/>
              <a:t>but at what price?</a:t>
            </a:r>
            <a:endParaRPr lang="en-US" sz="4800" dirty="0"/>
          </a:p>
        </p:txBody>
      </p:sp>
    </p:spTree>
    <p:extLst>
      <p:ext uri="{BB962C8B-B14F-4D97-AF65-F5344CB8AC3E}">
        <p14:creationId xmlns:p14="http://schemas.microsoft.com/office/powerpoint/2010/main" val="279085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ln/>
        </p:spPr>
        <p:txBody>
          <a:bodyPr/>
          <a:lstStyle/>
          <a:p>
            <a:r>
              <a:rPr lang="en-US"/>
              <a:t>Abstraction Without Cost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76" y="765543"/>
            <a:ext cx="4762500" cy="926042"/>
          </a:xfrm>
          <a:prstGeom prst="rect">
            <a:avLst/>
          </a:prstGeom>
        </p:spPr>
      </p:pic>
      <p:sp>
        <p:nvSpPr>
          <p:cNvPr id="8" name="Rectangle 2"/>
          <p:cNvSpPr>
            <a:spLocks/>
          </p:cNvSpPr>
          <p:nvPr/>
        </p:nvSpPr>
        <p:spPr bwMode="auto">
          <a:xfrm>
            <a:off x="92068" y="2011680"/>
            <a:ext cx="6670515" cy="275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t" anchorCtr="0"/>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norm2_bad</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v.</a:t>
            </a:r>
            <a:r>
              <a:rPr lang="en-US" sz="1600" dirty="0">
                <a:solidFill>
                  <a:srgbClr val="010181"/>
                </a:solidFill>
                <a:latin typeface="Courier New" panose="02070309020205020404" pitchFamily="49" charset="0"/>
                <a:cs typeface="Courier New" panose="02070309020205020404" pitchFamily="49" charset="0"/>
                <a:sym typeface="Courier New" panose="02070309020205020404" pitchFamily="49" charset="0"/>
              </a:rPr>
              <a:t>dot</a:t>
            </a:r>
            <a:r>
              <a:rPr lang="en-US" sz="1600" dirty="0">
                <a:latin typeface="Courier New" panose="02070309020205020404" pitchFamily="49" charset="0"/>
                <a:cs typeface="Courier New" panose="02070309020205020404" pitchFamily="49" charset="0"/>
                <a:sym typeface="Courier New" panose="02070309020205020404" pitchFamily="49" charset="0"/>
              </a:rPr>
              <a:t>(v);</a:t>
            </a: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eigen_rbf_abs_bad</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a:solidFill>
                  <a:srgbClr val="0057AE"/>
                </a:solidFill>
                <a:latin typeface="Courier New" panose="02070309020205020404" pitchFamily="49" charset="0"/>
                <a:cs typeface="Courier New" panose="02070309020205020404" pitchFamily="49" charset="0"/>
                <a:sym typeface="Courier New" panose="02070309020205020404" pitchFamily="49" charset="0"/>
              </a:rPr>
              <a:t>double</a:t>
            </a:r>
            <a:r>
              <a:rPr lang="en-US" sz="1600" dirty="0">
                <a:latin typeface="Courier New" panose="02070309020205020404" pitchFamily="49" charset="0"/>
                <a:cs typeface="Courier New" panose="02070309020205020404" pitchFamily="49" charset="0"/>
                <a:sym typeface="Courier New" panose="02070309020205020404" pitchFamily="49" charset="0"/>
              </a:rPr>
              <a:t> nu,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latin typeface="Courier New" panose="02070309020205020404" pitchFamily="49" charset="0"/>
                <a:cs typeface="Courier New" panose="02070309020205020404" pitchFamily="49" charset="0"/>
                <a:sym typeface="Courier New" panose="02070309020205020404" pitchFamily="49" charset="0"/>
              </a:rPr>
              <a:t>VectorXd</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057AE"/>
                </a:solidFill>
                <a:latin typeface="Courier New" panose="02070309020205020404" pitchFamily="49" charset="0"/>
                <a:cs typeface="Courier New" panose="02070309020205020404" pitchFamily="49" charset="0"/>
                <a:sym typeface="Courier New" panose="02070309020205020404" pitchFamily="49" charset="0"/>
              </a:rPr>
              <a:t>const</a:t>
            </a:r>
            <a:r>
              <a:rPr lang="en-US" sz="1600" dirty="0">
                <a:latin typeface="Courier New" panose="02070309020205020404" pitchFamily="49" charset="0"/>
                <a:cs typeface="Courier New" panose="02070309020205020404" pitchFamily="49" charset="0"/>
                <a:sym typeface="Courier New" panose="02070309020205020404" pitchFamily="49" charset="0"/>
              </a:rPr>
              <a:t>&amp; </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a:latin typeface="Courier New" panose="02070309020205020404" pitchFamily="49" charset="0"/>
                <a:cs typeface="Courier New" panose="02070309020205020404" pitchFamily="49" charset="0"/>
                <a:sym typeface="Courier New Bold" panose="02070609020205020404" pitchFamily="49" charset="0"/>
              </a:rPr>
              <a:t>return</a:t>
            </a:r>
            <a:r>
              <a:rPr lang="en-US" sz="1600" dirty="0">
                <a:latin typeface="Courier New" panose="02070309020205020404" pitchFamily="49" charset="0"/>
                <a:cs typeface="Courier New" panose="02070309020205020404" pitchFamily="49" charset="0"/>
                <a:sym typeface="Courier New" panose="02070309020205020404" pitchFamily="49" charset="0"/>
              </a:rPr>
              <a:t> </a:t>
            </a:r>
            <a:r>
              <a:rPr lang="en-US" sz="1600" dirty="0" err="1">
                <a:solidFill>
                  <a:srgbClr val="010181"/>
                </a:solidFill>
                <a:latin typeface="Courier New" panose="02070309020205020404" pitchFamily="49" charset="0"/>
                <a:cs typeface="Courier New" panose="02070309020205020404" pitchFamily="49" charset="0"/>
                <a:sym typeface="Courier New" panose="02070309020205020404" pitchFamily="49" charset="0"/>
              </a:rPr>
              <a:t>exp</a:t>
            </a:r>
            <a:r>
              <a:rPr lang="en-US" sz="1600" dirty="0">
                <a:latin typeface="Courier New" panose="02070309020205020404" pitchFamily="49" charset="0"/>
                <a:cs typeface="Courier New" panose="02070309020205020404" pitchFamily="49" charset="0"/>
                <a:sym typeface="Courier New" panose="02070309020205020404" pitchFamily="49" charset="0"/>
              </a:rPr>
              <a:t>(-</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nu*</a:t>
            </a:r>
            <a:r>
              <a:rPr lang="en-US" sz="1600" dirty="0" smtClean="0">
                <a:solidFill>
                  <a:srgbClr val="010181"/>
                </a:solidFill>
                <a:latin typeface="Courier New" panose="02070309020205020404" pitchFamily="49" charset="0"/>
                <a:cs typeface="Courier New" panose="02070309020205020404" pitchFamily="49" charset="0"/>
                <a:sym typeface="Courier New" panose="02070309020205020404" pitchFamily="49" charset="0"/>
              </a:rPr>
              <a:t>norm2_bad</a:t>
            </a:r>
            <a:r>
              <a:rPr lang="en-US" sz="1600" dirty="0" smtClean="0">
                <a:latin typeface="Courier New" panose="02070309020205020404" pitchFamily="49" charset="0"/>
                <a:cs typeface="Courier New" panose="02070309020205020404" pitchFamily="49" charset="0"/>
                <a:sym typeface="Courier New" panose="02070309020205020404" pitchFamily="49" charset="0"/>
              </a:rPr>
              <a:t>(x-y));</a:t>
            </a:r>
            <a:endParaRPr lang="en-US" sz="1600" dirty="0">
              <a:latin typeface="Courier New" panose="02070309020205020404" pitchFamily="49" charset="0"/>
              <a:cs typeface="Courier New" panose="02070309020205020404" pitchFamily="49" charset="0"/>
              <a:sym typeface="Courier New" panose="02070309020205020404" pitchFamily="49" charset="0"/>
            </a:endParaRPr>
          </a:p>
          <a:p>
            <a:r>
              <a:rPr lang="en-US" sz="1600" dirty="0">
                <a:latin typeface="Courier New" panose="02070309020205020404" pitchFamily="49" charset="0"/>
                <a:cs typeface="Courier New" panose="02070309020205020404" pitchFamily="49" charset="0"/>
                <a:sym typeface="Courier New" panose="02070309020205020404" pitchFamily="49" charset="0"/>
              </a:rPr>
              <a:t>}</a:t>
            </a:r>
          </a:p>
          <a:p>
            <a:endParaRPr lang="en-US" sz="1600" dirty="0">
              <a:latin typeface="Courier New" panose="02070309020205020404" pitchFamily="49" charset="0"/>
              <a:cs typeface="Courier New" panose="02070309020205020404" pitchFamily="49" charset="0"/>
              <a:sym typeface="Courier New" panose="02070309020205020404" pitchFamily="49" charset="0"/>
            </a:endParaRPr>
          </a:p>
        </p:txBody>
      </p:sp>
    </p:spTree>
    <p:extLst>
      <p:ext uri="{BB962C8B-B14F-4D97-AF65-F5344CB8AC3E}">
        <p14:creationId xmlns:p14="http://schemas.microsoft.com/office/powerpoint/2010/main" val="17572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ln/>
        </p:spPr>
        <p:txBody>
          <a:bodyPr/>
          <a:lstStyle/>
          <a:p>
            <a:r>
              <a:rPr lang="en-US"/>
              <a:t>Abstraction Without Cost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48" y="2245696"/>
            <a:ext cx="5692962" cy="19910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76" y="765543"/>
            <a:ext cx="4762500" cy="926042"/>
          </a:xfrm>
          <a:prstGeom prst="rect">
            <a:avLst/>
          </a:prstGeom>
        </p:spPr>
      </p:pic>
    </p:spTree>
    <p:extLst>
      <p:ext uri="{BB962C8B-B14F-4D97-AF65-F5344CB8AC3E}">
        <p14:creationId xmlns:p14="http://schemas.microsoft.com/office/powerpoint/2010/main" val="2782164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ln/>
        </p:spPr>
        <p:txBody>
          <a:bodyPr/>
          <a:lstStyle/>
          <a:p>
            <a:r>
              <a:rPr lang="en-US"/>
              <a:t>Abstraction Without Cost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23" y="765543"/>
            <a:ext cx="5443061" cy="4253865"/>
          </a:xfrm>
          <a:prstGeom prst="rect">
            <a:avLst/>
          </a:prstGeom>
        </p:spPr>
      </p:pic>
      <p:sp>
        <p:nvSpPr>
          <p:cNvPr id="3" name="Rounded Rectangular Callout 2"/>
          <p:cNvSpPr/>
          <p:nvPr/>
        </p:nvSpPr>
        <p:spPr bwMode="auto">
          <a:xfrm>
            <a:off x="5145267" y="375431"/>
            <a:ext cx="1084703" cy="697312"/>
          </a:xfrm>
          <a:prstGeom prst="wedgeRoundRectCallout">
            <a:avLst>
              <a:gd name="adj1" fmla="val -111817"/>
              <a:gd name="adj2" fmla="val 62238"/>
              <a:gd name="adj3" fmla="val 16667"/>
            </a:avLst>
          </a:prstGeom>
          <a:solidFill>
            <a:srgbClr val="358C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Haskell</a:t>
            </a:r>
          </a:p>
        </p:txBody>
      </p:sp>
      <p:sp>
        <p:nvSpPr>
          <p:cNvPr id="7" name="Rounded Rectangular Callout 6"/>
          <p:cNvSpPr/>
          <p:nvPr/>
        </p:nvSpPr>
        <p:spPr bwMode="auto">
          <a:xfrm>
            <a:off x="5215704" y="1325439"/>
            <a:ext cx="1084703" cy="697312"/>
          </a:xfrm>
          <a:prstGeom prst="wedgeRoundRectCallout">
            <a:avLst>
              <a:gd name="adj1" fmla="val -116865"/>
              <a:gd name="adj2" fmla="val 63718"/>
              <a:gd name="adj3" fmla="val 16667"/>
            </a:avLst>
          </a:prstGeom>
          <a:solidFill>
            <a:srgbClr val="5E8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Eigen</a:t>
            </a:r>
          </a:p>
        </p:txBody>
      </p:sp>
      <p:sp>
        <p:nvSpPr>
          <p:cNvPr id="8" name="Rounded Rectangular Callout 7"/>
          <p:cNvSpPr/>
          <p:nvPr/>
        </p:nvSpPr>
        <p:spPr bwMode="auto">
          <a:xfrm>
            <a:off x="5244279" y="2109506"/>
            <a:ext cx="1084703" cy="697312"/>
          </a:xfrm>
          <a:prstGeom prst="wedgeRoundRectCallout">
            <a:avLst>
              <a:gd name="adj1" fmla="val -101645"/>
              <a:gd name="adj2" fmla="val 53700"/>
              <a:gd name="adj3" fmla="val 16667"/>
            </a:avLst>
          </a:prstGeom>
          <a:solidFill>
            <a:srgbClr val="7A68A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Boost </a:t>
            </a:r>
            <a:r>
              <a:rPr lang="en-US" dirty="0" err="1" smtClean="0">
                <a:gradFill>
                  <a:gsLst>
                    <a:gs pos="0">
                      <a:srgbClr val="FFFFFF"/>
                    </a:gs>
                    <a:gs pos="100000">
                      <a:srgbClr val="FFFFFF"/>
                    </a:gs>
                  </a:gsLst>
                  <a:lin ang="5400000" scaled="0"/>
                </a:gradFill>
                <a:ea typeface="Segoe UI" pitchFamily="34" charset="0"/>
                <a:cs typeface="Segoe UI" pitchFamily="34" charset="0"/>
              </a:rPr>
              <a:t>uBlas</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ular Callout 8"/>
          <p:cNvSpPr/>
          <p:nvPr/>
        </p:nvSpPr>
        <p:spPr bwMode="auto">
          <a:xfrm>
            <a:off x="3922716" y="3238650"/>
            <a:ext cx="865007" cy="556078"/>
          </a:xfrm>
          <a:prstGeom prst="wedgeRoundRectCallout">
            <a:avLst>
              <a:gd name="adj1" fmla="val -55411"/>
              <a:gd name="adj2" fmla="val -90211"/>
              <a:gd name="adj3" fmla="val 16667"/>
            </a:avLst>
          </a:prstGeom>
          <a:solidFill>
            <a:srgbClr val="BA3D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Blitz++</a:t>
            </a:r>
          </a:p>
        </p:txBody>
      </p:sp>
    </p:spTree>
    <p:extLst>
      <p:ext uri="{BB962C8B-B14F-4D97-AF65-F5344CB8AC3E}">
        <p14:creationId xmlns:p14="http://schemas.microsoft.com/office/powerpoint/2010/main" val="285658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theme/theme1.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elements/1.1/"/>
    <ds:schemaRef ds:uri="http://purl.org/dc/dcmitype/"/>
    <ds:schemaRef ds:uri="2295e2e7-0eeb-498e-8716-217bb2ee6ee3"/>
    <ds:schemaRef ds:uri="http://schemas.microsoft.com/office/2006/documentManagement/types"/>
    <ds:schemaRef ds:uri="http://schemas.openxmlformats.org/package/2006/metadata/core-properties"/>
    <ds:schemaRef ds:uri="http://schemas.microsoft.com/office/infopath/2007/PartnerControls"/>
    <ds:schemaRef ds:uri="8b529f77-48ab-4581-b468-93f09345b8a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2392</Words>
  <Application>Microsoft Office PowerPoint</Application>
  <PresentationFormat>Benutzerdefiniert</PresentationFormat>
  <Paragraphs>204</Paragraphs>
  <Slides>37</Slides>
  <Notes>23</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Metro Template-Template Blue</vt:lpstr>
      <vt:lpstr>From High-level Haskell to Efficient Low-level Code</vt:lpstr>
      <vt:lpstr>PowerPoint-Präsentation</vt:lpstr>
      <vt:lpstr>PowerPoint-Präsentation</vt:lpstr>
      <vt:lpstr>PowerPoint-Präsentation</vt:lpstr>
      <vt:lpstr>This talk</vt:lpstr>
      <vt:lpstr>Abstraction…</vt:lpstr>
      <vt:lpstr>Abstraction Without Cost</vt:lpstr>
      <vt:lpstr>Abstraction Without Cost</vt:lpstr>
      <vt:lpstr>Abstraction Without Cost</vt:lpstr>
      <vt:lpstr>Abstraction Without Cost</vt:lpstr>
      <vt:lpstr>Abstraction Without Cost</vt:lpstr>
      <vt:lpstr>Abstraction Without Cost</vt:lpstr>
      <vt:lpstr>Abstraction Without Cost</vt:lpstr>
      <vt:lpstr>Different levels of abstraction</vt:lpstr>
      <vt:lpstr>Different levels of abstraction</vt:lpstr>
      <vt:lpstr>Different levels of abstraction</vt:lpstr>
      <vt:lpstr>Haskell Inner Loop</vt:lpstr>
      <vt:lpstr>Generalized Stream Fusion</vt:lpstr>
      <vt:lpstr>Generalized Stream Fusion</vt:lpstr>
      <vt:lpstr>Stream Fusion</vt:lpstr>
      <vt:lpstr>Stream Fusion</vt:lpstr>
      <vt:lpstr>Map, recursively</vt:lpstr>
      <vt:lpstr>Avoiding recursion with streams</vt:lpstr>
      <vt:lpstr>Map, non-recursively</vt:lpstr>
      <vt:lpstr>Map, non-recursively</vt:lpstr>
      <vt:lpstr>Fusion</vt:lpstr>
      <vt:lpstr>Fusion</vt:lpstr>
      <vt:lpstr>Fusion</vt:lpstr>
      <vt:lpstr>Stream Fusion</vt:lpstr>
      <vt:lpstr>Nikola: Haskell on GPUs</vt:lpstr>
      <vt:lpstr>Black-Scholes: Haskell</vt:lpstr>
      <vt:lpstr>Black-Scholes: Nikola</vt:lpstr>
      <vt:lpstr>Black-Scholes Performance</vt:lpstr>
      <vt:lpstr>Black-Scholes Performance</vt:lpstr>
      <vt:lpstr>Black-Scholes Performance</vt:lpstr>
      <vt:lpstr>Sobel Edge Detection in Nikola</vt:lpstr>
      <vt:lpstr>From High-level Haskell to Efficient Low-level Code</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Name&gt;</dc:subject>
  <dc:creator>&lt;Speaker Name&gt;</dc:creator>
  <cp:keywords>&lt;Any Related Keywords&gt;</cp:keywords>
  <dc:description>Template: _x000d_
Formatting: _x000d_
Event Date: _x000d_
Event Location: _x000d_
Audience Type:</dc:description>
  <cp:lastModifiedBy>Sarah Fischer</cp:lastModifiedBy>
  <cp:revision>709</cp:revision>
  <dcterms:created xsi:type="dcterms:W3CDTF">2012-01-20T23:26:09Z</dcterms:created>
  <dcterms:modified xsi:type="dcterms:W3CDTF">2013-08-05T12:33:37Z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